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3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3"/>
  </p:notesMasterIdLst>
  <p:sldIdLst>
    <p:sldId id="256" r:id="rId2"/>
    <p:sldId id="257" r:id="rId3"/>
    <p:sldId id="620" r:id="rId4"/>
    <p:sldId id="535" r:id="rId5"/>
    <p:sldId id="536" r:id="rId6"/>
    <p:sldId id="596" r:id="rId7"/>
    <p:sldId id="537" r:id="rId8"/>
    <p:sldId id="538" r:id="rId9"/>
    <p:sldId id="539" r:id="rId10"/>
    <p:sldId id="534" r:id="rId11"/>
    <p:sldId id="258" r:id="rId12"/>
    <p:sldId id="540" r:id="rId13"/>
    <p:sldId id="541" r:id="rId14"/>
    <p:sldId id="259" r:id="rId15"/>
    <p:sldId id="542" r:id="rId16"/>
    <p:sldId id="597" r:id="rId17"/>
    <p:sldId id="543" r:id="rId18"/>
    <p:sldId id="601" r:id="rId19"/>
    <p:sldId id="604" r:id="rId20"/>
    <p:sldId id="621" r:id="rId21"/>
    <p:sldId id="602" r:id="rId22"/>
    <p:sldId id="603" r:id="rId23"/>
    <p:sldId id="605" r:id="rId24"/>
    <p:sldId id="606" r:id="rId25"/>
    <p:sldId id="607" r:id="rId26"/>
    <p:sldId id="611" r:id="rId27"/>
    <p:sldId id="608" r:id="rId28"/>
    <p:sldId id="609" r:id="rId29"/>
    <p:sldId id="610" r:id="rId30"/>
    <p:sldId id="545" r:id="rId31"/>
    <p:sldId id="616" r:id="rId32"/>
    <p:sldId id="574" r:id="rId33"/>
    <p:sldId id="269" r:id="rId34"/>
    <p:sldId id="270" r:id="rId35"/>
    <p:sldId id="283" r:id="rId36"/>
    <p:sldId id="614" r:id="rId37"/>
    <p:sldId id="617" r:id="rId38"/>
    <p:sldId id="615" r:id="rId39"/>
    <p:sldId id="618" r:id="rId40"/>
    <p:sldId id="284" r:id="rId41"/>
    <p:sldId id="285" r:id="rId42"/>
    <p:sldId id="571" r:id="rId43"/>
    <p:sldId id="569" r:id="rId44"/>
    <p:sldId id="570" r:id="rId45"/>
    <p:sldId id="599" r:id="rId46"/>
    <p:sldId id="600" r:id="rId47"/>
    <p:sldId id="280" r:id="rId48"/>
    <p:sldId id="286" r:id="rId49"/>
    <p:sldId id="572" r:id="rId50"/>
    <p:sldId id="573" r:id="rId51"/>
    <p:sldId id="546" r:id="rId52"/>
    <p:sldId id="287" r:id="rId53"/>
    <p:sldId id="288" r:id="rId54"/>
    <p:sldId id="289" r:id="rId55"/>
    <p:sldId id="598" r:id="rId56"/>
    <p:sldId id="585" r:id="rId57"/>
    <p:sldId id="586" r:id="rId58"/>
    <p:sldId id="587" r:id="rId59"/>
    <p:sldId id="290" r:id="rId60"/>
    <p:sldId id="588" r:id="rId61"/>
    <p:sldId id="622" r:id="rId62"/>
    <p:sldId id="623" r:id="rId63"/>
    <p:sldId id="624" r:id="rId64"/>
    <p:sldId id="625" r:id="rId65"/>
    <p:sldId id="626" r:id="rId66"/>
    <p:sldId id="627" r:id="rId67"/>
    <p:sldId id="628" r:id="rId68"/>
    <p:sldId id="629" r:id="rId69"/>
    <p:sldId id="579" r:id="rId70"/>
    <p:sldId id="590" r:id="rId71"/>
    <p:sldId id="592" r:id="rId72"/>
    <p:sldId id="580" r:id="rId73"/>
    <p:sldId id="593" r:id="rId74"/>
    <p:sldId id="591" r:id="rId75"/>
    <p:sldId id="594" r:id="rId76"/>
    <p:sldId id="595" r:id="rId77"/>
    <p:sldId id="547" r:id="rId78"/>
    <p:sldId id="548" r:id="rId79"/>
    <p:sldId id="549" r:id="rId80"/>
    <p:sldId id="619" r:id="rId81"/>
    <p:sldId id="550" r:id="rId82"/>
    <p:sldId id="551" r:id="rId83"/>
    <p:sldId id="295" r:id="rId84"/>
    <p:sldId id="296" r:id="rId85"/>
    <p:sldId id="553" r:id="rId86"/>
    <p:sldId id="554" r:id="rId87"/>
    <p:sldId id="555" r:id="rId88"/>
    <p:sldId id="556" r:id="rId89"/>
    <p:sldId id="557" r:id="rId90"/>
    <p:sldId id="558" r:id="rId91"/>
    <p:sldId id="559" r:id="rId92"/>
    <p:sldId id="560" r:id="rId93"/>
    <p:sldId id="561" r:id="rId94"/>
    <p:sldId id="562" r:id="rId95"/>
    <p:sldId id="563" r:id="rId96"/>
    <p:sldId id="564" r:id="rId97"/>
    <p:sldId id="582" r:id="rId98"/>
    <p:sldId id="583" r:id="rId99"/>
    <p:sldId id="589" r:id="rId100"/>
    <p:sldId id="584" r:id="rId101"/>
    <p:sldId id="613" r:id="rId102"/>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A46"/>
    <a:srgbClr val="00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6" d="100"/>
          <a:sy n="86" d="100"/>
        </p:scale>
        <p:origin x="73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418243-501A-458D-852F-A9864EB828C7}" type="datetimeFigureOut">
              <a:rPr lang="en-PK" smtClean="0"/>
              <a:t>09/26/2024</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8F1A2C-505B-4679-A1C3-22722E400311}" type="slidenum">
              <a:rPr lang="en-PK" smtClean="0"/>
              <a:t>‹#›</a:t>
            </a:fld>
            <a:endParaRPr lang="en-PK"/>
          </a:p>
        </p:txBody>
      </p:sp>
    </p:spTree>
    <p:extLst>
      <p:ext uri="{BB962C8B-B14F-4D97-AF65-F5344CB8AC3E}">
        <p14:creationId xmlns:p14="http://schemas.microsoft.com/office/powerpoint/2010/main" val="1140463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92A12-BF9E-606A-9CBC-B14D482BFA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AEADEF7D-77B5-FC9B-E1B3-7E5A57642C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16C2FA85-8179-8A2C-FA93-BFC591AC903D}"/>
              </a:ext>
            </a:extLst>
          </p:cNvPr>
          <p:cNvSpPr>
            <a:spLocks noGrp="1"/>
          </p:cNvSpPr>
          <p:nvPr>
            <p:ph type="dt" sz="half" idx="10"/>
          </p:nvPr>
        </p:nvSpPr>
        <p:spPr/>
        <p:txBody>
          <a:bodyPr/>
          <a:lstStyle/>
          <a:p>
            <a:fld id="{066651BC-98A7-4CCA-A054-0550F0A12129}" type="datetimeFigureOut">
              <a:rPr lang="en-PK" smtClean="0"/>
              <a:t>09/26/2024</a:t>
            </a:fld>
            <a:endParaRPr lang="en-PK"/>
          </a:p>
        </p:txBody>
      </p:sp>
      <p:sp>
        <p:nvSpPr>
          <p:cNvPr id="5" name="Footer Placeholder 4">
            <a:extLst>
              <a:ext uri="{FF2B5EF4-FFF2-40B4-BE49-F238E27FC236}">
                <a16:creationId xmlns:a16="http://schemas.microsoft.com/office/drawing/2014/main" id="{F8E385DE-7B57-CFB4-00E8-603966380DCE}"/>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DD87809E-5A32-E6A9-D39A-CD9C63AB16E5}"/>
              </a:ext>
            </a:extLst>
          </p:cNvPr>
          <p:cNvSpPr>
            <a:spLocks noGrp="1"/>
          </p:cNvSpPr>
          <p:nvPr>
            <p:ph type="sldNum" sz="quarter" idx="12"/>
          </p:nvPr>
        </p:nvSpPr>
        <p:spPr/>
        <p:txBody>
          <a:bodyPr/>
          <a:lstStyle/>
          <a:p>
            <a:fld id="{862D9EAE-EFD7-4D7A-A9AE-39E08889B314}" type="slidenum">
              <a:rPr lang="en-PK" smtClean="0"/>
              <a:t>‹#›</a:t>
            </a:fld>
            <a:endParaRPr lang="en-PK"/>
          </a:p>
        </p:txBody>
      </p:sp>
    </p:spTree>
    <p:extLst>
      <p:ext uri="{BB962C8B-B14F-4D97-AF65-F5344CB8AC3E}">
        <p14:creationId xmlns:p14="http://schemas.microsoft.com/office/powerpoint/2010/main" val="1226344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4271E-0514-9926-0AA7-F871B952F52F}"/>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68DBB173-DF0C-37DF-0A66-AA026C0EC0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C6677959-B6EC-B832-47C9-4386A42B1D5B}"/>
              </a:ext>
            </a:extLst>
          </p:cNvPr>
          <p:cNvSpPr>
            <a:spLocks noGrp="1"/>
          </p:cNvSpPr>
          <p:nvPr>
            <p:ph type="dt" sz="half" idx="10"/>
          </p:nvPr>
        </p:nvSpPr>
        <p:spPr/>
        <p:txBody>
          <a:bodyPr/>
          <a:lstStyle/>
          <a:p>
            <a:fld id="{066651BC-98A7-4CCA-A054-0550F0A12129}" type="datetimeFigureOut">
              <a:rPr lang="en-PK" smtClean="0"/>
              <a:t>09/26/2024</a:t>
            </a:fld>
            <a:endParaRPr lang="en-PK"/>
          </a:p>
        </p:txBody>
      </p:sp>
      <p:sp>
        <p:nvSpPr>
          <p:cNvPr id="5" name="Footer Placeholder 4">
            <a:extLst>
              <a:ext uri="{FF2B5EF4-FFF2-40B4-BE49-F238E27FC236}">
                <a16:creationId xmlns:a16="http://schemas.microsoft.com/office/drawing/2014/main" id="{0F6BDD94-4199-E46B-DA5F-8B12BF15179B}"/>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8D4A0D0E-4D26-08F2-6B46-B6AE037BA8B0}"/>
              </a:ext>
            </a:extLst>
          </p:cNvPr>
          <p:cNvSpPr>
            <a:spLocks noGrp="1"/>
          </p:cNvSpPr>
          <p:nvPr>
            <p:ph type="sldNum" sz="quarter" idx="12"/>
          </p:nvPr>
        </p:nvSpPr>
        <p:spPr/>
        <p:txBody>
          <a:bodyPr/>
          <a:lstStyle/>
          <a:p>
            <a:fld id="{862D9EAE-EFD7-4D7A-A9AE-39E08889B314}" type="slidenum">
              <a:rPr lang="en-PK" smtClean="0"/>
              <a:t>‹#›</a:t>
            </a:fld>
            <a:endParaRPr lang="en-PK"/>
          </a:p>
        </p:txBody>
      </p:sp>
    </p:spTree>
    <p:extLst>
      <p:ext uri="{BB962C8B-B14F-4D97-AF65-F5344CB8AC3E}">
        <p14:creationId xmlns:p14="http://schemas.microsoft.com/office/powerpoint/2010/main" val="463773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927A2E-8981-4222-4180-CBF42F0CEA9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648FA143-E79F-09FF-52DF-5655DB3FA9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5A307174-F025-9E92-708B-18610F64DB11}"/>
              </a:ext>
            </a:extLst>
          </p:cNvPr>
          <p:cNvSpPr>
            <a:spLocks noGrp="1"/>
          </p:cNvSpPr>
          <p:nvPr>
            <p:ph type="dt" sz="half" idx="10"/>
          </p:nvPr>
        </p:nvSpPr>
        <p:spPr/>
        <p:txBody>
          <a:bodyPr/>
          <a:lstStyle/>
          <a:p>
            <a:fld id="{066651BC-98A7-4CCA-A054-0550F0A12129}" type="datetimeFigureOut">
              <a:rPr lang="en-PK" smtClean="0"/>
              <a:t>09/26/2024</a:t>
            </a:fld>
            <a:endParaRPr lang="en-PK"/>
          </a:p>
        </p:txBody>
      </p:sp>
      <p:sp>
        <p:nvSpPr>
          <p:cNvPr id="5" name="Footer Placeholder 4">
            <a:extLst>
              <a:ext uri="{FF2B5EF4-FFF2-40B4-BE49-F238E27FC236}">
                <a16:creationId xmlns:a16="http://schemas.microsoft.com/office/drawing/2014/main" id="{96005993-67FA-46BB-0851-F4963C3BCAB9}"/>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3B056CB2-89ED-2B55-2CE9-E83A85A0E971}"/>
              </a:ext>
            </a:extLst>
          </p:cNvPr>
          <p:cNvSpPr>
            <a:spLocks noGrp="1"/>
          </p:cNvSpPr>
          <p:nvPr>
            <p:ph type="sldNum" sz="quarter" idx="12"/>
          </p:nvPr>
        </p:nvSpPr>
        <p:spPr/>
        <p:txBody>
          <a:bodyPr/>
          <a:lstStyle/>
          <a:p>
            <a:fld id="{862D9EAE-EFD7-4D7A-A9AE-39E08889B314}" type="slidenum">
              <a:rPr lang="en-PK" smtClean="0"/>
              <a:t>‹#›</a:t>
            </a:fld>
            <a:endParaRPr lang="en-PK"/>
          </a:p>
        </p:txBody>
      </p:sp>
    </p:spTree>
    <p:extLst>
      <p:ext uri="{BB962C8B-B14F-4D97-AF65-F5344CB8AC3E}">
        <p14:creationId xmlns:p14="http://schemas.microsoft.com/office/powerpoint/2010/main" val="1975422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019387" y="911304"/>
            <a:ext cx="5550747" cy="443198"/>
          </a:xfrm>
          <a:prstGeom prst="rect">
            <a:avLst/>
          </a:prstGeom>
        </p:spPr>
        <p:txBody>
          <a:bodyPr wrap="square" lIns="0" tIns="0" rIns="0" bIns="0">
            <a:spAutoFit/>
          </a:bodyPr>
          <a:lstStyle>
            <a:lvl1pPr>
              <a:defRPr sz="3200" b="0" i="0">
                <a:solidFill>
                  <a:schemeClr val="tx1"/>
                </a:solidFill>
                <a:latin typeface="Arial Black"/>
                <a:cs typeface="Arial Black"/>
              </a:defRPr>
            </a:lvl1pPr>
          </a:lstStyle>
          <a:p>
            <a:endParaRPr/>
          </a:p>
        </p:txBody>
      </p:sp>
      <p:sp>
        <p:nvSpPr>
          <p:cNvPr id="3" name="Holder 3"/>
          <p:cNvSpPr>
            <a:spLocks noGrp="1"/>
          </p:cNvSpPr>
          <p:nvPr>
            <p:ph type="subTitle" idx="4"/>
          </p:nvPr>
        </p:nvSpPr>
        <p:spPr>
          <a:xfrm>
            <a:off x="1828800" y="3840480"/>
            <a:ext cx="8534400" cy="249299"/>
          </a:xfrm>
          <a:prstGeom prst="rect">
            <a:avLst/>
          </a:prstGeom>
        </p:spPr>
        <p:txBody>
          <a:bodyPr wrap="square" lIns="0" tIns="0" rIns="0" bIns="0">
            <a:spAutoFit/>
          </a:bodyPr>
          <a:lstStyle>
            <a:lvl1pPr>
              <a:defRPr sz="1800" b="1" i="0" u="sng">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26-Sep-24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1633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C2CE6-7E2C-4A07-9569-ABAFD77DDE1A}"/>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8A4A620D-0BD4-46A0-49B5-65F858F9A1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525D1787-9E1C-5B60-4ADA-058A140E3B2E}"/>
              </a:ext>
            </a:extLst>
          </p:cNvPr>
          <p:cNvSpPr>
            <a:spLocks noGrp="1"/>
          </p:cNvSpPr>
          <p:nvPr>
            <p:ph type="dt" sz="half" idx="10"/>
          </p:nvPr>
        </p:nvSpPr>
        <p:spPr/>
        <p:txBody>
          <a:bodyPr/>
          <a:lstStyle/>
          <a:p>
            <a:fld id="{066651BC-98A7-4CCA-A054-0550F0A12129}" type="datetimeFigureOut">
              <a:rPr lang="en-PK" smtClean="0"/>
              <a:t>09/26/2024</a:t>
            </a:fld>
            <a:endParaRPr lang="en-PK"/>
          </a:p>
        </p:txBody>
      </p:sp>
      <p:sp>
        <p:nvSpPr>
          <p:cNvPr id="5" name="Footer Placeholder 4">
            <a:extLst>
              <a:ext uri="{FF2B5EF4-FFF2-40B4-BE49-F238E27FC236}">
                <a16:creationId xmlns:a16="http://schemas.microsoft.com/office/drawing/2014/main" id="{2C414850-8BA9-FF07-4BE0-1D5319CB0B6D}"/>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B2B668B9-BAA8-2654-6810-598073EC0B7C}"/>
              </a:ext>
            </a:extLst>
          </p:cNvPr>
          <p:cNvSpPr>
            <a:spLocks noGrp="1"/>
          </p:cNvSpPr>
          <p:nvPr>
            <p:ph type="sldNum" sz="quarter" idx="12"/>
          </p:nvPr>
        </p:nvSpPr>
        <p:spPr/>
        <p:txBody>
          <a:bodyPr/>
          <a:lstStyle/>
          <a:p>
            <a:fld id="{862D9EAE-EFD7-4D7A-A9AE-39E08889B314}" type="slidenum">
              <a:rPr lang="en-PK" smtClean="0"/>
              <a:t>‹#›</a:t>
            </a:fld>
            <a:endParaRPr lang="en-PK"/>
          </a:p>
        </p:txBody>
      </p:sp>
    </p:spTree>
    <p:extLst>
      <p:ext uri="{BB962C8B-B14F-4D97-AF65-F5344CB8AC3E}">
        <p14:creationId xmlns:p14="http://schemas.microsoft.com/office/powerpoint/2010/main" val="183296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E78D9-4308-25B3-A6D8-9F1813BAB3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F73A28E3-6E38-842A-0FD0-6B2EB2D3CA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88B28F-DDF6-012A-ADF1-8DFF59A809BE}"/>
              </a:ext>
            </a:extLst>
          </p:cNvPr>
          <p:cNvSpPr>
            <a:spLocks noGrp="1"/>
          </p:cNvSpPr>
          <p:nvPr>
            <p:ph type="dt" sz="half" idx="10"/>
          </p:nvPr>
        </p:nvSpPr>
        <p:spPr/>
        <p:txBody>
          <a:bodyPr/>
          <a:lstStyle/>
          <a:p>
            <a:fld id="{066651BC-98A7-4CCA-A054-0550F0A12129}" type="datetimeFigureOut">
              <a:rPr lang="en-PK" smtClean="0"/>
              <a:t>09/26/2024</a:t>
            </a:fld>
            <a:endParaRPr lang="en-PK"/>
          </a:p>
        </p:txBody>
      </p:sp>
      <p:sp>
        <p:nvSpPr>
          <p:cNvPr id="5" name="Footer Placeholder 4">
            <a:extLst>
              <a:ext uri="{FF2B5EF4-FFF2-40B4-BE49-F238E27FC236}">
                <a16:creationId xmlns:a16="http://schemas.microsoft.com/office/drawing/2014/main" id="{16869D7A-D4FB-DF69-117F-EC456876A58B}"/>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D459049E-62FE-3E0B-D668-F5F2CB1A8452}"/>
              </a:ext>
            </a:extLst>
          </p:cNvPr>
          <p:cNvSpPr>
            <a:spLocks noGrp="1"/>
          </p:cNvSpPr>
          <p:nvPr>
            <p:ph type="sldNum" sz="quarter" idx="12"/>
          </p:nvPr>
        </p:nvSpPr>
        <p:spPr/>
        <p:txBody>
          <a:bodyPr/>
          <a:lstStyle/>
          <a:p>
            <a:fld id="{862D9EAE-EFD7-4D7A-A9AE-39E08889B314}" type="slidenum">
              <a:rPr lang="en-PK" smtClean="0"/>
              <a:t>‹#›</a:t>
            </a:fld>
            <a:endParaRPr lang="en-PK"/>
          </a:p>
        </p:txBody>
      </p:sp>
    </p:spTree>
    <p:extLst>
      <p:ext uri="{BB962C8B-B14F-4D97-AF65-F5344CB8AC3E}">
        <p14:creationId xmlns:p14="http://schemas.microsoft.com/office/powerpoint/2010/main" val="1664106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E37D2-E23A-7D71-14B4-1775711787FE}"/>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B7EC5D3B-84BB-81DF-1E28-24A46FEB4F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CFF739C8-680E-1ACF-2DD8-481DD67D03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EB2A138C-BBE1-F478-BB23-6A3DC8EF8D01}"/>
              </a:ext>
            </a:extLst>
          </p:cNvPr>
          <p:cNvSpPr>
            <a:spLocks noGrp="1"/>
          </p:cNvSpPr>
          <p:nvPr>
            <p:ph type="dt" sz="half" idx="10"/>
          </p:nvPr>
        </p:nvSpPr>
        <p:spPr/>
        <p:txBody>
          <a:bodyPr/>
          <a:lstStyle/>
          <a:p>
            <a:fld id="{066651BC-98A7-4CCA-A054-0550F0A12129}" type="datetimeFigureOut">
              <a:rPr lang="en-PK" smtClean="0"/>
              <a:t>09/26/2024</a:t>
            </a:fld>
            <a:endParaRPr lang="en-PK"/>
          </a:p>
        </p:txBody>
      </p:sp>
      <p:sp>
        <p:nvSpPr>
          <p:cNvPr id="6" name="Footer Placeholder 5">
            <a:extLst>
              <a:ext uri="{FF2B5EF4-FFF2-40B4-BE49-F238E27FC236}">
                <a16:creationId xmlns:a16="http://schemas.microsoft.com/office/drawing/2014/main" id="{5F566A3C-C73A-AF00-A3DD-1634789977D7}"/>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3673F3F2-368B-6DF5-BE90-CC8968C52800}"/>
              </a:ext>
            </a:extLst>
          </p:cNvPr>
          <p:cNvSpPr>
            <a:spLocks noGrp="1"/>
          </p:cNvSpPr>
          <p:nvPr>
            <p:ph type="sldNum" sz="quarter" idx="12"/>
          </p:nvPr>
        </p:nvSpPr>
        <p:spPr/>
        <p:txBody>
          <a:bodyPr/>
          <a:lstStyle/>
          <a:p>
            <a:fld id="{862D9EAE-EFD7-4D7A-A9AE-39E08889B314}" type="slidenum">
              <a:rPr lang="en-PK" smtClean="0"/>
              <a:t>‹#›</a:t>
            </a:fld>
            <a:endParaRPr lang="en-PK"/>
          </a:p>
        </p:txBody>
      </p:sp>
    </p:spTree>
    <p:extLst>
      <p:ext uri="{BB962C8B-B14F-4D97-AF65-F5344CB8AC3E}">
        <p14:creationId xmlns:p14="http://schemas.microsoft.com/office/powerpoint/2010/main" val="4199127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BB8C-8445-19F7-0AC5-C823D5ACD812}"/>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96D828CC-3C44-E7CC-739B-EBEBC04CD5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3E75C1-B6A3-8B70-1EFC-89B3B33B8C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F69BB734-02FD-9271-D281-6EBF37A073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EE877F-66CA-16AB-FAC7-0957F353A1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45B0ABBB-1FFE-7230-A950-8502F9240991}"/>
              </a:ext>
            </a:extLst>
          </p:cNvPr>
          <p:cNvSpPr>
            <a:spLocks noGrp="1"/>
          </p:cNvSpPr>
          <p:nvPr>
            <p:ph type="dt" sz="half" idx="10"/>
          </p:nvPr>
        </p:nvSpPr>
        <p:spPr/>
        <p:txBody>
          <a:bodyPr/>
          <a:lstStyle/>
          <a:p>
            <a:fld id="{066651BC-98A7-4CCA-A054-0550F0A12129}" type="datetimeFigureOut">
              <a:rPr lang="en-PK" smtClean="0"/>
              <a:t>09/26/2024</a:t>
            </a:fld>
            <a:endParaRPr lang="en-PK"/>
          </a:p>
        </p:txBody>
      </p:sp>
      <p:sp>
        <p:nvSpPr>
          <p:cNvPr id="8" name="Footer Placeholder 7">
            <a:extLst>
              <a:ext uri="{FF2B5EF4-FFF2-40B4-BE49-F238E27FC236}">
                <a16:creationId xmlns:a16="http://schemas.microsoft.com/office/drawing/2014/main" id="{73D61781-CCC4-7A09-9C6B-BE2E084D2153}"/>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4FE638DA-0D6E-080D-71CA-9895ABF2C325}"/>
              </a:ext>
            </a:extLst>
          </p:cNvPr>
          <p:cNvSpPr>
            <a:spLocks noGrp="1"/>
          </p:cNvSpPr>
          <p:nvPr>
            <p:ph type="sldNum" sz="quarter" idx="12"/>
          </p:nvPr>
        </p:nvSpPr>
        <p:spPr/>
        <p:txBody>
          <a:bodyPr/>
          <a:lstStyle/>
          <a:p>
            <a:fld id="{862D9EAE-EFD7-4D7A-A9AE-39E08889B314}" type="slidenum">
              <a:rPr lang="en-PK" smtClean="0"/>
              <a:t>‹#›</a:t>
            </a:fld>
            <a:endParaRPr lang="en-PK"/>
          </a:p>
        </p:txBody>
      </p:sp>
    </p:spTree>
    <p:extLst>
      <p:ext uri="{BB962C8B-B14F-4D97-AF65-F5344CB8AC3E}">
        <p14:creationId xmlns:p14="http://schemas.microsoft.com/office/powerpoint/2010/main" val="2684136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F6722-D421-EEA8-CA7F-01B7D97BA257}"/>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67B97BB2-289C-18BA-23D0-E03ED43D9116}"/>
              </a:ext>
            </a:extLst>
          </p:cNvPr>
          <p:cNvSpPr>
            <a:spLocks noGrp="1"/>
          </p:cNvSpPr>
          <p:nvPr>
            <p:ph type="dt" sz="half" idx="10"/>
          </p:nvPr>
        </p:nvSpPr>
        <p:spPr/>
        <p:txBody>
          <a:bodyPr/>
          <a:lstStyle/>
          <a:p>
            <a:fld id="{066651BC-98A7-4CCA-A054-0550F0A12129}" type="datetimeFigureOut">
              <a:rPr lang="en-PK" smtClean="0"/>
              <a:t>09/26/2024</a:t>
            </a:fld>
            <a:endParaRPr lang="en-PK"/>
          </a:p>
        </p:txBody>
      </p:sp>
      <p:sp>
        <p:nvSpPr>
          <p:cNvPr id="4" name="Footer Placeholder 3">
            <a:extLst>
              <a:ext uri="{FF2B5EF4-FFF2-40B4-BE49-F238E27FC236}">
                <a16:creationId xmlns:a16="http://schemas.microsoft.com/office/drawing/2014/main" id="{AD92CBD2-C0BC-0B65-91E5-75FA6CDCF226}"/>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B460CC20-C5FD-184A-F0BF-086B2B798EE4}"/>
              </a:ext>
            </a:extLst>
          </p:cNvPr>
          <p:cNvSpPr>
            <a:spLocks noGrp="1"/>
          </p:cNvSpPr>
          <p:nvPr>
            <p:ph type="sldNum" sz="quarter" idx="12"/>
          </p:nvPr>
        </p:nvSpPr>
        <p:spPr/>
        <p:txBody>
          <a:bodyPr/>
          <a:lstStyle/>
          <a:p>
            <a:fld id="{862D9EAE-EFD7-4D7A-A9AE-39E08889B314}" type="slidenum">
              <a:rPr lang="en-PK" smtClean="0"/>
              <a:t>‹#›</a:t>
            </a:fld>
            <a:endParaRPr lang="en-PK"/>
          </a:p>
        </p:txBody>
      </p:sp>
    </p:spTree>
    <p:extLst>
      <p:ext uri="{BB962C8B-B14F-4D97-AF65-F5344CB8AC3E}">
        <p14:creationId xmlns:p14="http://schemas.microsoft.com/office/powerpoint/2010/main" val="1066429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A37087-A9EC-7782-526D-44D1076E9275}"/>
              </a:ext>
            </a:extLst>
          </p:cNvPr>
          <p:cNvSpPr>
            <a:spLocks noGrp="1"/>
          </p:cNvSpPr>
          <p:nvPr>
            <p:ph type="dt" sz="half" idx="10"/>
          </p:nvPr>
        </p:nvSpPr>
        <p:spPr/>
        <p:txBody>
          <a:bodyPr/>
          <a:lstStyle/>
          <a:p>
            <a:fld id="{066651BC-98A7-4CCA-A054-0550F0A12129}" type="datetimeFigureOut">
              <a:rPr lang="en-PK" smtClean="0"/>
              <a:t>09/26/2024</a:t>
            </a:fld>
            <a:endParaRPr lang="en-PK"/>
          </a:p>
        </p:txBody>
      </p:sp>
      <p:sp>
        <p:nvSpPr>
          <p:cNvPr id="3" name="Footer Placeholder 2">
            <a:extLst>
              <a:ext uri="{FF2B5EF4-FFF2-40B4-BE49-F238E27FC236}">
                <a16:creationId xmlns:a16="http://schemas.microsoft.com/office/drawing/2014/main" id="{E1C0C794-2279-33B3-B04F-562812246539}"/>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1C513E97-2CC5-8C1A-37EB-627FE52C105C}"/>
              </a:ext>
            </a:extLst>
          </p:cNvPr>
          <p:cNvSpPr>
            <a:spLocks noGrp="1"/>
          </p:cNvSpPr>
          <p:nvPr>
            <p:ph type="sldNum" sz="quarter" idx="12"/>
          </p:nvPr>
        </p:nvSpPr>
        <p:spPr/>
        <p:txBody>
          <a:bodyPr/>
          <a:lstStyle/>
          <a:p>
            <a:fld id="{862D9EAE-EFD7-4D7A-A9AE-39E08889B314}" type="slidenum">
              <a:rPr lang="en-PK" smtClean="0"/>
              <a:t>‹#›</a:t>
            </a:fld>
            <a:endParaRPr lang="en-PK"/>
          </a:p>
        </p:txBody>
      </p:sp>
    </p:spTree>
    <p:extLst>
      <p:ext uri="{BB962C8B-B14F-4D97-AF65-F5344CB8AC3E}">
        <p14:creationId xmlns:p14="http://schemas.microsoft.com/office/powerpoint/2010/main" val="2794874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04EAE-580E-A907-4441-5270476874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CC273539-C839-B1F2-B526-04C3B9C300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4C0FC7CE-0D4A-5E42-CABC-4269D6FDA9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F7CCA0-6DD0-6110-37E6-AAD1A65D71A4}"/>
              </a:ext>
            </a:extLst>
          </p:cNvPr>
          <p:cNvSpPr>
            <a:spLocks noGrp="1"/>
          </p:cNvSpPr>
          <p:nvPr>
            <p:ph type="dt" sz="half" idx="10"/>
          </p:nvPr>
        </p:nvSpPr>
        <p:spPr/>
        <p:txBody>
          <a:bodyPr/>
          <a:lstStyle/>
          <a:p>
            <a:fld id="{066651BC-98A7-4CCA-A054-0550F0A12129}" type="datetimeFigureOut">
              <a:rPr lang="en-PK" smtClean="0"/>
              <a:t>09/26/2024</a:t>
            </a:fld>
            <a:endParaRPr lang="en-PK"/>
          </a:p>
        </p:txBody>
      </p:sp>
      <p:sp>
        <p:nvSpPr>
          <p:cNvPr id="6" name="Footer Placeholder 5">
            <a:extLst>
              <a:ext uri="{FF2B5EF4-FFF2-40B4-BE49-F238E27FC236}">
                <a16:creationId xmlns:a16="http://schemas.microsoft.com/office/drawing/2014/main" id="{A68B29A7-B803-EB81-1482-FD4DA879DD97}"/>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14526A4B-124F-0D09-7E2E-9394E007F827}"/>
              </a:ext>
            </a:extLst>
          </p:cNvPr>
          <p:cNvSpPr>
            <a:spLocks noGrp="1"/>
          </p:cNvSpPr>
          <p:nvPr>
            <p:ph type="sldNum" sz="quarter" idx="12"/>
          </p:nvPr>
        </p:nvSpPr>
        <p:spPr/>
        <p:txBody>
          <a:bodyPr/>
          <a:lstStyle/>
          <a:p>
            <a:fld id="{862D9EAE-EFD7-4D7A-A9AE-39E08889B314}" type="slidenum">
              <a:rPr lang="en-PK" smtClean="0"/>
              <a:t>‹#›</a:t>
            </a:fld>
            <a:endParaRPr lang="en-PK"/>
          </a:p>
        </p:txBody>
      </p:sp>
    </p:spTree>
    <p:extLst>
      <p:ext uri="{BB962C8B-B14F-4D97-AF65-F5344CB8AC3E}">
        <p14:creationId xmlns:p14="http://schemas.microsoft.com/office/powerpoint/2010/main" val="731059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4A083-05AF-5DA1-966E-CB64B87559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3E5442DD-B53B-DBA9-0B15-FFDB2A1136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5C7365D1-2578-D318-B659-848E54310F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992B85-FB4B-ADFC-4538-4411C2CC237A}"/>
              </a:ext>
            </a:extLst>
          </p:cNvPr>
          <p:cNvSpPr>
            <a:spLocks noGrp="1"/>
          </p:cNvSpPr>
          <p:nvPr>
            <p:ph type="dt" sz="half" idx="10"/>
          </p:nvPr>
        </p:nvSpPr>
        <p:spPr/>
        <p:txBody>
          <a:bodyPr/>
          <a:lstStyle/>
          <a:p>
            <a:fld id="{066651BC-98A7-4CCA-A054-0550F0A12129}" type="datetimeFigureOut">
              <a:rPr lang="en-PK" smtClean="0"/>
              <a:t>09/26/2024</a:t>
            </a:fld>
            <a:endParaRPr lang="en-PK"/>
          </a:p>
        </p:txBody>
      </p:sp>
      <p:sp>
        <p:nvSpPr>
          <p:cNvPr id="6" name="Footer Placeholder 5">
            <a:extLst>
              <a:ext uri="{FF2B5EF4-FFF2-40B4-BE49-F238E27FC236}">
                <a16:creationId xmlns:a16="http://schemas.microsoft.com/office/drawing/2014/main" id="{7AFF6B01-3B4B-8A70-5A09-1159ED9C7198}"/>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428EA86D-5BB9-96B8-6D1F-AA92DA80B08D}"/>
              </a:ext>
            </a:extLst>
          </p:cNvPr>
          <p:cNvSpPr>
            <a:spLocks noGrp="1"/>
          </p:cNvSpPr>
          <p:nvPr>
            <p:ph type="sldNum" sz="quarter" idx="12"/>
          </p:nvPr>
        </p:nvSpPr>
        <p:spPr/>
        <p:txBody>
          <a:bodyPr/>
          <a:lstStyle/>
          <a:p>
            <a:fld id="{862D9EAE-EFD7-4D7A-A9AE-39E08889B314}" type="slidenum">
              <a:rPr lang="en-PK" smtClean="0"/>
              <a:t>‹#›</a:t>
            </a:fld>
            <a:endParaRPr lang="en-PK"/>
          </a:p>
        </p:txBody>
      </p:sp>
    </p:spTree>
    <p:extLst>
      <p:ext uri="{BB962C8B-B14F-4D97-AF65-F5344CB8AC3E}">
        <p14:creationId xmlns:p14="http://schemas.microsoft.com/office/powerpoint/2010/main" val="351674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C97AAC-C097-BD36-56AF-1601F282C6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63BAA7A3-03A7-9BE1-4F8A-1D4D755EB3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29AD7BD6-E2B1-196A-8A8D-5709FA30BA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6651BC-98A7-4CCA-A054-0550F0A12129}" type="datetimeFigureOut">
              <a:rPr lang="en-PK" smtClean="0"/>
              <a:t>09/26/2024</a:t>
            </a:fld>
            <a:endParaRPr lang="en-PK"/>
          </a:p>
        </p:txBody>
      </p:sp>
      <p:sp>
        <p:nvSpPr>
          <p:cNvPr id="5" name="Footer Placeholder 4">
            <a:extLst>
              <a:ext uri="{FF2B5EF4-FFF2-40B4-BE49-F238E27FC236}">
                <a16:creationId xmlns:a16="http://schemas.microsoft.com/office/drawing/2014/main" id="{EC4EC3CE-7587-7F75-25C2-3EEEA7323A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E8E4EEC2-31A0-A5E9-A9D3-6A15DE8115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2D9EAE-EFD7-4D7A-A9AE-39E08889B314}" type="slidenum">
              <a:rPr lang="en-PK" smtClean="0"/>
              <a:t>‹#›</a:t>
            </a:fld>
            <a:endParaRPr lang="en-PK"/>
          </a:p>
        </p:txBody>
      </p:sp>
    </p:spTree>
    <p:extLst>
      <p:ext uri="{BB962C8B-B14F-4D97-AF65-F5344CB8AC3E}">
        <p14:creationId xmlns:p14="http://schemas.microsoft.com/office/powerpoint/2010/main" val="1219372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hyperlink" Target="https://www.allaboutcircuits.com/technical-articles/image-histogram-characteristics-machine-learning-image-processing/"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allaboutcircuits.com/technical-articles/image-histogram-characteristics-machine-learning-image-processing/" TargetMode="External"/><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hyperlink" Target="http://www.shimanodealer.com/fishing_reports.htm" TargetMode="External"/><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xml"/><Relationship Id="rId5" Type="http://schemas.openxmlformats.org/officeDocument/2006/relationships/image" Target="../media/image60.jpg"/><Relationship Id="rId4" Type="http://schemas.openxmlformats.org/officeDocument/2006/relationships/image" Target="../media/image59.jpg"/></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jp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jpg"/><Relationship Id="rId4" Type="http://schemas.openxmlformats.org/officeDocument/2006/relationships/image" Target="../media/image75.png"/><Relationship Id="rId9" Type="http://schemas.openxmlformats.org/officeDocument/2006/relationships/image" Target="../media/image80.png"/></Relationships>
</file>

<file path=ppt/slides/_rels/slide85.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jpg"/><Relationship Id="rId4" Type="http://schemas.openxmlformats.org/officeDocument/2006/relationships/image" Target="../media/image85.png"/></Relationships>
</file>

<file path=ppt/slides/_rels/slide88.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image" Target="../media/image10.jpg"/><Relationship Id="rId1" Type="http://schemas.openxmlformats.org/officeDocument/2006/relationships/slideLayout" Target="../slideLayouts/slideLayout6.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50BE2-A68A-5558-6493-55856AF72616}"/>
              </a:ext>
            </a:extLst>
          </p:cNvPr>
          <p:cNvSpPr>
            <a:spLocks noGrp="1"/>
          </p:cNvSpPr>
          <p:nvPr>
            <p:ph type="ctrTitle"/>
          </p:nvPr>
        </p:nvSpPr>
        <p:spPr/>
        <p:txBody>
          <a:bodyPr/>
          <a:lstStyle/>
          <a:p>
            <a:r>
              <a:rPr lang="en-US" dirty="0"/>
              <a:t>Lecture 1</a:t>
            </a:r>
            <a:endParaRPr lang="en-PK" dirty="0"/>
          </a:p>
        </p:txBody>
      </p:sp>
      <p:sp>
        <p:nvSpPr>
          <p:cNvPr id="3" name="Subtitle 2">
            <a:extLst>
              <a:ext uri="{FF2B5EF4-FFF2-40B4-BE49-F238E27FC236}">
                <a16:creationId xmlns:a16="http://schemas.microsoft.com/office/drawing/2014/main" id="{3C2E44C0-341E-E1C3-9D42-A220586ABB3D}"/>
              </a:ext>
            </a:extLst>
          </p:cNvPr>
          <p:cNvSpPr>
            <a:spLocks noGrp="1"/>
          </p:cNvSpPr>
          <p:nvPr>
            <p:ph type="subTitle" idx="1"/>
          </p:nvPr>
        </p:nvSpPr>
        <p:spPr/>
        <p:txBody>
          <a:bodyPr/>
          <a:lstStyle/>
          <a:p>
            <a:r>
              <a:rPr lang="en-US" dirty="0"/>
              <a:t>CV Defined</a:t>
            </a:r>
          </a:p>
          <a:p>
            <a:r>
              <a:rPr lang="en-US" dirty="0"/>
              <a:t>A brief History</a:t>
            </a:r>
          </a:p>
          <a:p>
            <a:r>
              <a:rPr lang="en-US" dirty="0"/>
              <a:t>Image Types and Representation</a:t>
            </a:r>
          </a:p>
          <a:p>
            <a:endParaRPr lang="en-PK" dirty="0"/>
          </a:p>
        </p:txBody>
      </p:sp>
    </p:spTree>
    <p:extLst>
      <p:ext uri="{BB962C8B-B14F-4D97-AF65-F5344CB8AC3E}">
        <p14:creationId xmlns:p14="http://schemas.microsoft.com/office/powerpoint/2010/main" val="3516954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436400"/>
            <a:ext cx="10515600" cy="1183015"/>
          </a:xfrm>
          <a:prstGeom prst="rect">
            <a:avLst/>
          </a:prstGeom>
        </p:spPr>
        <p:txBody>
          <a:bodyPr vert="horz" wrap="square" lIns="0" tIns="501014" rIns="0" bIns="0" rtlCol="0" anchor="ctr">
            <a:spAutoFit/>
          </a:bodyPr>
          <a:lstStyle/>
          <a:p>
            <a:pPr marL="564515">
              <a:lnSpc>
                <a:spcPct val="100000"/>
              </a:lnSpc>
              <a:spcBef>
                <a:spcPts val="105"/>
              </a:spcBef>
            </a:pPr>
            <a:r>
              <a:rPr dirty="0"/>
              <a:t>The</a:t>
            </a:r>
            <a:r>
              <a:rPr spc="-20" dirty="0"/>
              <a:t> </a:t>
            </a:r>
            <a:r>
              <a:rPr dirty="0"/>
              <a:t>Nature</a:t>
            </a:r>
            <a:r>
              <a:rPr spc="-15" dirty="0"/>
              <a:t> </a:t>
            </a:r>
            <a:r>
              <a:rPr dirty="0"/>
              <a:t>of</a:t>
            </a:r>
            <a:r>
              <a:rPr spc="-15" dirty="0"/>
              <a:t> </a:t>
            </a:r>
            <a:r>
              <a:rPr dirty="0"/>
              <a:t>This</a:t>
            </a:r>
            <a:r>
              <a:rPr spc="-35" dirty="0"/>
              <a:t> </a:t>
            </a:r>
            <a:r>
              <a:rPr spc="-10" dirty="0"/>
              <a:t>Course</a:t>
            </a:r>
          </a:p>
        </p:txBody>
      </p:sp>
      <p:sp>
        <p:nvSpPr>
          <p:cNvPr id="3" name="object 3"/>
          <p:cNvSpPr txBox="1"/>
          <p:nvPr/>
        </p:nvSpPr>
        <p:spPr>
          <a:xfrm>
            <a:off x="1755140" y="1607057"/>
            <a:ext cx="8352790" cy="5074920"/>
          </a:xfrm>
          <a:prstGeom prst="rect">
            <a:avLst/>
          </a:prstGeom>
        </p:spPr>
        <p:txBody>
          <a:bodyPr vert="horz" wrap="square" lIns="0" tIns="49530" rIns="0" bIns="0" rtlCol="0">
            <a:spAutoFit/>
          </a:bodyPr>
          <a:lstStyle/>
          <a:p>
            <a:pPr marL="12700">
              <a:spcBef>
                <a:spcPts val="390"/>
              </a:spcBef>
            </a:pPr>
            <a:r>
              <a:rPr sz="2400" b="1" dirty="0">
                <a:latin typeface="Arial"/>
                <a:cs typeface="Arial"/>
              </a:rPr>
              <a:t>This</a:t>
            </a:r>
            <a:r>
              <a:rPr sz="2400" b="1" spc="-40" dirty="0">
                <a:latin typeface="Arial"/>
                <a:cs typeface="Arial"/>
              </a:rPr>
              <a:t> </a:t>
            </a:r>
            <a:r>
              <a:rPr sz="2400" b="1" dirty="0">
                <a:latin typeface="Arial"/>
                <a:cs typeface="Arial"/>
              </a:rPr>
              <a:t>is</a:t>
            </a:r>
            <a:r>
              <a:rPr sz="2400" b="1" spc="-45" dirty="0">
                <a:latin typeface="Arial"/>
                <a:cs typeface="Arial"/>
              </a:rPr>
              <a:t> </a:t>
            </a:r>
            <a:r>
              <a:rPr sz="2400" b="1" dirty="0">
                <a:latin typeface="Arial"/>
                <a:cs typeface="Arial"/>
              </a:rPr>
              <a:t>a</a:t>
            </a:r>
            <a:r>
              <a:rPr sz="2400" b="1" spc="-25" dirty="0">
                <a:latin typeface="Arial"/>
                <a:cs typeface="Arial"/>
              </a:rPr>
              <a:t> </a:t>
            </a:r>
            <a:r>
              <a:rPr sz="2400" b="1" dirty="0">
                <a:latin typeface="Arial"/>
                <a:cs typeface="Arial"/>
              </a:rPr>
              <a:t>multi-disciplinary</a:t>
            </a:r>
            <a:r>
              <a:rPr sz="2400" b="1" spc="-55" dirty="0">
                <a:latin typeface="Arial"/>
                <a:cs typeface="Arial"/>
              </a:rPr>
              <a:t> </a:t>
            </a:r>
            <a:r>
              <a:rPr sz="2400" b="1" spc="-10" dirty="0">
                <a:latin typeface="Arial"/>
                <a:cs typeface="Arial"/>
              </a:rPr>
              <a:t>course</a:t>
            </a:r>
            <a:endParaRPr sz="2400" dirty="0">
              <a:latin typeface="Arial"/>
              <a:cs typeface="Arial"/>
            </a:endParaRPr>
          </a:p>
          <a:p>
            <a:pPr marL="526415" marR="170815" indent="-172720">
              <a:lnSpc>
                <a:spcPts val="2590"/>
              </a:lnSpc>
              <a:spcBef>
                <a:spcPts val="615"/>
              </a:spcBef>
              <a:buChar char="•"/>
              <a:tabLst>
                <a:tab pos="527685" algn="l"/>
              </a:tabLst>
            </a:pPr>
            <a:r>
              <a:rPr sz="2400" dirty="0">
                <a:latin typeface="Arial MT"/>
                <a:cs typeface="Arial MT"/>
              </a:rPr>
              <a:t>Computer</a:t>
            </a:r>
            <a:r>
              <a:rPr sz="2400" spc="-75" dirty="0">
                <a:latin typeface="Arial MT"/>
                <a:cs typeface="Arial MT"/>
              </a:rPr>
              <a:t> </a:t>
            </a:r>
            <a:r>
              <a:rPr sz="2400" dirty="0">
                <a:latin typeface="Arial MT"/>
                <a:cs typeface="Arial MT"/>
              </a:rPr>
              <a:t>vision</a:t>
            </a:r>
            <a:r>
              <a:rPr sz="2400" spc="-55" dirty="0">
                <a:latin typeface="Arial MT"/>
                <a:cs typeface="Arial MT"/>
              </a:rPr>
              <a:t> </a:t>
            </a:r>
            <a:r>
              <a:rPr sz="2400" dirty="0">
                <a:latin typeface="Arial MT"/>
                <a:cs typeface="Arial MT"/>
              </a:rPr>
              <a:t>has</a:t>
            </a:r>
            <a:r>
              <a:rPr sz="2400" spc="-80" dirty="0">
                <a:latin typeface="Arial MT"/>
                <a:cs typeface="Arial MT"/>
              </a:rPr>
              <a:t> </a:t>
            </a:r>
            <a:r>
              <a:rPr sz="2400" dirty="0">
                <a:latin typeface="Arial MT"/>
                <a:cs typeface="Arial MT"/>
              </a:rPr>
              <a:t>applications</a:t>
            </a:r>
            <a:r>
              <a:rPr sz="2400" spc="-40" dirty="0">
                <a:latin typeface="Arial MT"/>
                <a:cs typeface="Arial MT"/>
              </a:rPr>
              <a:t> </a:t>
            </a:r>
            <a:r>
              <a:rPr sz="2400" dirty="0">
                <a:latin typeface="Arial MT"/>
                <a:cs typeface="Arial MT"/>
              </a:rPr>
              <a:t>in</a:t>
            </a:r>
            <a:r>
              <a:rPr sz="2400" spc="-85" dirty="0">
                <a:latin typeface="Arial MT"/>
                <a:cs typeface="Arial MT"/>
              </a:rPr>
              <a:t> </a:t>
            </a:r>
            <a:r>
              <a:rPr sz="2400" dirty="0">
                <a:latin typeface="Arial MT"/>
                <a:cs typeface="Arial MT"/>
              </a:rPr>
              <a:t>many</a:t>
            </a:r>
            <a:r>
              <a:rPr sz="2400" spc="-75" dirty="0">
                <a:latin typeface="Arial MT"/>
                <a:cs typeface="Arial MT"/>
              </a:rPr>
              <a:t> </a:t>
            </a:r>
            <a:r>
              <a:rPr sz="2400" dirty="0">
                <a:latin typeface="Arial MT"/>
                <a:cs typeface="Arial MT"/>
              </a:rPr>
              <a:t>fields,</a:t>
            </a:r>
            <a:r>
              <a:rPr sz="2400" spc="-70" dirty="0">
                <a:latin typeface="Arial MT"/>
                <a:cs typeface="Arial MT"/>
              </a:rPr>
              <a:t> </a:t>
            </a:r>
            <a:r>
              <a:rPr sz="2400" dirty="0">
                <a:latin typeface="Arial MT"/>
                <a:cs typeface="Arial MT"/>
              </a:rPr>
              <a:t>such</a:t>
            </a:r>
            <a:r>
              <a:rPr sz="2400" spc="-80" dirty="0">
                <a:latin typeface="Arial MT"/>
                <a:cs typeface="Arial MT"/>
              </a:rPr>
              <a:t> </a:t>
            </a:r>
            <a:r>
              <a:rPr sz="2400" spc="-25" dirty="0">
                <a:latin typeface="Arial MT"/>
                <a:cs typeface="Arial MT"/>
              </a:rPr>
              <a:t>as 	</a:t>
            </a:r>
            <a:r>
              <a:rPr sz="2400" dirty="0">
                <a:latin typeface="Arial MT"/>
                <a:cs typeface="Arial MT"/>
              </a:rPr>
              <a:t>medicine,</a:t>
            </a:r>
            <a:r>
              <a:rPr sz="2400" spc="-75" dirty="0">
                <a:latin typeface="Arial MT"/>
                <a:cs typeface="Arial MT"/>
              </a:rPr>
              <a:t> </a:t>
            </a:r>
            <a:r>
              <a:rPr sz="2400" dirty="0">
                <a:latin typeface="Arial MT"/>
                <a:cs typeface="Arial MT"/>
              </a:rPr>
              <a:t>military,</a:t>
            </a:r>
            <a:r>
              <a:rPr sz="2400" spc="-75" dirty="0">
                <a:latin typeface="Arial MT"/>
                <a:cs typeface="Arial MT"/>
              </a:rPr>
              <a:t> </a:t>
            </a:r>
            <a:r>
              <a:rPr sz="2400" dirty="0">
                <a:latin typeface="Arial MT"/>
                <a:cs typeface="Arial MT"/>
              </a:rPr>
              <a:t>internet,</a:t>
            </a:r>
            <a:r>
              <a:rPr sz="2400" spc="-80" dirty="0">
                <a:latin typeface="Arial MT"/>
                <a:cs typeface="Arial MT"/>
              </a:rPr>
              <a:t> </a:t>
            </a:r>
            <a:r>
              <a:rPr sz="2400" dirty="0">
                <a:latin typeface="Arial MT"/>
                <a:cs typeface="Arial MT"/>
              </a:rPr>
              <a:t>library,</a:t>
            </a:r>
            <a:r>
              <a:rPr sz="2400" spc="-65" dirty="0">
                <a:latin typeface="Arial MT"/>
                <a:cs typeface="Arial MT"/>
              </a:rPr>
              <a:t> </a:t>
            </a:r>
            <a:r>
              <a:rPr sz="2400" spc="-20" dirty="0">
                <a:latin typeface="Arial MT"/>
                <a:cs typeface="Arial MT"/>
              </a:rPr>
              <a:t>etc.</a:t>
            </a:r>
            <a:endParaRPr sz="2400" dirty="0">
              <a:latin typeface="Arial MT"/>
              <a:cs typeface="Arial MT"/>
            </a:endParaRPr>
          </a:p>
          <a:p>
            <a:pPr marL="526415" marR="5080" indent="-172720">
              <a:lnSpc>
                <a:spcPct val="90000"/>
              </a:lnSpc>
              <a:spcBef>
                <a:spcPts val="540"/>
              </a:spcBef>
              <a:buChar char="•"/>
              <a:tabLst>
                <a:tab pos="527685" algn="l"/>
              </a:tabLst>
            </a:pPr>
            <a:r>
              <a:rPr sz="2400" spc="-20" dirty="0">
                <a:latin typeface="Arial MT"/>
                <a:cs typeface="Arial MT"/>
              </a:rPr>
              <a:t>Computer-</a:t>
            </a:r>
            <a:r>
              <a:rPr sz="2400" dirty="0">
                <a:latin typeface="Arial MT"/>
                <a:cs typeface="Arial MT"/>
              </a:rPr>
              <a:t>vision</a:t>
            </a:r>
            <a:r>
              <a:rPr sz="2400" spc="-45" dirty="0">
                <a:latin typeface="Arial MT"/>
                <a:cs typeface="Arial MT"/>
              </a:rPr>
              <a:t> </a:t>
            </a:r>
            <a:r>
              <a:rPr sz="2400" dirty="0">
                <a:latin typeface="Arial MT"/>
                <a:cs typeface="Arial MT"/>
              </a:rPr>
              <a:t>research</a:t>
            </a:r>
            <a:r>
              <a:rPr sz="2400" spc="-65" dirty="0">
                <a:latin typeface="Arial MT"/>
                <a:cs typeface="Arial MT"/>
              </a:rPr>
              <a:t> </a:t>
            </a:r>
            <a:r>
              <a:rPr sz="2400" dirty="0">
                <a:latin typeface="Arial MT"/>
                <a:cs typeface="Arial MT"/>
              </a:rPr>
              <a:t>involves</a:t>
            </a:r>
            <a:r>
              <a:rPr sz="2400" spc="-50" dirty="0">
                <a:latin typeface="Arial MT"/>
                <a:cs typeface="Arial MT"/>
              </a:rPr>
              <a:t> </a:t>
            </a:r>
            <a:r>
              <a:rPr sz="2400" dirty="0">
                <a:latin typeface="Arial MT"/>
                <a:cs typeface="Arial MT"/>
              </a:rPr>
              <a:t>tools</a:t>
            </a:r>
            <a:r>
              <a:rPr sz="2400" spc="-70" dirty="0">
                <a:latin typeface="Arial MT"/>
                <a:cs typeface="Arial MT"/>
              </a:rPr>
              <a:t> </a:t>
            </a:r>
            <a:r>
              <a:rPr sz="2400" dirty="0">
                <a:latin typeface="Arial MT"/>
                <a:cs typeface="Arial MT"/>
              </a:rPr>
              <a:t>from</a:t>
            </a:r>
            <a:r>
              <a:rPr sz="2400" spc="-85" dirty="0">
                <a:latin typeface="Arial MT"/>
                <a:cs typeface="Arial MT"/>
              </a:rPr>
              <a:t> </a:t>
            </a:r>
            <a:r>
              <a:rPr sz="2400" dirty="0">
                <a:latin typeface="Arial MT"/>
                <a:cs typeface="Arial MT"/>
              </a:rPr>
              <a:t>many</a:t>
            </a:r>
            <a:r>
              <a:rPr sz="2400" spc="-65" dirty="0">
                <a:latin typeface="Arial MT"/>
                <a:cs typeface="Arial MT"/>
              </a:rPr>
              <a:t> </a:t>
            </a:r>
            <a:r>
              <a:rPr sz="2400" spc="-10" dirty="0">
                <a:latin typeface="Arial MT"/>
                <a:cs typeface="Arial MT"/>
              </a:rPr>
              <a:t>fields, 	</a:t>
            </a:r>
            <a:r>
              <a:rPr sz="2400" dirty="0">
                <a:latin typeface="Arial MT"/>
                <a:cs typeface="Arial MT"/>
              </a:rPr>
              <a:t>such</a:t>
            </a:r>
            <a:r>
              <a:rPr sz="2400" spc="-90" dirty="0">
                <a:latin typeface="Arial MT"/>
                <a:cs typeface="Arial MT"/>
              </a:rPr>
              <a:t> </a:t>
            </a:r>
            <a:r>
              <a:rPr sz="2400" dirty="0">
                <a:latin typeface="Arial MT"/>
                <a:cs typeface="Arial MT"/>
              </a:rPr>
              <a:t>as</a:t>
            </a:r>
            <a:r>
              <a:rPr sz="2400" spc="-75" dirty="0">
                <a:latin typeface="Arial MT"/>
                <a:cs typeface="Arial MT"/>
              </a:rPr>
              <a:t> </a:t>
            </a:r>
            <a:r>
              <a:rPr sz="2400" dirty="0">
                <a:latin typeface="Arial MT"/>
                <a:cs typeface="Arial MT"/>
              </a:rPr>
              <a:t>signal</a:t>
            </a:r>
            <a:r>
              <a:rPr sz="2400" spc="-55" dirty="0">
                <a:latin typeface="Arial MT"/>
                <a:cs typeface="Arial MT"/>
              </a:rPr>
              <a:t> </a:t>
            </a:r>
            <a:r>
              <a:rPr sz="2400" spc="-10" dirty="0">
                <a:latin typeface="Arial MT"/>
                <a:cs typeface="Arial MT"/>
              </a:rPr>
              <a:t>processing,</a:t>
            </a:r>
            <a:r>
              <a:rPr sz="2400" spc="-55" dirty="0">
                <a:latin typeface="Arial MT"/>
                <a:cs typeface="Arial MT"/>
              </a:rPr>
              <a:t> </a:t>
            </a:r>
            <a:r>
              <a:rPr sz="2400" dirty="0">
                <a:latin typeface="Arial MT"/>
                <a:cs typeface="Arial MT"/>
              </a:rPr>
              <a:t>physics,</a:t>
            </a:r>
            <a:r>
              <a:rPr sz="2400" spc="-65" dirty="0">
                <a:latin typeface="Arial MT"/>
                <a:cs typeface="Arial MT"/>
              </a:rPr>
              <a:t> </a:t>
            </a:r>
            <a:r>
              <a:rPr sz="2400" spc="-10" dirty="0">
                <a:latin typeface="Arial MT"/>
                <a:cs typeface="Arial MT"/>
              </a:rPr>
              <a:t>mathematics, 	</a:t>
            </a:r>
            <a:r>
              <a:rPr sz="2400" dirty="0">
                <a:latin typeface="Arial MT"/>
                <a:cs typeface="Arial MT"/>
              </a:rPr>
              <a:t>psychology,</a:t>
            </a:r>
            <a:r>
              <a:rPr sz="2400" spc="-75" dirty="0">
                <a:latin typeface="Arial MT"/>
                <a:cs typeface="Arial MT"/>
              </a:rPr>
              <a:t> </a:t>
            </a:r>
            <a:r>
              <a:rPr sz="2400" dirty="0">
                <a:latin typeface="Arial MT"/>
                <a:cs typeface="Arial MT"/>
              </a:rPr>
              <a:t>geometry,</a:t>
            </a:r>
            <a:r>
              <a:rPr sz="2400" spc="-100" dirty="0">
                <a:latin typeface="Arial MT"/>
                <a:cs typeface="Arial MT"/>
              </a:rPr>
              <a:t> </a:t>
            </a:r>
            <a:r>
              <a:rPr sz="2400" dirty="0">
                <a:latin typeface="Arial MT"/>
                <a:cs typeface="Arial MT"/>
              </a:rPr>
              <a:t>optics,</a:t>
            </a:r>
            <a:r>
              <a:rPr sz="2400" spc="-95" dirty="0">
                <a:latin typeface="Arial MT"/>
                <a:cs typeface="Arial MT"/>
              </a:rPr>
              <a:t> </a:t>
            </a:r>
            <a:r>
              <a:rPr sz="2400" dirty="0">
                <a:latin typeface="Arial MT"/>
                <a:cs typeface="Arial MT"/>
              </a:rPr>
              <a:t>color</a:t>
            </a:r>
            <a:r>
              <a:rPr sz="2400" spc="-90" dirty="0">
                <a:latin typeface="Arial MT"/>
                <a:cs typeface="Arial MT"/>
              </a:rPr>
              <a:t> </a:t>
            </a:r>
            <a:r>
              <a:rPr sz="2400" dirty="0">
                <a:latin typeface="Arial MT"/>
                <a:cs typeface="Arial MT"/>
              </a:rPr>
              <a:t>science,</a:t>
            </a:r>
            <a:r>
              <a:rPr sz="2400" spc="-85" dirty="0">
                <a:latin typeface="Arial MT"/>
                <a:cs typeface="Arial MT"/>
              </a:rPr>
              <a:t> </a:t>
            </a:r>
            <a:r>
              <a:rPr sz="2400" spc="-10" dirty="0">
                <a:latin typeface="Arial MT"/>
                <a:cs typeface="Arial MT"/>
              </a:rPr>
              <a:t>graphics, 	</a:t>
            </a:r>
            <a:r>
              <a:rPr sz="2400" dirty="0">
                <a:latin typeface="Arial MT"/>
                <a:cs typeface="Arial MT"/>
              </a:rPr>
              <a:t>optimization,</a:t>
            </a:r>
            <a:r>
              <a:rPr sz="2400" spc="-125" dirty="0">
                <a:latin typeface="Arial MT"/>
                <a:cs typeface="Arial MT"/>
              </a:rPr>
              <a:t> </a:t>
            </a:r>
            <a:r>
              <a:rPr sz="2400" dirty="0">
                <a:latin typeface="Arial MT"/>
                <a:cs typeface="Arial MT"/>
              </a:rPr>
              <a:t>artificial</a:t>
            </a:r>
            <a:r>
              <a:rPr sz="2400" spc="-125" dirty="0">
                <a:latin typeface="Arial MT"/>
                <a:cs typeface="Arial MT"/>
              </a:rPr>
              <a:t> </a:t>
            </a:r>
            <a:r>
              <a:rPr sz="2400" dirty="0">
                <a:latin typeface="Arial MT"/>
                <a:cs typeface="Arial MT"/>
              </a:rPr>
              <a:t>intelligence,</a:t>
            </a:r>
            <a:r>
              <a:rPr sz="2400" spc="-105" dirty="0">
                <a:latin typeface="Arial MT"/>
                <a:cs typeface="Arial MT"/>
              </a:rPr>
              <a:t> </a:t>
            </a:r>
            <a:r>
              <a:rPr sz="2400" dirty="0">
                <a:latin typeface="Arial MT"/>
                <a:cs typeface="Arial MT"/>
              </a:rPr>
              <a:t>machine</a:t>
            </a:r>
            <a:r>
              <a:rPr sz="2400" spc="-120" dirty="0">
                <a:latin typeface="Arial MT"/>
                <a:cs typeface="Arial MT"/>
              </a:rPr>
              <a:t> </a:t>
            </a:r>
            <a:r>
              <a:rPr sz="2400" dirty="0">
                <a:latin typeface="Arial MT"/>
                <a:cs typeface="Arial MT"/>
              </a:rPr>
              <a:t>learning,</a:t>
            </a:r>
            <a:r>
              <a:rPr sz="2400" spc="-114" dirty="0">
                <a:latin typeface="Arial MT"/>
                <a:cs typeface="Arial MT"/>
              </a:rPr>
              <a:t> </a:t>
            </a:r>
            <a:r>
              <a:rPr sz="2400" spc="-20" dirty="0">
                <a:latin typeface="Arial MT"/>
                <a:cs typeface="Arial MT"/>
              </a:rPr>
              <a:t>etc.</a:t>
            </a:r>
            <a:endParaRPr sz="2400" dirty="0">
              <a:latin typeface="Arial MT"/>
              <a:cs typeface="Arial MT"/>
            </a:endParaRPr>
          </a:p>
          <a:p>
            <a:pPr marL="526415" marR="70485" indent="-172720">
              <a:lnSpc>
                <a:spcPct val="90000"/>
              </a:lnSpc>
              <a:spcBef>
                <a:spcPts val="580"/>
              </a:spcBef>
              <a:buChar char="•"/>
              <a:tabLst>
                <a:tab pos="527685" algn="l"/>
              </a:tabLst>
            </a:pPr>
            <a:r>
              <a:rPr sz="2400" dirty="0">
                <a:latin typeface="Arial MT"/>
                <a:cs typeface="Arial MT"/>
              </a:rPr>
              <a:t>It</a:t>
            </a:r>
            <a:r>
              <a:rPr sz="2400" spc="-75" dirty="0">
                <a:latin typeface="Arial MT"/>
                <a:cs typeface="Arial MT"/>
              </a:rPr>
              <a:t> </a:t>
            </a:r>
            <a:r>
              <a:rPr sz="2400" dirty="0">
                <a:latin typeface="Arial MT"/>
                <a:cs typeface="Arial MT"/>
              </a:rPr>
              <a:t>is</a:t>
            </a:r>
            <a:r>
              <a:rPr sz="2400" spc="-60" dirty="0">
                <a:latin typeface="Arial MT"/>
                <a:cs typeface="Arial MT"/>
              </a:rPr>
              <a:t> </a:t>
            </a:r>
            <a:r>
              <a:rPr sz="2400" dirty="0">
                <a:latin typeface="Arial MT"/>
                <a:cs typeface="Arial MT"/>
              </a:rPr>
              <a:t>a</a:t>
            </a:r>
            <a:r>
              <a:rPr sz="2400" spc="-70" dirty="0">
                <a:latin typeface="Arial MT"/>
                <a:cs typeface="Arial MT"/>
              </a:rPr>
              <a:t> </a:t>
            </a:r>
            <a:r>
              <a:rPr sz="2400" dirty="0">
                <a:latin typeface="Arial MT"/>
                <a:cs typeface="Arial MT"/>
              </a:rPr>
              <a:t>very</a:t>
            </a:r>
            <a:r>
              <a:rPr sz="2400" spc="-55" dirty="0">
                <a:latin typeface="Arial MT"/>
                <a:cs typeface="Arial MT"/>
              </a:rPr>
              <a:t> </a:t>
            </a:r>
            <a:r>
              <a:rPr sz="2400" dirty="0">
                <a:latin typeface="Arial MT"/>
                <a:cs typeface="Arial MT"/>
              </a:rPr>
              <a:t>challenging</a:t>
            </a:r>
            <a:r>
              <a:rPr sz="2400" spc="-15" dirty="0">
                <a:latin typeface="Arial MT"/>
                <a:cs typeface="Arial MT"/>
              </a:rPr>
              <a:t> </a:t>
            </a:r>
            <a:r>
              <a:rPr sz="2400" dirty="0">
                <a:latin typeface="Arial MT"/>
                <a:cs typeface="Arial MT"/>
              </a:rPr>
              <a:t>but</a:t>
            </a:r>
            <a:r>
              <a:rPr sz="2400" spc="-60" dirty="0">
                <a:latin typeface="Arial MT"/>
                <a:cs typeface="Arial MT"/>
              </a:rPr>
              <a:t> </a:t>
            </a:r>
            <a:r>
              <a:rPr sz="2400" dirty="0">
                <a:latin typeface="Arial MT"/>
                <a:cs typeface="Arial MT"/>
              </a:rPr>
              <a:t>important</a:t>
            </a:r>
            <a:r>
              <a:rPr sz="2400" spc="-60" dirty="0">
                <a:latin typeface="Arial MT"/>
                <a:cs typeface="Arial MT"/>
              </a:rPr>
              <a:t> </a:t>
            </a:r>
            <a:r>
              <a:rPr sz="2400" dirty="0">
                <a:latin typeface="Arial MT"/>
                <a:cs typeface="Arial MT"/>
              </a:rPr>
              <a:t>problem</a:t>
            </a:r>
            <a:r>
              <a:rPr sz="2400" spc="-30" dirty="0">
                <a:latin typeface="Arial MT"/>
                <a:cs typeface="Arial MT"/>
              </a:rPr>
              <a:t> </a:t>
            </a:r>
            <a:r>
              <a:rPr sz="2400" dirty="0">
                <a:latin typeface="Arial MT"/>
                <a:cs typeface="Arial MT"/>
              </a:rPr>
              <a:t>in</a:t>
            </a:r>
            <a:r>
              <a:rPr sz="2400" spc="-70" dirty="0">
                <a:latin typeface="Arial MT"/>
                <a:cs typeface="Arial MT"/>
              </a:rPr>
              <a:t> </a:t>
            </a:r>
            <a:r>
              <a:rPr sz="2400" spc="-10" dirty="0">
                <a:latin typeface="Arial MT"/>
                <a:cs typeface="Arial MT"/>
              </a:rPr>
              <a:t>computer 	</a:t>
            </a:r>
            <a:r>
              <a:rPr sz="2400" dirty="0">
                <a:latin typeface="Arial MT"/>
                <a:cs typeface="Arial MT"/>
              </a:rPr>
              <a:t>science,</a:t>
            </a:r>
            <a:r>
              <a:rPr sz="2400" spc="-40" dirty="0">
                <a:latin typeface="Arial MT"/>
                <a:cs typeface="Arial MT"/>
              </a:rPr>
              <a:t> </a:t>
            </a:r>
            <a:r>
              <a:rPr sz="2400" dirty="0">
                <a:latin typeface="Arial MT"/>
                <a:cs typeface="Arial MT"/>
              </a:rPr>
              <a:t>and</a:t>
            </a:r>
            <a:r>
              <a:rPr sz="2400" spc="-50" dirty="0">
                <a:latin typeface="Arial MT"/>
                <a:cs typeface="Arial MT"/>
              </a:rPr>
              <a:t> </a:t>
            </a:r>
            <a:r>
              <a:rPr sz="2400" dirty="0">
                <a:latin typeface="Arial MT"/>
                <a:cs typeface="Arial MT"/>
              </a:rPr>
              <a:t>many</a:t>
            </a:r>
            <a:r>
              <a:rPr sz="2400" spc="-45" dirty="0">
                <a:latin typeface="Arial MT"/>
                <a:cs typeface="Arial MT"/>
              </a:rPr>
              <a:t> </a:t>
            </a:r>
            <a:r>
              <a:rPr sz="2400" spc="-10" dirty="0">
                <a:latin typeface="Arial MT"/>
                <a:cs typeface="Arial MT"/>
              </a:rPr>
              <a:t>computer-</a:t>
            </a:r>
            <a:r>
              <a:rPr sz="2400" dirty="0">
                <a:latin typeface="Arial MT"/>
                <a:cs typeface="Arial MT"/>
              </a:rPr>
              <a:t>vision</a:t>
            </a:r>
            <a:r>
              <a:rPr sz="2400" spc="-30" dirty="0">
                <a:latin typeface="Arial MT"/>
                <a:cs typeface="Arial MT"/>
              </a:rPr>
              <a:t> </a:t>
            </a:r>
            <a:r>
              <a:rPr sz="2400" dirty="0">
                <a:latin typeface="Arial MT"/>
                <a:cs typeface="Arial MT"/>
              </a:rPr>
              <a:t>problems</a:t>
            </a:r>
            <a:r>
              <a:rPr sz="2400" spc="-30" dirty="0">
                <a:latin typeface="Arial MT"/>
                <a:cs typeface="Arial MT"/>
              </a:rPr>
              <a:t> </a:t>
            </a:r>
            <a:r>
              <a:rPr sz="2400" dirty="0">
                <a:latin typeface="Arial MT"/>
                <a:cs typeface="Arial MT"/>
              </a:rPr>
              <a:t>are</a:t>
            </a:r>
            <a:r>
              <a:rPr sz="2400" spc="-45" dirty="0">
                <a:latin typeface="Arial MT"/>
                <a:cs typeface="Arial MT"/>
              </a:rPr>
              <a:t> </a:t>
            </a:r>
            <a:r>
              <a:rPr sz="2400" spc="-20" dirty="0">
                <a:latin typeface="Arial MT"/>
                <a:cs typeface="Arial MT"/>
              </a:rPr>
              <a:t>open 	</a:t>
            </a:r>
            <a:r>
              <a:rPr sz="2400" spc="-10" dirty="0">
                <a:latin typeface="Arial MT"/>
                <a:cs typeface="Arial MT"/>
              </a:rPr>
              <a:t>problems</a:t>
            </a:r>
            <a:endParaRPr sz="2400" dirty="0">
              <a:latin typeface="Arial MT"/>
              <a:cs typeface="Arial MT"/>
            </a:endParaRPr>
          </a:p>
          <a:p>
            <a:pPr marL="526415" marR="89535" indent="-172720">
              <a:lnSpc>
                <a:spcPts val="2590"/>
              </a:lnSpc>
              <a:spcBef>
                <a:spcPts val="615"/>
              </a:spcBef>
              <a:buChar char="•"/>
              <a:tabLst>
                <a:tab pos="527685" algn="l"/>
              </a:tabLst>
            </a:pPr>
            <a:r>
              <a:rPr sz="2400" dirty="0">
                <a:latin typeface="Arial MT"/>
                <a:cs typeface="Arial MT"/>
              </a:rPr>
              <a:t>It</a:t>
            </a:r>
            <a:r>
              <a:rPr sz="2400" spc="-70" dirty="0">
                <a:latin typeface="Arial MT"/>
                <a:cs typeface="Arial MT"/>
              </a:rPr>
              <a:t> </a:t>
            </a:r>
            <a:r>
              <a:rPr sz="2400" dirty="0">
                <a:latin typeface="Arial MT"/>
                <a:cs typeface="Arial MT"/>
              </a:rPr>
              <a:t>is</a:t>
            </a:r>
            <a:r>
              <a:rPr sz="2400" spc="-55" dirty="0">
                <a:latin typeface="Arial MT"/>
                <a:cs typeface="Arial MT"/>
              </a:rPr>
              <a:t> </a:t>
            </a:r>
            <a:r>
              <a:rPr sz="2400" dirty="0">
                <a:latin typeface="Arial MT"/>
                <a:cs typeface="Arial MT"/>
              </a:rPr>
              <a:t>not</a:t>
            </a:r>
            <a:r>
              <a:rPr sz="2400" spc="-55" dirty="0">
                <a:latin typeface="Arial MT"/>
                <a:cs typeface="Arial MT"/>
              </a:rPr>
              <a:t> </a:t>
            </a:r>
            <a:r>
              <a:rPr sz="2400" dirty="0">
                <a:latin typeface="Arial MT"/>
                <a:cs typeface="Arial MT"/>
              </a:rPr>
              <a:t>a</a:t>
            </a:r>
            <a:r>
              <a:rPr sz="2400" spc="-65" dirty="0">
                <a:latin typeface="Arial MT"/>
                <a:cs typeface="Arial MT"/>
              </a:rPr>
              <a:t> </a:t>
            </a:r>
            <a:r>
              <a:rPr sz="2400" dirty="0">
                <a:latin typeface="Arial MT"/>
                <a:cs typeface="Arial MT"/>
              </a:rPr>
              <a:t>very</a:t>
            </a:r>
            <a:r>
              <a:rPr sz="2400" spc="-65" dirty="0">
                <a:latin typeface="Arial MT"/>
                <a:cs typeface="Arial MT"/>
              </a:rPr>
              <a:t> </a:t>
            </a:r>
            <a:r>
              <a:rPr sz="2400" spc="-20" dirty="0">
                <a:latin typeface="Arial MT"/>
                <a:cs typeface="Arial MT"/>
              </a:rPr>
              <a:t>well-</a:t>
            </a:r>
            <a:r>
              <a:rPr sz="2400" dirty="0">
                <a:latin typeface="Arial MT"/>
                <a:cs typeface="Arial MT"/>
              </a:rPr>
              <a:t>established</a:t>
            </a:r>
            <a:r>
              <a:rPr sz="2400" spc="-10" dirty="0">
                <a:latin typeface="Arial MT"/>
                <a:cs typeface="Arial MT"/>
              </a:rPr>
              <a:t> </a:t>
            </a:r>
            <a:r>
              <a:rPr sz="2400" dirty="0">
                <a:latin typeface="Arial MT"/>
                <a:cs typeface="Arial MT"/>
              </a:rPr>
              <a:t>discipline</a:t>
            </a:r>
            <a:r>
              <a:rPr sz="2400" spc="-10" dirty="0">
                <a:latin typeface="Arial MT"/>
                <a:cs typeface="Arial MT"/>
              </a:rPr>
              <a:t> </a:t>
            </a:r>
            <a:r>
              <a:rPr sz="2400" dirty="0">
                <a:latin typeface="Arial MT"/>
                <a:cs typeface="Arial MT"/>
              </a:rPr>
              <a:t>such</a:t>
            </a:r>
            <a:r>
              <a:rPr sz="2400" spc="-50" dirty="0">
                <a:latin typeface="Arial MT"/>
                <a:cs typeface="Arial MT"/>
              </a:rPr>
              <a:t> </a:t>
            </a:r>
            <a:r>
              <a:rPr sz="2400" dirty="0">
                <a:latin typeface="Arial MT"/>
                <a:cs typeface="Arial MT"/>
              </a:rPr>
              <a:t>as</a:t>
            </a:r>
            <a:r>
              <a:rPr sz="2400" spc="-65" dirty="0">
                <a:latin typeface="Arial MT"/>
                <a:cs typeface="Arial MT"/>
              </a:rPr>
              <a:t> </a:t>
            </a:r>
            <a:r>
              <a:rPr sz="2400" spc="-10" dirty="0">
                <a:latin typeface="Arial MT"/>
                <a:cs typeface="Arial MT"/>
              </a:rPr>
              <a:t>physics 	</a:t>
            </a:r>
            <a:r>
              <a:rPr sz="2400" dirty="0">
                <a:latin typeface="Arial MT"/>
                <a:cs typeface="Arial MT"/>
              </a:rPr>
              <a:t>and</a:t>
            </a:r>
            <a:r>
              <a:rPr sz="2400" spc="-35" dirty="0">
                <a:latin typeface="Arial MT"/>
                <a:cs typeface="Arial MT"/>
              </a:rPr>
              <a:t> </a:t>
            </a:r>
            <a:r>
              <a:rPr sz="2400" dirty="0">
                <a:latin typeface="Arial MT"/>
                <a:cs typeface="Arial MT"/>
              </a:rPr>
              <a:t>calculus,</a:t>
            </a:r>
            <a:r>
              <a:rPr sz="2400" spc="-30" dirty="0">
                <a:latin typeface="Arial MT"/>
                <a:cs typeface="Arial MT"/>
              </a:rPr>
              <a:t> </a:t>
            </a:r>
            <a:r>
              <a:rPr sz="2400" dirty="0">
                <a:latin typeface="Arial MT"/>
                <a:cs typeface="Arial MT"/>
              </a:rPr>
              <a:t>many</a:t>
            </a:r>
            <a:r>
              <a:rPr sz="2400" spc="-40" dirty="0">
                <a:latin typeface="Arial MT"/>
                <a:cs typeface="Arial MT"/>
              </a:rPr>
              <a:t> </a:t>
            </a:r>
            <a:r>
              <a:rPr sz="2400" dirty="0">
                <a:latin typeface="Arial MT"/>
                <a:cs typeface="Arial MT"/>
              </a:rPr>
              <a:t>topics</a:t>
            </a:r>
            <a:r>
              <a:rPr sz="2400" spc="-40" dirty="0">
                <a:latin typeface="Arial MT"/>
                <a:cs typeface="Arial MT"/>
              </a:rPr>
              <a:t> </a:t>
            </a:r>
            <a:r>
              <a:rPr sz="2400" dirty="0">
                <a:latin typeface="Arial MT"/>
                <a:cs typeface="Arial MT"/>
              </a:rPr>
              <a:t>are</a:t>
            </a:r>
            <a:r>
              <a:rPr sz="2400" spc="-40" dirty="0">
                <a:latin typeface="Arial MT"/>
                <a:cs typeface="Arial MT"/>
              </a:rPr>
              <a:t> </a:t>
            </a:r>
            <a:r>
              <a:rPr sz="2400" spc="-20" dirty="0">
                <a:latin typeface="Arial MT"/>
                <a:cs typeface="Arial MT"/>
              </a:rPr>
              <a:t>application-</a:t>
            </a:r>
            <a:r>
              <a:rPr sz="2400" spc="-10" dirty="0">
                <a:latin typeface="Arial MT"/>
                <a:cs typeface="Arial MT"/>
              </a:rPr>
              <a:t>oriented</a:t>
            </a:r>
            <a:endParaRPr sz="2400" dirty="0">
              <a:latin typeface="Arial MT"/>
              <a:cs typeface="Arial MT"/>
            </a:endParaRPr>
          </a:p>
          <a:p>
            <a:pPr marL="526415" marR="273685" indent="-172720">
              <a:lnSpc>
                <a:spcPts val="2590"/>
              </a:lnSpc>
              <a:spcBef>
                <a:spcPts val="580"/>
              </a:spcBef>
              <a:buChar char="•"/>
              <a:tabLst>
                <a:tab pos="527685" algn="l"/>
              </a:tabLst>
            </a:pPr>
            <a:r>
              <a:rPr sz="2400" dirty="0">
                <a:latin typeface="Arial MT"/>
                <a:cs typeface="Arial MT"/>
              </a:rPr>
              <a:t>Linear</a:t>
            </a:r>
            <a:r>
              <a:rPr sz="2400" spc="-65" dirty="0">
                <a:latin typeface="Arial MT"/>
                <a:cs typeface="Arial MT"/>
              </a:rPr>
              <a:t> </a:t>
            </a:r>
            <a:r>
              <a:rPr sz="2400" dirty="0">
                <a:latin typeface="Arial MT"/>
                <a:cs typeface="Arial MT"/>
              </a:rPr>
              <a:t>algebra,</a:t>
            </a:r>
            <a:r>
              <a:rPr sz="2400" spc="-45" dirty="0">
                <a:latin typeface="Arial MT"/>
                <a:cs typeface="Arial MT"/>
              </a:rPr>
              <a:t> </a:t>
            </a:r>
            <a:r>
              <a:rPr sz="2400" dirty="0">
                <a:latin typeface="Arial MT"/>
                <a:cs typeface="Arial MT"/>
              </a:rPr>
              <a:t>probability</a:t>
            </a:r>
            <a:r>
              <a:rPr sz="2400" spc="-45" dirty="0">
                <a:latin typeface="Arial MT"/>
                <a:cs typeface="Arial MT"/>
              </a:rPr>
              <a:t> </a:t>
            </a:r>
            <a:r>
              <a:rPr sz="2400" dirty="0">
                <a:latin typeface="Arial MT"/>
                <a:cs typeface="Arial MT"/>
              </a:rPr>
              <a:t>and</a:t>
            </a:r>
            <a:r>
              <a:rPr sz="2400" spc="-70" dirty="0">
                <a:latin typeface="Arial MT"/>
                <a:cs typeface="Arial MT"/>
              </a:rPr>
              <a:t> </a:t>
            </a:r>
            <a:r>
              <a:rPr sz="2400" dirty="0">
                <a:latin typeface="Arial MT"/>
                <a:cs typeface="Arial MT"/>
              </a:rPr>
              <a:t>statistics</a:t>
            </a:r>
            <a:r>
              <a:rPr sz="2400" spc="-90" dirty="0">
                <a:latin typeface="Arial MT"/>
                <a:cs typeface="Arial MT"/>
              </a:rPr>
              <a:t> </a:t>
            </a:r>
            <a:r>
              <a:rPr sz="2400" dirty="0">
                <a:latin typeface="Arial MT"/>
                <a:cs typeface="Arial MT"/>
              </a:rPr>
              <a:t>are</a:t>
            </a:r>
            <a:r>
              <a:rPr sz="2400" spc="-75" dirty="0">
                <a:latin typeface="Arial MT"/>
                <a:cs typeface="Arial MT"/>
              </a:rPr>
              <a:t> </a:t>
            </a:r>
            <a:r>
              <a:rPr sz="2400" dirty="0">
                <a:latin typeface="Arial MT"/>
                <a:cs typeface="Arial MT"/>
              </a:rPr>
              <a:t>very</a:t>
            </a:r>
            <a:r>
              <a:rPr sz="2400" spc="-80" dirty="0">
                <a:latin typeface="Arial MT"/>
                <a:cs typeface="Arial MT"/>
              </a:rPr>
              <a:t> </a:t>
            </a:r>
            <a:r>
              <a:rPr sz="2400" spc="-10" dirty="0">
                <a:latin typeface="Arial MT"/>
                <a:cs typeface="Arial MT"/>
              </a:rPr>
              <a:t>widely 	</a:t>
            </a:r>
            <a:r>
              <a:rPr sz="2400" dirty="0">
                <a:latin typeface="Arial MT"/>
                <a:cs typeface="Arial MT"/>
              </a:rPr>
              <a:t>used</a:t>
            </a:r>
            <a:r>
              <a:rPr sz="2400" spc="-65" dirty="0">
                <a:latin typeface="Arial MT"/>
                <a:cs typeface="Arial MT"/>
              </a:rPr>
              <a:t> </a:t>
            </a:r>
            <a:r>
              <a:rPr sz="2400" dirty="0">
                <a:latin typeface="Arial MT"/>
                <a:cs typeface="Arial MT"/>
              </a:rPr>
              <a:t>in</a:t>
            </a:r>
            <a:r>
              <a:rPr sz="2400" spc="-80" dirty="0">
                <a:latin typeface="Arial MT"/>
                <a:cs typeface="Arial MT"/>
              </a:rPr>
              <a:t> </a:t>
            </a:r>
            <a:r>
              <a:rPr sz="2400" dirty="0">
                <a:latin typeface="Arial MT"/>
                <a:cs typeface="Arial MT"/>
              </a:rPr>
              <a:t>computer</a:t>
            </a:r>
            <a:r>
              <a:rPr sz="2400" spc="-70" dirty="0">
                <a:latin typeface="Arial MT"/>
                <a:cs typeface="Arial MT"/>
              </a:rPr>
              <a:t> </a:t>
            </a:r>
            <a:r>
              <a:rPr sz="2400" dirty="0">
                <a:latin typeface="Arial MT"/>
                <a:cs typeface="Arial MT"/>
              </a:rPr>
              <a:t>vision</a:t>
            </a:r>
            <a:r>
              <a:rPr sz="2400" spc="-65" dirty="0">
                <a:latin typeface="Arial MT"/>
                <a:cs typeface="Arial MT"/>
              </a:rPr>
              <a:t> </a:t>
            </a:r>
            <a:r>
              <a:rPr sz="2400" dirty="0">
                <a:latin typeface="Arial MT"/>
                <a:cs typeface="Arial MT"/>
              </a:rPr>
              <a:t>for</a:t>
            </a:r>
            <a:r>
              <a:rPr sz="2400" spc="-65" dirty="0">
                <a:latin typeface="Arial MT"/>
                <a:cs typeface="Arial MT"/>
              </a:rPr>
              <a:t> </a:t>
            </a:r>
            <a:r>
              <a:rPr sz="2400" dirty="0">
                <a:latin typeface="Arial MT"/>
                <a:cs typeface="Arial MT"/>
              </a:rPr>
              <a:t>building</a:t>
            </a:r>
            <a:r>
              <a:rPr sz="2400" spc="-30" dirty="0">
                <a:latin typeface="Arial MT"/>
                <a:cs typeface="Arial MT"/>
              </a:rPr>
              <a:t> </a:t>
            </a:r>
            <a:r>
              <a:rPr sz="2400" dirty="0">
                <a:latin typeface="Arial MT"/>
                <a:cs typeface="Arial MT"/>
              </a:rPr>
              <a:t>many</a:t>
            </a:r>
            <a:r>
              <a:rPr sz="2400" spc="-70" dirty="0">
                <a:latin typeface="Arial MT"/>
                <a:cs typeface="Arial MT"/>
              </a:rPr>
              <a:t> </a:t>
            </a:r>
            <a:r>
              <a:rPr sz="2400" dirty="0">
                <a:latin typeface="Arial MT"/>
                <a:cs typeface="Arial MT"/>
              </a:rPr>
              <a:t>vision</a:t>
            </a:r>
            <a:r>
              <a:rPr sz="2400" spc="-65" dirty="0">
                <a:latin typeface="Arial MT"/>
                <a:cs typeface="Arial MT"/>
              </a:rPr>
              <a:t> </a:t>
            </a:r>
            <a:r>
              <a:rPr sz="2400" spc="-10" dirty="0">
                <a:latin typeface="Arial MT"/>
                <a:cs typeface="Arial MT"/>
              </a:rPr>
              <a:t>models</a:t>
            </a:r>
            <a:endParaRPr sz="2400" dirty="0">
              <a:latin typeface="Arial MT"/>
              <a:cs typeface="Arial MT"/>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E53DF-307A-4AEE-3BC9-AEF4C1A32417}"/>
              </a:ext>
            </a:extLst>
          </p:cNvPr>
          <p:cNvSpPr>
            <a:spLocks noGrp="1"/>
          </p:cNvSpPr>
          <p:nvPr>
            <p:ph type="title"/>
          </p:nvPr>
        </p:nvSpPr>
        <p:spPr/>
        <p:txBody>
          <a:bodyPr/>
          <a:lstStyle/>
          <a:p>
            <a:r>
              <a:rPr lang="en-US" dirty="0"/>
              <a:t>Enhancement</a:t>
            </a:r>
            <a:endParaRPr lang="en-PK" dirty="0"/>
          </a:p>
        </p:txBody>
      </p:sp>
      <p:sp>
        <p:nvSpPr>
          <p:cNvPr id="3" name="Content Placeholder 2">
            <a:extLst>
              <a:ext uri="{FF2B5EF4-FFF2-40B4-BE49-F238E27FC236}">
                <a16:creationId xmlns:a16="http://schemas.microsoft.com/office/drawing/2014/main" id="{CAB2E333-33CC-8448-1061-C52B47BCBE84}"/>
              </a:ext>
            </a:extLst>
          </p:cNvPr>
          <p:cNvSpPr>
            <a:spLocks noGrp="1"/>
          </p:cNvSpPr>
          <p:nvPr>
            <p:ph idx="1"/>
          </p:nvPr>
        </p:nvSpPr>
        <p:spPr/>
        <p:txBody>
          <a:bodyPr/>
          <a:lstStyle/>
          <a:p>
            <a:r>
              <a:rPr lang="en-US" dirty="0"/>
              <a:t>Whitening (contrast)</a:t>
            </a:r>
          </a:p>
          <a:p>
            <a:r>
              <a:rPr lang="en-US" dirty="0"/>
              <a:t>Histogram equalization</a:t>
            </a:r>
          </a:p>
          <a:p>
            <a:r>
              <a:rPr lang="en-US" dirty="0"/>
              <a:t>Linear Filtering (Blurring)</a:t>
            </a:r>
            <a:endParaRPr lang="en-PK" dirty="0"/>
          </a:p>
        </p:txBody>
      </p:sp>
    </p:spTree>
    <p:extLst>
      <p:ext uri="{BB962C8B-B14F-4D97-AF65-F5344CB8AC3E}">
        <p14:creationId xmlns:p14="http://schemas.microsoft.com/office/powerpoint/2010/main" val="26814321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7C147-1276-AA85-213C-733302CD04D7}"/>
              </a:ext>
            </a:extLst>
          </p:cNvPr>
          <p:cNvSpPr>
            <a:spLocks noGrp="1"/>
          </p:cNvSpPr>
          <p:nvPr>
            <p:ph type="title"/>
          </p:nvPr>
        </p:nvSpPr>
        <p:spPr/>
        <p:txBody>
          <a:bodyPr/>
          <a:lstStyle/>
          <a:p>
            <a:r>
              <a:rPr lang="en-US" dirty="0"/>
              <a:t>Read</a:t>
            </a:r>
            <a:endParaRPr lang="en-PK" dirty="0"/>
          </a:p>
        </p:txBody>
      </p:sp>
      <p:sp>
        <p:nvSpPr>
          <p:cNvPr id="3" name="Content Placeholder 2">
            <a:extLst>
              <a:ext uri="{FF2B5EF4-FFF2-40B4-BE49-F238E27FC236}">
                <a16:creationId xmlns:a16="http://schemas.microsoft.com/office/drawing/2014/main" id="{8028DD4A-6903-3F91-CFB8-3495BD47E725}"/>
              </a:ext>
            </a:extLst>
          </p:cNvPr>
          <p:cNvSpPr>
            <a:spLocks noGrp="1"/>
          </p:cNvSpPr>
          <p:nvPr>
            <p:ph idx="1"/>
          </p:nvPr>
        </p:nvSpPr>
        <p:spPr/>
        <p:txBody>
          <a:bodyPr/>
          <a:lstStyle/>
          <a:p>
            <a:pPr marL="514350" indent="-514350" algn="l">
              <a:buFont typeface="+mj-lt"/>
              <a:buAutoNum type="arabicPeriod"/>
            </a:pPr>
            <a:r>
              <a:rPr lang="en-US" dirty="0"/>
              <a:t>Chapter 1, 2 </a:t>
            </a:r>
            <a:r>
              <a:rPr lang="en-US" b="0" i="0" dirty="0">
                <a:solidFill>
                  <a:srgbClr val="222222"/>
                </a:solidFill>
                <a:effectLst/>
                <a:latin typeface="+mj-lt"/>
              </a:rPr>
              <a:t>Gonzalez, Rafael C. </a:t>
            </a:r>
            <a:r>
              <a:rPr lang="en-US" b="0" i="1" dirty="0">
                <a:solidFill>
                  <a:srgbClr val="222222"/>
                </a:solidFill>
                <a:effectLst/>
                <a:latin typeface="+mj-lt"/>
              </a:rPr>
              <a:t>Digital image processing</a:t>
            </a:r>
            <a:r>
              <a:rPr lang="en-US" b="0" i="0" dirty="0">
                <a:solidFill>
                  <a:srgbClr val="222222"/>
                </a:solidFill>
                <a:effectLst/>
                <a:latin typeface="+mj-lt"/>
              </a:rPr>
              <a:t>. Pearson education India, 2009.</a:t>
            </a:r>
          </a:p>
          <a:p>
            <a:endParaRPr lang="en-PK" dirty="0"/>
          </a:p>
        </p:txBody>
      </p:sp>
    </p:spTree>
    <p:extLst>
      <p:ext uri="{BB962C8B-B14F-4D97-AF65-F5344CB8AC3E}">
        <p14:creationId xmlns:p14="http://schemas.microsoft.com/office/powerpoint/2010/main" val="949928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15381-BE20-9979-39B6-B1E41B0DC65C}"/>
              </a:ext>
            </a:extLst>
          </p:cNvPr>
          <p:cNvSpPr>
            <a:spLocks noGrp="1"/>
          </p:cNvSpPr>
          <p:nvPr>
            <p:ph type="title"/>
          </p:nvPr>
        </p:nvSpPr>
        <p:spPr/>
        <p:txBody>
          <a:bodyPr/>
          <a:lstStyle/>
          <a:p>
            <a:r>
              <a:rPr lang="en-US" dirty="0"/>
              <a:t>Multidisciplinary</a:t>
            </a:r>
            <a:endParaRPr lang="en-PK" dirty="0"/>
          </a:p>
        </p:txBody>
      </p:sp>
      <p:pic>
        <p:nvPicPr>
          <p:cNvPr id="5" name="Content Placeholder 4">
            <a:extLst>
              <a:ext uri="{FF2B5EF4-FFF2-40B4-BE49-F238E27FC236}">
                <a16:creationId xmlns:a16="http://schemas.microsoft.com/office/drawing/2014/main" id="{9A250E77-7BFD-597E-74EC-B526CA1841C9}"/>
              </a:ext>
            </a:extLst>
          </p:cNvPr>
          <p:cNvPicPr>
            <a:picLocks noGrp="1" noChangeAspect="1"/>
          </p:cNvPicPr>
          <p:nvPr>
            <p:ph idx="1"/>
          </p:nvPr>
        </p:nvPicPr>
        <p:blipFill>
          <a:blip r:embed="rId2"/>
          <a:stretch>
            <a:fillRect/>
          </a:stretch>
        </p:blipFill>
        <p:spPr>
          <a:xfrm>
            <a:off x="1342401" y="1825625"/>
            <a:ext cx="9507197" cy="4351338"/>
          </a:xfrm>
        </p:spPr>
      </p:pic>
    </p:spTree>
    <p:extLst>
      <p:ext uri="{BB962C8B-B14F-4D97-AF65-F5344CB8AC3E}">
        <p14:creationId xmlns:p14="http://schemas.microsoft.com/office/powerpoint/2010/main" val="3809707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436400"/>
            <a:ext cx="10515600" cy="1183015"/>
          </a:xfrm>
          <a:prstGeom prst="rect">
            <a:avLst/>
          </a:prstGeom>
        </p:spPr>
        <p:txBody>
          <a:bodyPr vert="horz" wrap="square" lIns="0" tIns="501014" rIns="0" bIns="0" rtlCol="0" anchor="ctr">
            <a:spAutoFit/>
          </a:bodyPr>
          <a:lstStyle/>
          <a:p>
            <a:pPr marL="564515">
              <a:lnSpc>
                <a:spcPct val="100000"/>
              </a:lnSpc>
              <a:spcBef>
                <a:spcPts val="105"/>
              </a:spcBef>
            </a:pPr>
            <a:r>
              <a:rPr dirty="0"/>
              <a:t>Vision</a:t>
            </a:r>
            <a:r>
              <a:rPr spc="-35" dirty="0"/>
              <a:t> </a:t>
            </a:r>
            <a:r>
              <a:rPr dirty="0"/>
              <a:t>vs</a:t>
            </a:r>
            <a:r>
              <a:rPr spc="-35" dirty="0"/>
              <a:t> </a:t>
            </a:r>
            <a:r>
              <a:rPr spc="-10" dirty="0"/>
              <a:t>Graphics</a:t>
            </a:r>
          </a:p>
        </p:txBody>
      </p:sp>
      <p:sp>
        <p:nvSpPr>
          <p:cNvPr id="3" name="object 3"/>
          <p:cNvSpPr txBox="1"/>
          <p:nvPr/>
        </p:nvSpPr>
        <p:spPr>
          <a:xfrm>
            <a:off x="2288541" y="1748155"/>
            <a:ext cx="7723505" cy="1337310"/>
          </a:xfrm>
          <a:prstGeom prst="rect">
            <a:avLst/>
          </a:prstGeom>
        </p:spPr>
        <p:txBody>
          <a:bodyPr vert="horz" wrap="square" lIns="0" tIns="13335" rIns="0" bIns="0" rtlCol="0">
            <a:spAutoFit/>
          </a:bodyPr>
          <a:lstStyle/>
          <a:p>
            <a:pPr marL="12700">
              <a:spcBef>
                <a:spcPts val="105"/>
              </a:spcBef>
            </a:pPr>
            <a:r>
              <a:rPr sz="2000" b="1" i="1" u="sng" dirty="0">
                <a:uFill>
                  <a:solidFill>
                    <a:srgbClr val="000000"/>
                  </a:solidFill>
                </a:uFill>
                <a:latin typeface="Arial"/>
                <a:cs typeface="Arial"/>
              </a:rPr>
              <a:t>Vision</a:t>
            </a:r>
            <a:r>
              <a:rPr sz="2000" b="1" dirty="0">
                <a:latin typeface="Arial"/>
                <a:cs typeface="Arial"/>
              </a:rPr>
              <a:t>:</a:t>
            </a:r>
            <a:r>
              <a:rPr sz="2000" b="1" spc="-50" dirty="0">
                <a:latin typeface="Arial"/>
                <a:cs typeface="Arial"/>
              </a:rPr>
              <a:t> </a:t>
            </a:r>
            <a:r>
              <a:rPr sz="2000" b="1" dirty="0">
                <a:latin typeface="Arial"/>
                <a:cs typeface="Arial"/>
              </a:rPr>
              <a:t>from</a:t>
            </a:r>
            <a:r>
              <a:rPr sz="2000" b="1" spc="-45" dirty="0">
                <a:latin typeface="Arial"/>
                <a:cs typeface="Arial"/>
              </a:rPr>
              <a:t> </a:t>
            </a:r>
            <a:r>
              <a:rPr sz="2000" b="1" dirty="0">
                <a:latin typeface="Arial"/>
                <a:cs typeface="Arial"/>
              </a:rPr>
              <a:t>image</a:t>
            </a:r>
            <a:r>
              <a:rPr sz="2000" b="1" spc="-35" dirty="0">
                <a:latin typeface="Arial"/>
                <a:cs typeface="Arial"/>
              </a:rPr>
              <a:t> </a:t>
            </a:r>
            <a:r>
              <a:rPr sz="2000" b="1" dirty="0">
                <a:latin typeface="Arial"/>
                <a:cs typeface="Arial"/>
              </a:rPr>
              <a:t>to</a:t>
            </a:r>
            <a:r>
              <a:rPr sz="2000" b="1" spc="-40" dirty="0">
                <a:latin typeface="Arial"/>
                <a:cs typeface="Arial"/>
              </a:rPr>
              <a:t> </a:t>
            </a:r>
            <a:r>
              <a:rPr sz="2000" b="1" dirty="0">
                <a:latin typeface="Arial"/>
                <a:cs typeface="Arial"/>
              </a:rPr>
              <a:t>model/perception</a:t>
            </a:r>
            <a:r>
              <a:rPr sz="2000" b="1" spc="-70" dirty="0">
                <a:latin typeface="Arial"/>
                <a:cs typeface="Arial"/>
              </a:rPr>
              <a:t> </a:t>
            </a:r>
            <a:r>
              <a:rPr sz="2000" b="1" dirty="0">
                <a:latin typeface="Arial"/>
                <a:cs typeface="Arial"/>
              </a:rPr>
              <a:t>(analyzing</a:t>
            </a:r>
            <a:r>
              <a:rPr sz="2000" b="1" spc="-15" dirty="0">
                <a:latin typeface="Arial"/>
                <a:cs typeface="Arial"/>
              </a:rPr>
              <a:t> </a:t>
            </a:r>
            <a:r>
              <a:rPr sz="2000" b="1" spc="-10" dirty="0">
                <a:latin typeface="Arial"/>
                <a:cs typeface="Arial"/>
              </a:rPr>
              <a:t>image)</a:t>
            </a:r>
            <a:endParaRPr sz="2000">
              <a:latin typeface="Arial"/>
              <a:cs typeface="Arial"/>
            </a:endParaRPr>
          </a:p>
          <a:p>
            <a:pPr marL="12700">
              <a:spcBef>
                <a:spcPts val="1560"/>
              </a:spcBef>
            </a:pPr>
            <a:r>
              <a:rPr sz="2000" b="1" i="1" u="sng" dirty="0">
                <a:uFill>
                  <a:solidFill>
                    <a:srgbClr val="000000"/>
                  </a:solidFill>
                </a:uFill>
                <a:latin typeface="Arial"/>
                <a:cs typeface="Arial"/>
              </a:rPr>
              <a:t>Graphics</a:t>
            </a:r>
            <a:r>
              <a:rPr sz="2000" b="1" dirty="0">
                <a:latin typeface="Arial"/>
                <a:cs typeface="Arial"/>
              </a:rPr>
              <a:t>:</a:t>
            </a:r>
            <a:r>
              <a:rPr sz="2000" b="1" spc="-60" dirty="0">
                <a:latin typeface="Arial"/>
                <a:cs typeface="Arial"/>
              </a:rPr>
              <a:t> </a:t>
            </a:r>
            <a:r>
              <a:rPr sz="2000" b="1" dirty="0">
                <a:latin typeface="Arial"/>
                <a:cs typeface="Arial"/>
              </a:rPr>
              <a:t>from</a:t>
            </a:r>
            <a:r>
              <a:rPr sz="2000" b="1" spc="-40" dirty="0">
                <a:latin typeface="Arial"/>
                <a:cs typeface="Arial"/>
              </a:rPr>
              <a:t> </a:t>
            </a:r>
            <a:r>
              <a:rPr sz="2000" b="1" dirty="0">
                <a:latin typeface="Arial"/>
                <a:cs typeface="Arial"/>
              </a:rPr>
              <a:t>model/perception</a:t>
            </a:r>
            <a:r>
              <a:rPr sz="2000" b="1" spc="-70" dirty="0">
                <a:latin typeface="Arial"/>
                <a:cs typeface="Arial"/>
              </a:rPr>
              <a:t> </a:t>
            </a:r>
            <a:r>
              <a:rPr sz="2000" b="1" dirty="0">
                <a:latin typeface="Arial"/>
                <a:cs typeface="Arial"/>
              </a:rPr>
              <a:t>to</a:t>
            </a:r>
            <a:r>
              <a:rPr sz="2000" b="1" spc="-35" dirty="0">
                <a:latin typeface="Arial"/>
                <a:cs typeface="Arial"/>
              </a:rPr>
              <a:t> </a:t>
            </a:r>
            <a:r>
              <a:rPr sz="2000" b="1" dirty="0">
                <a:latin typeface="Arial"/>
                <a:cs typeface="Arial"/>
              </a:rPr>
              <a:t>image</a:t>
            </a:r>
            <a:r>
              <a:rPr sz="2000" b="1" spc="-35" dirty="0">
                <a:latin typeface="Arial"/>
                <a:cs typeface="Arial"/>
              </a:rPr>
              <a:t> </a:t>
            </a:r>
            <a:r>
              <a:rPr sz="2000" b="1" dirty="0">
                <a:latin typeface="Arial"/>
                <a:cs typeface="Arial"/>
              </a:rPr>
              <a:t>(constructing</a:t>
            </a:r>
            <a:r>
              <a:rPr sz="2000" b="1" spc="-65" dirty="0">
                <a:latin typeface="Arial"/>
                <a:cs typeface="Arial"/>
              </a:rPr>
              <a:t> </a:t>
            </a:r>
            <a:r>
              <a:rPr sz="2000" b="1" spc="-10" dirty="0">
                <a:latin typeface="Arial"/>
                <a:cs typeface="Arial"/>
              </a:rPr>
              <a:t>image)</a:t>
            </a:r>
            <a:endParaRPr sz="2000">
              <a:latin typeface="Arial"/>
              <a:cs typeface="Arial"/>
            </a:endParaRPr>
          </a:p>
          <a:p>
            <a:pPr marL="12700">
              <a:spcBef>
                <a:spcPts val="1560"/>
              </a:spcBef>
            </a:pPr>
            <a:r>
              <a:rPr sz="2000" b="1" dirty="0">
                <a:latin typeface="Arial"/>
                <a:cs typeface="Arial"/>
              </a:rPr>
              <a:t>So</a:t>
            </a:r>
            <a:r>
              <a:rPr sz="2000" b="1" spc="-30" dirty="0">
                <a:latin typeface="Arial"/>
                <a:cs typeface="Arial"/>
              </a:rPr>
              <a:t> </a:t>
            </a:r>
            <a:r>
              <a:rPr sz="2000" b="1" dirty="0">
                <a:latin typeface="Arial"/>
                <a:cs typeface="Arial"/>
              </a:rPr>
              <a:t>they</a:t>
            </a:r>
            <a:r>
              <a:rPr sz="2000" b="1" spc="-40" dirty="0">
                <a:latin typeface="Arial"/>
                <a:cs typeface="Arial"/>
              </a:rPr>
              <a:t> </a:t>
            </a:r>
            <a:r>
              <a:rPr sz="2000" b="1" dirty="0">
                <a:latin typeface="Arial"/>
                <a:cs typeface="Arial"/>
              </a:rPr>
              <a:t>are</a:t>
            </a:r>
            <a:r>
              <a:rPr sz="2000" b="1" spc="-35" dirty="0">
                <a:latin typeface="Arial"/>
                <a:cs typeface="Arial"/>
              </a:rPr>
              <a:t> </a:t>
            </a:r>
            <a:r>
              <a:rPr sz="2000" b="1" dirty="0">
                <a:latin typeface="Arial"/>
                <a:cs typeface="Arial"/>
              </a:rPr>
              <a:t>inverse</a:t>
            </a:r>
            <a:r>
              <a:rPr sz="2000" b="1" spc="-20" dirty="0">
                <a:latin typeface="Arial"/>
                <a:cs typeface="Arial"/>
              </a:rPr>
              <a:t> </a:t>
            </a:r>
            <a:r>
              <a:rPr sz="2000" b="1" dirty="0">
                <a:latin typeface="Arial"/>
                <a:cs typeface="Arial"/>
              </a:rPr>
              <a:t>and</a:t>
            </a:r>
            <a:r>
              <a:rPr sz="2000" b="1" spc="-25" dirty="0">
                <a:latin typeface="Arial"/>
                <a:cs typeface="Arial"/>
              </a:rPr>
              <a:t> </a:t>
            </a:r>
            <a:r>
              <a:rPr sz="2000" b="1" dirty="0">
                <a:latin typeface="Arial"/>
                <a:cs typeface="Arial"/>
              </a:rPr>
              <a:t>correlated</a:t>
            </a:r>
            <a:r>
              <a:rPr sz="2000" b="1" spc="-55" dirty="0">
                <a:latin typeface="Arial"/>
                <a:cs typeface="Arial"/>
              </a:rPr>
              <a:t> </a:t>
            </a:r>
            <a:r>
              <a:rPr sz="2000" b="1" spc="-10" dirty="0">
                <a:latin typeface="Arial"/>
                <a:cs typeface="Arial"/>
              </a:rPr>
              <a:t>processes</a:t>
            </a:r>
            <a:endParaRPr sz="2000">
              <a:latin typeface="Arial"/>
              <a:cs typeface="Arial"/>
            </a:endParaRPr>
          </a:p>
        </p:txBody>
      </p:sp>
      <p:sp>
        <p:nvSpPr>
          <p:cNvPr id="4" name="object 4"/>
          <p:cNvSpPr txBox="1"/>
          <p:nvPr/>
        </p:nvSpPr>
        <p:spPr>
          <a:xfrm>
            <a:off x="2288541" y="3760090"/>
            <a:ext cx="7882255" cy="1907573"/>
          </a:xfrm>
          <a:prstGeom prst="rect">
            <a:avLst/>
          </a:prstGeom>
        </p:spPr>
        <p:txBody>
          <a:bodyPr vert="horz" wrap="square" lIns="0" tIns="47625" rIns="0" bIns="0" rtlCol="0">
            <a:spAutoFit/>
          </a:bodyPr>
          <a:lstStyle/>
          <a:p>
            <a:pPr marL="12700" marR="5080">
              <a:lnSpc>
                <a:spcPts val="2160"/>
              </a:lnSpc>
              <a:spcBef>
                <a:spcPts val="375"/>
              </a:spcBef>
            </a:pPr>
            <a:r>
              <a:rPr sz="2000" b="1" dirty="0">
                <a:latin typeface="Arial"/>
                <a:cs typeface="Arial"/>
              </a:rPr>
              <a:t>Human</a:t>
            </a:r>
            <a:r>
              <a:rPr sz="2000" b="1" spc="-35" dirty="0">
                <a:latin typeface="Arial"/>
                <a:cs typeface="Arial"/>
              </a:rPr>
              <a:t> </a:t>
            </a:r>
            <a:r>
              <a:rPr sz="2000" b="1" dirty="0">
                <a:latin typeface="Arial"/>
                <a:cs typeface="Arial"/>
              </a:rPr>
              <a:t>vision always</a:t>
            </a:r>
            <a:r>
              <a:rPr sz="2000" b="1" spc="-25" dirty="0">
                <a:latin typeface="Arial"/>
                <a:cs typeface="Arial"/>
              </a:rPr>
              <a:t> </a:t>
            </a:r>
            <a:r>
              <a:rPr sz="2000" b="1" dirty="0">
                <a:latin typeface="Arial"/>
                <a:cs typeface="Arial"/>
              </a:rPr>
              <a:t>see</a:t>
            </a:r>
            <a:r>
              <a:rPr sz="2000" b="1" spc="-30" dirty="0">
                <a:latin typeface="Arial"/>
                <a:cs typeface="Arial"/>
              </a:rPr>
              <a:t> </a:t>
            </a:r>
            <a:r>
              <a:rPr sz="2000" b="1" dirty="0">
                <a:latin typeface="Arial"/>
                <a:cs typeface="Arial"/>
              </a:rPr>
              <a:t>the</a:t>
            </a:r>
            <a:r>
              <a:rPr sz="2000" b="1" spc="-35" dirty="0">
                <a:latin typeface="Arial"/>
                <a:cs typeface="Arial"/>
              </a:rPr>
              <a:t> </a:t>
            </a:r>
            <a:r>
              <a:rPr sz="2000" b="1" dirty="0">
                <a:latin typeface="Arial"/>
                <a:cs typeface="Arial"/>
              </a:rPr>
              <a:t>world</a:t>
            </a:r>
            <a:r>
              <a:rPr sz="2000" b="1" spc="-55" dirty="0">
                <a:latin typeface="Arial"/>
                <a:cs typeface="Arial"/>
              </a:rPr>
              <a:t> </a:t>
            </a:r>
            <a:r>
              <a:rPr sz="2000" b="1" dirty="0">
                <a:latin typeface="Arial"/>
                <a:cs typeface="Arial"/>
              </a:rPr>
              <a:t>with</a:t>
            </a:r>
            <a:r>
              <a:rPr sz="2000" b="1" spc="-60" dirty="0">
                <a:latin typeface="Arial"/>
                <a:cs typeface="Arial"/>
              </a:rPr>
              <a:t> </a:t>
            </a:r>
            <a:r>
              <a:rPr sz="2000" b="1" dirty="0">
                <a:latin typeface="Arial"/>
                <a:cs typeface="Arial"/>
              </a:rPr>
              <a:t>prior</a:t>
            </a:r>
            <a:r>
              <a:rPr sz="2000" b="1" spc="-35" dirty="0">
                <a:latin typeface="Arial"/>
                <a:cs typeface="Arial"/>
              </a:rPr>
              <a:t> </a:t>
            </a:r>
            <a:r>
              <a:rPr sz="2000" b="1" dirty="0">
                <a:latin typeface="Arial"/>
                <a:cs typeface="Arial"/>
              </a:rPr>
              <a:t>model</a:t>
            </a:r>
            <a:r>
              <a:rPr sz="2000" b="1" spc="-40" dirty="0">
                <a:latin typeface="Arial"/>
                <a:cs typeface="Arial"/>
              </a:rPr>
              <a:t> </a:t>
            </a:r>
            <a:r>
              <a:rPr sz="2000" b="1" spc="-10" dirty="0">
                <a:latin typeface="Arial"/>
                <a:cs typeface="Arial"/>
              </a:rPr>
              <a:t>(knowledge) </a:t>
            </a:r>
            <a:r>
              <a:rPr sz="2000" b="1" dirty="0">
                <a:latin typeface="Arial"/>
                <a:cs typeface="Arial"/>
              </a:rPr>
              <a:t>in</a:t>
            </a:r>
            <a:r>
              <a:rPr sz="2000" b="1" spc="-15" dirty="0">
                <a:latin typeface="Arial"/>
                <a:cs typeface="Arial"/>
              </a:rPr>
              <a:t> </a:t>
            </a:r>
            <a:r>
              <a:rPr sz="2000" b="1" dirty="0">
                <a:latin typeface="Arial"/>
                <a:cs typeface="Arial"/>
              </a:rPr>
              <a:t>the</a:t>
            </a:r>
            <a:r>
              <a:rPr sz="2000" b="1" spc="-20" dirty="0">
                <a:latin typeface="Arial"/>
                <a:cs typeface="Arial"/>
              </a:rPr>
              <a:t> mind</a:t>
            </a:r>
            <a:endParaRPr sz="2000" dirty="0">
              <a:latin typeface="Arial"/>
              <a:cs typeface="Arial"/>
            </a:endParaRPr>
          </a:p>
          <a:p>
            <a:pPr marL="12700">
              <a:spcBef>
                <a:spcPts val="1530"/>
              </a:spcBef>
            </a:pPr>
            <a:r>
              <a:rPr sz="2000" b="1" dirty="0">
                <a:latin typeface="Arial"/>
                <a:cs typeface="Arial"/>
              </a:rPr>
              <a:t>Models</a:t>
            </a:r>
            <a:r>
              <a:rPr sz="2000" b="1" spc="-45" dirty="0">
                <a:latin typeface="Arial"/>
                <a:cs typeface="Arial"/>
              </a:rPr>
              <a:t> </a:t>
            </a:r>
            <a:r>
              <a:rPr sz="2000" b="1" dirty="0">
                <a:latin typeface="Arial"/>
                <a:cs typeface="Arial"/>
              </a:rPr>
              <a:t>are</a:t>
            </a:r>
            <a:r>
              <a:rPr sz="2000" b="1" spc="-25" dirty="0">
                <a:latin typeface="Arial"/>
                <a:cs typeface="Arial"/>
              </a:rPr>
              <a:t> </a:t>
            </a:r>
            <a:r>
              <a:rPr sz="2000" b="1" dirty="0">
                <a:latin typeface="Arial"/>
                <a:cs typeface="Arial"/>
              </a:rPr>
              <a:t>usually</a:t>
            </a:r>
            <a:r>
              <a:rPr sz="2000" b="1" spc="-45" dirty="0">
                <a:latin typeface="Arial"/>
                <a:cs typeface="Arial"/>
              </a:rPr>
              <a:t> </a:t>
            </a:r>
            <a:r>
              <a:rPr sz="2000" b="1" dirty="0">
                <a:latin typeface="Arial"/>
                <a:cs typeface="Arial"/>
              </a:rPr>
              <a:t>important</a:t>
            </a:r>
            <a:r>
              <a:rPr sz="2000" b="1" spc="-35" dirty="0">
                <a:latin typeface="Arial"/>
                <a:cs typeface="Arial"/>
              </a:rPr>
              <a:t> </a:t>
            </a:r>
            <a:r>
              <a:rPr sz="2000" b="1" dirty="0">
                <a:latin typeface="Arial"/>
                <a:cs typeface="Arial"/>
              </a:rPr>
              <a:t>in</a:t>
            </a:r>
            <a:r>
              <a:rPr sz="2000" b="1" spc="-20" dirty="0">
                <a:latin typeface="Arial"/>
                <a:cs typeface="Arial"/>
              </a:rPr>
              <a:t> </a:t>
            </a:r>
            <a:r>
              <a:rPr sz="2000" b="1" spc="-10" dirty="0">
                <a:latin typeface="Arial"/>
                <a:cs typeface="Arial"/>
              </a:rPr>
              <a:t>vision</a:t>
            </a:r>
            <a:endParaRPr sz="2000" dirty="0">
              <a:latin typeface="Arial"/>
              <a:cs typeface="Arial"/>
            </a:endParaRPr>
          </a:p>
          <a:p>
            <a:pPr marL="12700">
              <a:lnSpc>
                <a:spcPts val="2280"/>
              </a:lnSpc>
              <a:spcBef>
                <a:spcPts val="1560"/>
              </a:spcBef>
            </a:pPr>
            <a:r>
              <a:rPr sz="2000" b="1" dirty="0">
                <a:latin typeface="Arial"/>
                <a:cs typeface="Arial"/>
              </a:rPr>
              <a:t>Problem</a:t>
            </a:r>
            <a:r>
              <a:rPr sz="2000" b="1" spc="-55" dirty="0">
                <a:latin typeface="Arial"/>
                <a:cs typeface="Arial"/>
              </a:rPr>
              <a:t> </a:t>
            </a:r>
            <a:r>
              <a:rPr sz="2000" b="1" dirty="0">
                <a:latin typeface="Arial"/>
                <a:cs typeface="Arial"/>
              </a:rPr>
              <a:t>is</a:t>
            </a:r>
            <a:r>
              <a:rPr sz="2000" b="1" spc="-30" dirty="0">
                <a:latin typeface="Arial"/>
                <a:cs typeface="Arial"/>
              </a:rPr>
              <a:t> </a:t>
            </a:r>
            <a:r>
              <a:rPr sz="2000" b="1" dirty="0">
                <a:latin typeface="Arial"/>
                <a:cs typeface="Arial"/>
              </a:rPr>
              <a:t>how</a:t>
            </a:r>
            <a:r>
              <a:rPr sz="2000" b="1" spc="-20" dirty="0">
                <a:latin typeface="Arial"/>
                <a:cs typeface="Arial"/>
              </a:rPr>
              <a:t> </a:t>
            </a:r>
            <a:r>
              <a:rPr sz="2000" b="1" dirty="0">
                <a:latin typeface="Arial"/>
                <a:cs typeface="Arial"/>
              </a:rPr>
              <a:t>to</a:t>
            </a:r>
            <a:r>
              <a:rPr sz="2000" b="1" spc="-30" dirty="0">
                <a:latin typeface="Arial"/>
                <a:cs typeface="Arial"/>
              </a:rPr>
              <a:t> </a:t>
            </a:r>
            <a:r>
              <a:rPr sz="2000" b="1" dirty="0">
                <a:latin typeface="Arial"/>
                <a:cs typeface="Arial"/>
              </a:rPr>
              <a:t>incorporate</a:t>
            </a:r>
            <a:r>
              <a:rPr sz="2000" b="1" spc="-45" dirty="0">
                <a:latin typeface="Arial"/>
                <a:cs typeface="Arial"/>
              </a:rPr>
              <a:t> </a:t>
            </a:r>
            <a:r>
              <a:rPr sz="2000" b="1" dirty="0">
                <a:latin typeface="Arial"/>
                <a:cs typeface="Arial"/>
              </a:rPr>
              <a:t>the</a:t>
            </a:r>
            <a:r>
              <a:rPr sz="2000" b="1" spc="-30" dirty="0">
                <a:latin typeface="Arial"/>
                <a:cs typeface="Arial"/>
              </a:rPr>
              <a:t> </a:t>
            </a:r>
            <a:r>
              <a:rPr sz="2000" b="1" dirty="0">
                <a:latin typeface="Arial"/>
                <a:cs typeface="Arial"/>
              </a:rPr>
              <a:t>model</a:t>
            </a:r>
            <a:r>
              <a:rPr sz="2000" b="1" spc="-40" dirty="0">
                <a:latin typeface="Arial"/>
                <a:cs typeface="Arial"/>
              </a:rPr>
              <a:t> </a:t>
            </a:r>
            <a:r>
              <a:rPr sz="2000" b="1" dirty="0">
                <a:latin typeface="Arial"/>
                <a:cs typeface="Arial"/>
              </a:rPr>
              <a:t>into</a:t>
            </a:r>
            <a:r>
              <a:rPr sz="2000" b="1" spc="-30" dirty="0">
                <a:latin typeface="Arial"/>
                <a:cs typeface="Arial"/>
              </a:rPr>
              <a:t> </a:t>
            </a:r>
            <a:r>
              <a:rPr sz="2000" b="1" dirty="0">
                <a:latin typeface="Arial"/>
                <a:cs typeface="Arial"/>
              </a:rPr>
              <a:t>the</a:t>
            </a:r>
            <a:r>
              <a:rPr sz="2000" b="1" spc="-30" dirty="0">
                <a:latin typeface="Arial"/>
                <a:cs typeface="Arial"/>
              </a:rPr>
              <a:t> </a:t>
            </a:r>
            <a:r>
              <a:rPr sz="2000" b="1" spc="-10" dirty="0">
                <a:latin typeface="Arial"/>
                <a:cs typeface="Arial"/>
              </a:rPr>
              <a:t>image</a:t>
            </a:r>
            <a:endParaRPr sz="2000" dirty="0">
              <a:latin typeface="Arial"/>
              <a:cs typeface="Arial"/>
            </a:endParaRPr>
          </a:p>
          <a:p>
            <a:pPr marL="12700">
              <a:lnSpc>
                <a:spcPts val="2280"/>
              </a:lnSpc>
            </a:pPr>
            <a:r>
              <a:rPr sz="2000" b="1" dirty="0">
                <a:latin typeface="Arial"/>
                <a:cs typeface="Arial"/>
              </a:rPr>
              <a:t>understanding</a:t>
            </a:r>
            <a:r>
              <a:rPr sz="2000" b="1" spc="-30" dirty="0">
                <a:latin typeface="Arial"/>
                <a:cs typeface="Arial"/>
              </a:rPr>
              <a:t> </a:t>
            </a:r>
            <a:r>
              <a:rPr sz="2000" b="1" spc="-10" dirty="0">
                <a:latin typeface="Arial"/>
                <a:cs typeface="Arial"/>
              </a:rPr>
              <a:t>process</a:t>
            </a:r>
            <a:endParaRPr sz="2000" dirty="0">
              <a:latin typeface="Arial"/>
              <a:cs typeface="Arial"/>
            </a:endParaRPr>
          </a:p>
        </p:txBody>
      </p:sp>
      <p:sp>
        <p:nvSpPr>
          <p:cNvPr id="5" name="object 5"/>
          <p:cNvSpPr txBox="1"/>
          <p:nvPr/>
        </p:nvSpPr>
        <p:spPr>
          <a:xfrm>
            <a:off x="2667761" y="3201161"/>
            <a:ext cx="988060" cy="404598"/>
          </a:xfrm>
          <a:prstGeom prst="rect">
            <a:avLst/>
          </a:prstGeom>
          <a:ln w="25400">
            <a:solidFill>
              <a:srgbClr val="00946E"/>
            </a:solidFill>
          </a:ln>
        </p:spPr>
        <p:txBody>
          <a:bodyPr vert="horz" wrap="square" lIns="0" tIns="34925" rIns="0" bIns="0" rtlCol="0">
            <a:spAutoFit/>
          </a:bodyPr>
          <a:lstStyle/>
          <a:p>
            <a:pPr marL="90805">
              <a:spcBef>
                <a:spcPts val="275"/>
              </a:spcBef>
            </a:pPr>
            <a:r>
              <a:rPr sz="2400" spc="-10" dirty="0">
                <a:latin typeface="Times New Roman"/>
                <a:cs typeface="Times New Roman"/>
              </a:rPr>
              <a:t>Vision</a:t>
            </a:r>
            <a:endParaRPr sz="2400" dirty="0">
              <a:latin typeface="Times New Roman"/>
              <a:cs typeface="Times New Roman"/>
            </a:endParaRPr>
          </a:p>
        </p:txBody>
      </p:sp>
      <p:sp>
        <p:nvSpPr>
          <p:cNvPr id="6" name="object 6"/>
          <p:cNvSpPr txBox="1"/>
          <p:nvPr/>
        </p:nvSpPr>
        <p:spPr>
          <a:xfrm>
            <a:off x="4267961" y="3201161"/>
            <a:ext cx="1295400" cy="404598"/>
          </a:xfrm>
          <a:prstGeom prst="rect">
            <a:avLst/>
          </a:prstGeom>
          <a:ln w="25400">
            <a:solidFill>
              <a:srgbClr val="00946E"/>
            </a:solidFill>
          </a:ln>
        </p:spPr>
        <p:txBody>
          <a:bodyPr vert="horz" wrap="square" lIns="0" tIns="34925" rIns="0" bIns="0" rtlCol="0">
            <a:spAutoFit/>
          </a:bodyPr>
          <a:lstStyle/>
          <a:p>
            <a:pPr marL="90805">
              <a:spcBef>
                <a:spcPts val="275"/>
              </a:spcBef>
            </a:pPr>
            <a:r>
              <a:rPr sz="2400" spc="-10" dirty="0">
                <a:latin typeface="Times New Roman"/>
                <a:cs typeface="Times New Roman"/>
              </a:rPr>
              <a:t>Graphics</a:t>
            </a:r>
            <a:endParaRPr sz="2400">
              <a:latin typeface="Times New Roman"/>
              <a:cs typeface="Times New Roman"/>
            </a:endParaRPr>
          </a:p>
        </p:txBody>
      </p:sp>
      <p:grpSp>
        <p:nvGrpSpPr>
          <p:cNvPr id="7" name="object 7"/>
          <p:cNvGrpSpPr/>
          <p:nvPr/>
        </p:nvGrpSpPr>
        <p:grpSpPr>
          <a:xfrm>
            <a:off x="3642615" y="3372865"/>
            <a:ext cx="638175" cy="100330"/>
            <a:chOff x="2118614" y="3372865"/>
            <a:chExt cx="638175" cy="100330"/>
          </a:xfrm>
        </p:grpSpPr>
        <p:sp>
          <p:nvSpPr>
            <p:cNvPr id="8" name="object 8"/>
            <p:cNvSpPr/>
            <p:nvPr/>
          </p:nvSpPr>
          <p:spPr>
            <a:xfrm>
              <a:off x="2131314" y="3385565"/>
              <a:ext cx="612775" cy="74930"/>
            </a:xfrm>
            <a:custGeom>
              <a:avLst/>
              <a:gdLst/>
              <a:ahLst/>
              <a:cxnLst/>
              <a:rect l="l" t="t" r="r" b="b"/>
              <a:pathLst>
                <a:path w="612775" h="74929">
                  <a:moveTo>
                    <a:pt x="575310" y="0"/>
                  </a:moveTo>
                  <a:lnTo>
                    <a:pt x="575310" y="18669"/>
                  </a:lnTo>
                  <a:lnTo>
                    <a:pt x="37337" y="18669"/>
                  </a:lnTo>
                  <a:lnTo>
                    <a:pt x="37337" y="0"/>
                  </a:lnTo>
                  <a:lnTo>
                    <a:pt x="0" y="37337"/>
                  </a:lnTo>
                  <a:lnTo>
                    <a:pt x="37337" y="74675"/>
                  </a:lnTo>
                  <a:lnTo>
                    <a:pt x="37337" y="56007"/>
                  </a:lnTo>
                  <a:lnTo>
                    <a:pt x="575310" y="56007"/>
                  </a:lnTo>
                  <a:lnTo>
                    <a:pt x="575310" y="74675"/>
                  </a:lnTo>
                  <a:lnTo>
                    <a:pt x="612648" y="37337"/>
                  </a:lnTo>
                  <a:lnTo>
                    <a:pt x="575310" y="0"/>
                  </a:lnTo>
                  <a:close/>
                </a:path>
              </a:pathLst>
            </a:custGeom>
            <a:solidFill>
              <a:srgbClr val="00CC99"/>
            </a:solidFill>
          </p:spPr>
          <p:txBody>
            <a:bodyPr wrap="square" lIns="0" tIns="0" rIns="0" bIns="0" rtlCol="0"/>
            <a:lstStyle/>
            <a:p>
              <a:endParaRPr/>
            </a:p>
          </p:txBody>
        </p:sp>
        <p:sp>
          <p:nvSpPr>
            <p:cNvPr id="9" name="object 9"/>
            <p:cNvSpPr/>
            <p:nvPr/>
          </p:nvSpPr>
          <p:spPr>
            <a:xfrm>
              <a:off x="2131314" y="3385565"/>
              <a:ext cx="612775" cy="74930"/>
            </a:xfrm>
            <a:custGeom>
              <a:avLst/>
              <a:gdLst/>
              <a:ahLst/>
              <a:cxnLst/>
              <a:rect l="l" t="t" r="r" b="b"/>
              <a:pathLst>
                <a:path w="612775" h="74929">
                  <a:moveTo>
                    <a:pt x="0" y="37337"/>
                  </a:moveTo>
                  <a:lnTo>
                    <a:pt x="37337" y="0"/>
                  </a:lnTo>
                  <a:lnTo>
                    <a:pt x="37337" y="18669"/>
                  </a:lnTo>
                  <a:lnTo>
                    <a:pt x="575310" y="18669"/>
                  </a:lnTo>
                  <a:lnTo>
                    <a:pt x="575310" y="0"/>
                  </a:lnTo>
                  <a:lnTo>
                    <a:pt x="612648" y="37337"/>
                  </a:lnTo>
                  <a:lnTo>
                    <a:pt x="575310" y="74675"/>
                  </a:lnTo>
                  <a:lnTo>
                    <a:pt x="575310" y="56007"/>
                  </a:lnTo>
                  <a:lnTo>
                    <a:pt x="37337" y="56007"/>
                  </a:lnTo>
                  <a:lnTo>
                    <a:pt x="37337" y="74675"/>
                  </a:lnTo>
                  <a:lnTo>
                    <a:pt x="0" y="37337"/>
                  </a:lnTo>
                  <a:close/>
                </a:path>
              </a:pathLst>
            </a:custGeom>
            <a:ln w="25400">
              <a:solidFill>
                <a:srgbClr val="00946E"/>
              </a:solidFill>
            </a:ln>
          </p:spPr>
          <p:txBody>
            <a:bodyPr wrap="square" lIns="0" tIns="0" rIns="0" bIns="0" rtlCol="0"/>
            <a:lstStyle/>
            <a:p>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436400"/>
            <a:ext cx="10515600" cy="1183015"/>
          </a:xfrm>
          <a:prstGeom prst="rect">
            <a:avLst/>
          </a:prstGeom>
        </p:spPr>
        <p:txBody>
          <a:bodyPr vert="horz" wrap="square" lIns="0" tIns="501014" rIns="0" bIns="0" rtlCol="0" anchor="ctr">
            <a:spAutoFit/>
          </a:bodyPr>
          <a:lstStyle/>
          <a:p>
            <a:pPr marL="564515">
              <a:lnSpc>
                <a:spcPct val="100000"/>
              </a:lnSpc>
              <a:spcBef>
                <a:spcPts val="105"/>
              </a:spcBef>
            </a:pPr>
            <a:r>
              <a:rPr dirty="0"/>
              <a:t>Related</a:t>
            </a:r>
            <a:r>
              <a:rPr spc="-40" dirty="0"/>
              <a:t> </a:t>
            </a:r>
            <a:r>
              <a:rPr spc="-20" dirty="0"/>
              <a:t>Areas</a:t>
            </a:r>
          </a:p>
        </p:txBody>
      </p:sp>
      <p:sp>
        <p:nvSpPr>
          <p:cNvPr id="3" name="object 3"/>
          <p:cNvSpPr txBox="1"/>
          <p:nvPr/>
        </p:nvSpPr>
        <p:spPr>
          <a:xfrm>
            <a:off x="1831341" y="1742060"/>
            <a:ext cx="8063865" cy="4177665"/>
          </a:xfrm>
          <a:prstGeom prst="rect">
            <a:avLst/>
          </a:prstGeom>
        </p:spPr>
        <p:txBody>
          <a:bodyPr vert="horz" wrap="square" lIns="0" tIns="53975" rIns="0" bIns="0" rtlCol="0">
            <a:spAutoFit/>
          </a:bodyPr>
          <a:lstStyle/>
          <a:p>
            <a:pPr marL="355600" marR="819785" indent="-342900">
              <a:lnSpc>
                <a:spcPts val="2590"/>
              </a:lnSpc>
              <a:spcBef>
                <a:spcPts val="425"/>
              </a:spcBef>
            </a:pPr>
            <a:r>
              <a:rPr sz="2400" i="1" u="sng" dirty="0">
                <a:uFill>
                  <a:solidFill>
                    <a:srgbClr val="000000"/>
                  </a:solidFill>
                </a:uFill>
                <a:latin typeface="Arial"/>
                <a:cs typeface="Arial"/>
              </a:rPr>
              <a:t>Computer</a:t>
            </a:r>
            <a:r>
              <a:rPr sz="2400" i="1" u="sng" spc="-85" dirty="0">
                <a:uFill>
                  <a:solidFill>
                    <a:srgbClr val="000000"/>
                  </a:solidFill>
                </a:uFill>
                <a:latin typeface="Arial"/>
                <a:cs typeface="Arial"/>
              </a:rPr>
              <a:t> </a:t>
            </a:r>
            <a:r>
              <a:rPr sz="2400" i="1" u="sng" dirty="0">
                <a:uFill>
                  <a:solidFill>
                    <a:srgbClr val="000000"/>
                  </a:solidFill>
                </a:uFill>
                <a:latin typeface="Arial"/>
                <a:cs typeface="Arial"/>
              </a:rPr>
              <a:t>vision</a:t>
            </a:r>
            <a:r>
              <a:rPr sz="2400" i="1" u="sng" spc="-85" dirty="0">
                <a:uFill>
                  <a:solidFill>
                    <a:srgbClr val="000000"/>
                  </a:solidFill>
                </a:uFill>
                <a:latin typeface="Arial"/>
                <a:cs typeface="Arial"/>
              </a:rPr>
              <a:t> </a:t>
            </a:r>
            <a:r>
              <a:rPr sz="2400" dirty="0">
                <a:latin typeface="Arial MT"/>
                <a:cs typeface="Arial MT"/>
              </a:rPr>
              <a:t>overlaps</a:t>
            </a:r>
            <a:r>
              <a:rPr sz="2400" spc="-85" dirty="0">
                <a:latin typeface="Arial MT"/>
                <a:cs typeface="Arial MT"/>
              </a:rPr>
              <a:t> </a:t>
            </a:r>
            <a:r>
              <a:rPr sz="2400" dirty="0">
                <a:latin typeface="Arial MT"/>
                <a:cs typeface="Arial MT"/>
              </a:rPr>
              <a:t>with</a:t>
            </a:r>
            <a:r>
              <a:rPr sz="2400" spc="-100" dirty="0">
                <a:latin typeface="Arial MT"/>
                <a:cs typeface="Arial MT"/>
              </a:rPr>
              <a:t> </a:t>
            </a:r>
            <a:r>
              <a:rPr sz="2400" i="1" u="sng" dirty="0">
                <a:uFill>
                  <a:solidFill>
                    <a:srgbClr val="000000"/>
                  </a:solidFill>
                </a:uFill>
                <a:latin typeface="Arial"/>
                <a:cs typeface="Arial"/>
              </a:rPr>
              <a:t>image</a:t>
            </a:r>
            <a:r>
              <a:rPr sz="2400" i="1" u="sng" spc="-80" dirty="0">
                <a:uFill>
                  <a:solidFill>
                    <a:srgbClr val="000000"/>
                  </a:solidFill>
                </a:uFill>
                <a:latin typeface="Arial"/>
                <a:cs typeface="Arial"/>
              </a:rPr>
              <a:t> </a:t>
            </a:r>
            <a:r>
              <a:rPr sz="2400" i="1" u="sng" dirty="0">
                <a:uFill>
                  <a:solidFill>
                    <a:srgbClr val="000000"/>
                  </a:solidFill>
                </a:uFill>
                <a:latin typeface="Arial"/>
                <a:cs typeface="Arial"/>
              </a:rPr>
              <a:t>processing,</a:t>
            </a:r>
            <a:r>
              <a:rPr sz="2400" i="1" u="sng" spc="-100" dirty="0">
                <a:uFill>
                  <a:solidFill>
                    <a:srgbClr val="000000"/>
                  </a:solidFill>
                </a:uFill>
                <a:latin typeface="Arial"/>
                <a:cs typeface="Arial"/>
              </a:rPr>
              <a:t> </a:t>
            </a:r>
            <a:r>
              <a:rPr sz="2400" spc="-25" dirty="0">
                <a:latin typeface="Arial MT"/>
                <a:cs typeface="Arial MT"/>
              </a:rPr>
              <a:t>and </a:t>
            </a:r>
            <a:r>
              <a:rPr sz="2400" i="1" u="sng" dirty="0">
                <a:uFill>
                  <a:solidFill>
                    <a:srgbClr val="000000"/>
                  </a:solidFill>
                </a:uFill>
                <a:latin typeface="Arial"/>
                <a:cs typeface="Arial"/>
              </a:rPr>
              <a:t>machine</a:t>
            </a:r>
            <a:r>
              <a:rPr sz="2400" i="1" u="sng" spc="-105" dirty="0">
                <a:uFill>
                  <a:solidFill>
                    <a:srgbClr val="000000"/>
                  </a:solidFill>
                </a:uFill>
                <a:latin typeface="Arial"/>
                <a:cs typeface="Arial"/>
              </a:rPr>
              <a:t> </a:t>
            </a:r>
            <a:r>
              <a:rPr sz="2400" i="1" u="sng" dirty="0">
                <a:uFill>
                  <a:solidFill>
                    <a:srgbClr val="000000"/>
                  </a:solidFill>
                </a:uFill>
                <a:latin typeface="Arial"/>
                <a:cs typeface="Arial"/>
              </a:rPr>
              <a:t>learning</a:t>
            </a:r>
            <a:r>
              <a:rPr sz="2400" i="1" u="sng" spc="-100" dirty="0">
                <a:uFill>
                  <a:solidFill>
                    <a:srgbClr val="000000"/>
                  </a:solidFill>
                </a:uFill>
                <a:latin typeface="Arial"/>
                <a:cs typeface="Arial"/>
              </a:rPr>
              <a:t> </a:t>
            </a:r>
            <a:r>
              <a:rPr sz="2400" spc="-10" dirty="0">
                <a:latin typeface="Arial MT"/>
                <a:cs typeface="Arial MT"/>
              </a:rPr>
              <a:t>significantly.</a:t>
            </a:r>
            <a:endParaRPr sz="2400">
              <a:latin typeface="Arial MT"/>
              <a:cs typeface="Arial MT"/>
            </a:endParaRPr>
          </a:p>
          <a:p>
            <a:pPr marL="355600" marR="121920" indent="-342900">
              <a:lnSpc>
                <a:spcPts val="2590"/>
              </a:lnSpc>
              <a:spcBef>
                <a:spcPts val="2165"/>
              </a:spcBef>
              <a:buFont typeface="Arial MT"/>
              <a:buChar char="•"/>
              <a:tabLst>
                <a:tab pos="355600" algn="l"/>
              </a:tabLst>
            </a:pPr>
            <a:r>
              <a:rPr sz="2400" i="1" u="sng" dirty="0">
                <a:uFill>
                  <a:solidFill>
                    <a:srgbClr val="000000"/>
                  </a:solidFill>
                </a:uFill>
                <a:latin typeface="Arial"/>
                <a:cs typeface="Arial"/>
              </a:rPr>
              <a:t>Image</a:t>
            </a:r>
            <a:r>
              <a:rPr sz="2400" i="1" u="sng" spc="-105" dirty="0">
                <a:uFill>
                  <a:solidFill>
                    <a:srgbClr val="000000"/>
                  </a:solidFill>
                </a:uFill>
                <a:latin typeface="Arial"/>
                <a:cs typeface="Arial"/>
              </a:rPr>
              <a:t> </a:t>
            </a:r>
            <a:r>
              <a:rPr sz="2400" i="1" u="sng" dirty="0">
                <a:uFill>
                  <a:solidFill>
                    <a:srgbClr val="000000"/>
                  </a:solidFill>
                </a:uFill>
                <a:latin typeface="Arial"/>
                <a:cs typeface="Arial"/>
              </a:rPr>
              <a:t>processing</a:t>
            </a:r>
            <a:r>
              <a:rPr sz="2400" dirty="0">
                <a:latin typeface="Arial MT"/>
                <a:cs typeface="Arial MT"/>
              </a:rPr>
              <a:t>:</a:t>
            </a:r>
            <a:r>
              <a:rPr sz="2400" spc="-85" dirty="0">
                <a:latin typeface="Arial MT"/>
                <a:cs typeface="Arial MT"/>
              </a:rPr>
              <a:t> </a:t>
            </a:r>
            <a:r>
              <a:rPr sz="2400" dirty="0">
                <a:latin typeface="Arial MT"/>
                <a:cs typeface="Arial MT"/>
              </a:rPr>
              <a:t>operations</a:t>
            </a:r>
            <a:r>
              <a:rPr sz="2400" spc="-110" dirty="0">
                <a:latin typeface="Arial MT"/>
                <a:cs typeface="Arial MT"/>
              </a:rPr>
              <a:t> </a:t>
            </a:r>
            <a:r>
              <a:rPr sz="2400" dirty="0">
                <a:latin typeface="Arial MT"/>
                <a:cs typeface="Arial MT"/>
              </a:rPr>
              <a:t>are</a:t>
            </a:r>
            <a:r>
              <a:rPr sz="2400" spc="-114" dirty="0">
                <a:latin typeface="Arial MT"/>
                <a:cs typeface="Arial MT"/>
              </a:rPr>
              <a:t> </a:t>
            </a:r>
            <a:r>
              <a:rPr sz="2400" dirty="0">
                <a:latin typeface="Arial MT"/>
                <a:cs typeface="Arial MT"/>
              </a:rPr>
              <a:t>usually</a:t>
            </a:r>
            <a:r>
              <a:rPr sz="2400" spc="-90" dirty="0">
                <a:latin typeface="Arial MT"/>
                <a:cs typeface="Arial MT"/>
              </a:rPr>
              <a:t> </a:t>
            </a:r>
            <a:r>
              <a:rPr sz="2400" spc="-10" dirty="0">
                <a:latin typeface="Arial MT"/>
                <a:cs typeface="Arial MT"/>
              </a:rPr>
              <a:t>performed </a:t>
            </a:r>
            <a:r>
              <a:rPr sz="2400" dirty="0">
                <a:latin typeface="Arial MT"/>
                <a:cs typeface="Arial MT"/>
              </a:rPr>
              <a:t>from</a:t>
            </a:r>
            <a:r>
              <a:rPr sz="2400" spc="-105" dirty="0">
                <a:latin typeface="Arial MT"/>
                <a:cs typeface="Arial MT"/>
              </a:rPr>
              <a:t> </a:t>
            </a:r>
            <a:r>
              <a:rPr sz="2400" dirty="0">
                <a:latin typeface="Arial MT"/>
                <a:cs typeface="Arial MT"/>
              </a:rPr>
              <a:t>image</a:t>
            </a:r>
            <a:r>
              <a:rPr sz="2400" spc="-75" dirty="0">
                <a:latin typeface="Arial MT"/>
                <a:cs typeface="Arial MT"/>
              </a:rPr>
              <a:t> </a:t>
            </a:r>
            <a:r>
              <a:rPr sz="2400" dirty="0">
                <a:latin typeface="Arial MT"/>
                <a:cs typeface="Arial MT"/>
              </a:rPr>
              <a:t>to</a:t>
            </a:r>
            <a:r>
              <a:rPr sz="2400" spc="-85" dirty="0">
                <a:latin typeface="Arial MT"/>
                <a:cs typeface="Arial MT"/>
              </a:rPr>
              <a:t> </a:t>
            </a:r>
            <a:r>
              <a:rPr sz="2400" dirty="0">
                <a:latin typeface="Arial MT"/>
                <a:cs typeface="Arial MT"/>
              </a:rPr>
              <a:t>image</a:t>
            </a:r>
            <a:r>
              <a:rPr sz="2400" spc="-70" dirty="0">
                <a:latin typeface="Arial MT"/>
                <a:cs typeface="Arial MT"/>
              </a:rPr>
              <a:t> </a:t>
            </a:r>
            <a:r>
              <a:rPr sz="2400" dirty="0">
                <a:latin typeface="Arial MT"/>
                <a:cs typeface="Arial MT"/>
              </a:rPr>
              <a:t>including</a:t>
            </a:r>
            <a:r>
              <a:rPr sz="2400" spc="-45" dirty="0">
                <a:latin typeface="Arial MT"/>
                <a:cs typeface="Arial MT"/>
              </a:rPr>
              <a:t> </a:t>
            </a:r>
            <a:r>
              <a:rPr sz="2400" dirty="0">
                <a:latin typeface="Arial MT"/>
                <a:cs typeface="Arial MT"/>
              </a:rPr>
              <a:t>compression,</a:t>
            </a:r>
            <a:r>
              <a:rPr sz="2400" spc="-75" dirty="0">
                <a:latin typeface="Arial MT"/>
                <a:cs typeface="Arial MT"/>
              </a:rPr>
              <a:t> </a:t>
            </a:r>
            <a:r>
              <a:rPr sz="2400" spc="-10" dirty="0">
                <a:latin typeface="Arial MT"/>
                <a:cs typeface="Arial MT"/>
              </a:rPr>
              <a:t>restoration, </a:t>
            </a:r>
            <a:r>
              <a:rPr sz="2400" dirty="0">
                <a:latin typeface="Arial MT"/>
                <a:cs typeface="Arial MT"/>
              </a:rPr>
              <a:t>and</a:t>
            </a:r>
            <a:r>
              <a:rPr sz="2400" spc="-50" dirty="0">
                <a:latin typeface="Arial MT"/>
                <a:cs typeface="Arial MT"/>
              </a:rPr>
              <a:t> </a:t>
            </a:r>
            <a:r>
              <a:rPr sz="2400" spc="-10" dirty="0">
                <a:latin typeface="Arial MT"/>
                <a:cs typeface="Arial MT"/>
              </a:rPr>
              <a:t>enhancement</a:t>
            </a:r>
            <a:endParaRPr sz="2400">
              <a:latin typeface="Arial MT"/>
              <a:cs typeface="Arial MT"/>
            </a:endParaRPr>
          </a:p>
          <a:p>
            <a:pPr marL="355600" marR="5080" indent="-342900">
              <a:lnSpc>
                <a:spcPct val="90100"/>
              </a:lnSpc>
              <a:spcBef>
                <a:spcPts val="2125"/>
              </a:spcBef>
              <a:buFont typeface="Arial MT"/>
              <a:buChar char="•"/>
              <a:tabLst>
                <a:tab pos="355600" algn="l"/>
              </a:tabLst>
            </a:pPr>
            <a:r>
              <a:rPr sz="2400" i="1" u="sng" dirty="0">
                <a:uFill>
                  <a:solidFill>
                    <a:srgbClr val="000000"/>
                  </a:solidFill>
                </a:uFill>
                <a:latin typeface="Arial"/>
                <a:cs typeface="Arial"/>
              </a:rPr>
              <a:t>Machine</a:t>
            </a:r>
            <a:r>
              <a:rPr sz="2400" i="1" u="sng" spc="-95" dirty="0">
                <a:uFill>
                  <a:solidFill>
                    <a:srgbClr val="000000"/>
                  </a:solidFill>
                </a:uFill>
                <a:latin typeface="Arial"/>
                <a:cs typeface="Arial"/>
              </a:rPr>
              <a:t> </a:t>
            </a:r>
            <a:r>
              <a:rPr sz="2400" i="1" u="sng" dirty="0">
                <a:uFill>
                  <a:solidFill>
                    <a:srgbClr val="000000"/>
                  </a:solidFill>
                </a:uFill>
                <a:latin typeface="Arial"/>
                <a:cs typeface="Arial"/>
              </a:rPr>
              <a:t>learning</a:t>
            </a:r>
            <a:r>
              <a:rPr sz="2400" dirty="0">
                <a:latin typeface="Arial MT"/>
                <a:cs typeface="Arial MT"/>
              </a:rPr>
              <a:t>:</a:t>
            </a:r>
            <a:r>
              <a:rPr sz="2400" spc="-75" dirty="0">
                <a:latin typeface="Arial MT"/>
                <a:cs typeface="Arial MT"/>
              </a:rPr>
              <a:t> </a:t>
            </a:r>
            <a:r>
              <a:rPr sz="2400" dirty="0">
                <a:latin typeface="Arial MT"/>
                <a:cs typeface="Arial MT"/>
              </a:rPr>
              <a:t>development</a:t>
            </a:r>
            <a:r>
              <a:rPr sz="2400" spc="-65" dirty="0">
                <a:latin typeface="Arial MT"/>
                <a:cs typeface="Arial MT"/>
              </a:rPr>
              <a:t> </a:t>
            </a:r>
            <a:r>
              <a:rPr sz="2400" dirty="0">
                <a:latin typeface="Arial MT"/>
                <a:cs typeface="Arial MT"/>
              </a:rPr>
              <a:t>of</a:t>
            </a:r>
            <a:r>
              <a:rPr sz="2400" spc="-114" dirty="0">
                <a:latin typeface="Arial MT"/>
                <a:cs typeface="Arial MT"/>
              </a:rPr>
              <a:t> </a:t>
            </a:r>
            <a:r>
              <a:rPr sz="2400" dirty="0">
                <a:latin typeface="Arial MT"/>
                <a:cs typeface="Arial MT"/>
              </a:rPr>
              <a:t>computer</a:t>
            </a:r>
            <a:r>
              <a:rPr sz="2400" spc="-95" dirty="0">
                <a:latin typeface="Arial MT"/>
                <a:cs typeface="Arial MT"/>
              </a:rPr>
              <a:t> </a:t>
            </a:r>
            <a:r>
              <a:rPr sz="2400" spc="-10" dirty="0">
                <a:latin typeface="Arial MT"/>
                <a:cs typeface="Arial MT"/>
              </a:rPr>
              <a:t>algorithms</a:t>
            </a:r>
            <a:r>
              <a:rPr sz="2400" spc="600" dirty="0">
                <a:latin typeface="Arial MT"/>
                <a:cs typeface="Arial MT"/>
              </a:rPr>
              <a:t> </a:t>
            </a:r>
            <a:r>
              <a:rPr sz="2400" dirty="0">
                <a:latin typeface="Arial MT"/>
                <a:cs typeface="Arial MT"/>
              </a:rPr>
              <a:t>to</a:t>
            </a:r>
            <a:r>
              <a:rPr sz="2400" spc="-85" dirty="0">
                <a:latin typeface="Arial MT"/>
                <a:cs typeface="Arial MT"/>
              </a:rPr>
              <a:t> </a:t>
            </a:r>
            <a:r>
              <a:rPr sz="2400" dirty="0">
                <a:latin typeface="Arial MT"/>
                <a:cs typeface="Arial MT"/>
              </a:rPr>
              <a:t>automatically</a:t>
            </a:r>
            <a:r>
              <a:rPr sz="2400" spc="-65" dirty="0">
                <a:latin typeface="Arial MT"/>
                <a:cs typeface="Arial MT"/>
              </a:rPr>
              <a:t> </a:t>
            </a:r>
            <a:r>
              <a:rPr sz="2400" dirty="0">
                <a:latin typeface="Arial MT"/>
                <a:cs typeface="Arial MT"/>
              </a:rPr>
              <a:t>learn</a:t>
            </a:r>
            <a:r>
              <a:rPr sz="2400" spc="-75" dirty="0">
                <a:latin typeface="Arial MT"/>
                <a:cs typeface="Arial MT"/>
              </a:rPr>
              <a:t> </a:t>
            </a:r>
            <a:r>
              <a:rPr sz="2400" dirty="0">
                <a:latin typeface="Arial MT"/>
                <a:cs typeface="Arial MT"/>
              </a:rPr>
              <a:t>models</a:t>
            </a:r>
            <a:r>
              <a:rPr sz="2400" spc="-80" dirty="0">
                <a:latin typeface="Arial MT"/>
                <a:cs typeface="Arial MT"/>
              </a:rPr>
              <a:t> </a:t>
            </a:r>
            <a:r>
              <a:rPr sz="2400" dirty="0">
                <a:latin typeface="Arial MT"/>
                <a:cs typeface="Arial MT"/>
              </a:rPr>
              <a:t>from</a:t>
            </a:r>
            <a:r>
              <a:rPr sz="2400" spc="-100" dirty="0">
                <a:latin typeface="Arial MT"/>
                <a:cs typeface="Arial MT"/>
              </a:rPr>
              <a:t> </a:t>
            </a:r>
            <a:r>
              <a:rPr sz="2400" dirty="0">
                <a:latin typeface="Arial MT"/>
                <a:cs typeface="Arial MT"/>
              </a:rPr>
              <a:t>data</a:t>
            </a:r>
            <a:r>
              <a:rPr sz="2400" spc="-85" dirty="0">
                <a:latin typeface="Arial MT"/>
                <a:cs typeface="Arial MT"/>
              </a:rPr>
              <a:t> </a:t>
            </a:r>
            <a:r>
              <a:rPr sz="2400" dirty="0">
                <a:latin typeface="Arial MT"/>
                <a:cs typeface="Arial MT"/>
              </a:rPr>
              <a:t>(experience)</a:t>
            </a:r>
            <a:r>
              <a:rPr sz="2400" spc="-55" dirty="0">
                <a:latin typeface="Arial MT"/>
                <a:cs typeface="Arial MT"/>
              </a:rPr>
              <a:t> </a:t>
            </a:r>
            <a:r>
              <a:rPr sz="2400" spc="-25" dirty="0">
                <a:latin typeface="Arial MT"/>
                <a:cs typeface="Arial MT"/>
              </a:rPr>
              <a:t>and </a:t>
            </a:r>
            <a:r>
              <a:rPr sz="2400" dirty="0">
                <a:latin typeface="Arial MT"/>
                <a:cs typeface="Arial MT"/>
              </a:rPr>
              <a:t>improve</a:t>
            </a:r>
            <a:r>
              <a:rPr sz="2400" spc="-105" dirty="0">
                <a:latin typeface="Arial MT"/>
                <a:cs typeface="Arial MT"/>
              </a:rPr>
              <a:t> </a:t>
            </a:r>
            <a:r>
              <a:rPr sz="2400" spc="-10" dirty="0">
                <a:latin typeface="Arial MT"/>
                <a:cs typeface="Arial MT"/>
              </a:rPr>
              <a:t>prediction/decision</a:t>
            </a:r>
            <a:r>
              <a:rPr sz="2400" spc="-70" dirty="0">
                <a:latin typeface="Arial MT"/>
                <a:cs typeface="Arial MT"/>
              </a:rPr>
              <a:t> </a:t>
            </a:r>
            <a:r>
              <a:rPr sz="2400" spc="-10" dirty="0">
                <a:latin typeface="Arial MT"/>
                <a:cs typeface="Arial MT"/>
              </a:rPr>
              <a:t>making</a:t>
            </a:r>
            <a:endParaRPr sz="2400">
              <a:latin typeface="Arial MT"/>
              <a:cs typeface="Arial MT"/>
            </a:endParaRPr>
          </a:p>
          <a:p>
            <a:pPr marL="12700">
              <a:lnSpc>
                <a:spcPts val="2735"/>
              </a:lnSpc>
              <a:spcBef>
                <a:spcPts val="1875"/>
              </a:spcBef>
            </a:pPr>
            <a:r>
              <a:rPr sz="2400" i="1" u="sng" dirty="0">
                <a:uFill>
                  <a:solidFill>
                    <a:srgbClr val="000000"/>
                  </a:solidFill>
                </a:uFill>
                <a:latin typeface="Arial"/>
                <a:cs typeface="Arial"/>
              </a:rPr>
              <a:t>Image</a:t>
            </a:r>
            <a:r>
              <a:rPr sz="2400" i="1" u="sng" spc="-95" dirty="0">
                <a:uFill>
                  <a:solidFill>
                    <a:srgbClr val="000000"/>
                  </a:solidFill>
                </a:uFill>
                <a:latin typeface="Arial"/>
                <a:cs typeface="Arial"/>
              </a:rPr>
              <a:t> </a:t>
            </a:r>
            <a:r>
              <a:rPr sz="2400" i="1" u="sng" dirty="0">
                <a:uFill>
                  <a:solidFill>
                    <a:srgbClr val="000000"/>
                  </a:solidFill>
                </a:uFill>
                <a:latin typeface="Arial"/>
                <a:cs typeface="Arial"/>
              </a:rPr>
              <a:t>processing</a:t>
            </a:r>
            <a:r>
              <a:rPr sz="2400" i="1" spc="-75" dirty="0">
                <a:latin typeface="Arial"/>
                <a:cs typeface="Arial"/>
              </a:rPr>
              <a:t> </a:t>
            </a:r>
            <a:r>
              <a:rPr sz="2400" dirty="0">
                <a:latin typeface="Arial MT"/>
                <a:cs typeface="Arial MT"/>
              </a:rPr>
              <a:t>and</a:t>
            </a:r>
            <a:r>
              <a:rPr sz="2400" spc="-95" dirty="0">
                <a:latin typeface="Arial MT"/>
                <a:cs typeface="Arial MT"/>
              </a:rPr>
              <a:t> </a:t>
            </a:r>
            <a:r>
              <a:rPr sz="2400" i="1" u="sng" dirty="0">
                <a:uFill>
                  <a:solidFill>
                    <a:srgbClr val="000000"/>
                  </a:solidFill>
                </a:uFill>
                <a:latin typeface="Arial"/>
                <a:cs typeface="Arial"/>
              </a:rPr>
              <a:t>machine</a:t>
            </a:r>
            <a:r>
              <a:rPr sz="2400" i="1" u="sng" spc="-60" dirty="0">
                <a:uFill>
                  <a:solidFill>
                    <a:srgbClr val="000000"/>
                  </a:solidFill>
                </a:uFill>
                <a:latin typeface="Arial"/>
                <a:cs typeface="Arial"/>
              </a:rPr>
              <a:t> </a:t>
            </a:r>
            <a:r>
              <a:rPr sz="2400" i="1" u="sng" dirty="0">
                <a:uFill>
                  <a:solidFill>
                    <a:srgbClr val="000000"/>
                  </a:solidFill>
                </a:uFill>
                <a:latin typeface="Arial"/>
                <a:cs typeface="Arial"/>
              </a:rPr>
              <a:t>learning</a:t>
            </a:r>
            <a:r>
              <a:rPr sz="2400" i="1" spc="-75" dirty="0">
                <a:latin typeface="Arial"/>
                <a:cs typeface="Arial"/>
              </a:rPr>
              <a:t> </a:t>
            </a:r>
            <a:r>
              <a:rPr sz="2400" dirty="0">
                <a:latin typeface="Arial MT"/>
                <a:cs typeface="Arial MT"/>
              </a:rPr>
              <a:t>are</a:t>
            </a:r>
            <a:r>
              <a:rPr sz="2400" spc="-100" dirty="0">
                <a:latin typeface="Arial MT"/>
                <a:cs typeface="Arial MT"/>
              </a:rPr>
              <a:t> </a:t>
            </a:r>
            <a:r>
              <a:rPr sz="2400" dirty="0">
                <a:latin typeface="Arial MT"/>
                <a:cs typeface="Arial MT"/>
              </a:rPr>
              <a:t>important</a:t>
            </a:r>
            <a:r>
              <a:rPr sz="2400" spc="-95" dirty="0">
                <a:latin typeface="Arial MT"/>
                <a:cs typeface="Arial MT"/>
              </a:rPr>
              <a:t> </a:t>
            </a:r>
            <a:r>
              <a:rPr sz="2400" spc="-10" dirty="0">
                <a:latin typeface="Arial MT"/>
                <a:cs typeface="Arial MT"/>
              </a:rPr>
              <a:t>tools</a:t>
            </a:r>
            <a:endParaRPr sz="2400">
              <a:latin typeface="Arial MT"/>
              <a:cs typeface="Arial MT"/>
            </a:endParaRPr>
          </a:p>
          <a:p>
            <a:pPr marL="355600">
              <a:lnSpc>
                <a:spcPts val="2735"/>
              </a:lnSpc>
            </a:pPr>
            <a:r>
              <a:rPr sz="2400" dirty="0">
                <a:latin typeface="Arial MT"/>
                <a:cs typeface="Arial MT"/>
              </a:rPr>
              <a:t>used</a:t>
            </a:r>
            <a:r>
              <a:rPr sz="2400" spc="-60" dirty="0">
                <a:latin typeface="Arial MT"/>
                <a:cs typeface="Arial MT"/>
              </a:rPr>
              <a:t> </a:t>
            </a:r>
            <a:r>
              <a:rPr sz="2400" dirty="0">
                <a:latin typeface="Arial MT"/>
                <a:cs typeface="Arial MT"/>
              </a:rPr>
              <a:t>in</a:t>
            </a:r>
            <a:r>
              <a:rPr sz="2400" spc="-75" dirty="0">
                <a:latin typeface="Arial MT"/>
                <a:cs typeface="Arial MT"/>
              </a:rPr>
              <a:t> </a:t>
            </a:r>
            <a:r>
              <a:rPr sz="2400" dirty="0">
                <a:latin typeface="Arial MT"/>
                <a:cs typeface="Arial MT"/>
              </a:rPr>
              <a:t>computer</a:t>
            </a:r>
            <a:r>
              <a:rPr sz="2400" spc="-65" dirty="0">
                <a:latin typeface="Arial MT"/>
                <a:cs typeface="Arial MT"/>
              </a:rPr>
              <a:t> </a:t>
            </a:r>
            <a:r>
              <a:rPr sz="2400" spc="-10" dirty="0">
                <a:latin typeface="Arial MT"/>
                <a:cs typeface="Arial MT"/>
              </a:rPr>
              <a:t>vision.</a:t>
            </a:r>
            <a:endParaRPr sz="2400">
              <a:latin typeface="Arial MT"/>
              <a:cs typeface="Arial M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5D42-82A5-24D0-5E47-BDD7ECF7A92B}"/>
              </a:ext>
            </a:extLst>
          </p:cNvPr>
          <p:cNvSpPr>
            <a:spLocks noGrp="1"/>
          </p:cNvSpPr>
          <p:nvPr>
            <p:ph type="title"/>
          </p:nvPr>
        </p:nvSpPr>
        <p:spPr/>
        <p:txBody>
          <a:bodyPr/>
          <a:lstStyle/>
          <a:p>
            <a:r>
              <a:rPr lang="en-US" dirty="0"/>
              <a:t>A brief History</a:t>
            </a:r>
            <a:endParaRPr lang="en-PK" dirty="0"/>
          </a:p>
        </p:txBody>
      </p:sp>
      <p:pic>
        <p:nvPicPr>
          <p:cNvPr id="5" name="Content Placeholder 4">
            <a:extLst>
              <a:ext uri="{FF2B5EF4-FFF2-40B4-BE49-F238E27FC236}">
                <a16:creationId xmlns:a16="http://schemas.microsoft.com/office/drawing/2014/main" id="{ADE4413D-AD6F-F5E8-24B5-6BAF30814161}"/>
              </a:ext>
            </a:extLst>
          </p:cNvPr>
          <p:cNvPicPr>
            <a:picLocks noGrp="1" noChangeAspect="1"/>
          </p:cNvPicPr>
          <p:nvPr>
            <p:ph idx="1"/>
          </p:nvPr>
        </p:nvPicPr>
        <p:blipFill>
          <a:blip r:embed="rId2"/>
          <a:stretch>
            <a:fillRect/>
          </a:stretch>
        </p:blipFill>
        <p:spPr>
          <a:xfrm>
            <a:off x="838200" y="1690688"/>
            <a:ext cx="9598027" cy="4351338"/>
          </a:xfrm>
        </p:spPr>
      </p:pic>
      <p:sp>
        <p:nvSpPr>
          <p:cNvPr id="7" name="TextBox 6">
            <a:extLst>
              <a:ext uri="{FF2B5EF4-FFF2-40B4-BE49-F238E27FC236}">
                <a16:creationId xmlns:a16="http://schemas.microsoft.com/office/drawing/2014/main" id="{32775414-F49D-E8D5-E042-3F016C7D821A}"/>
              </a:ext>
            </a:extLst>
          </p:cNvPr>
          <p:cNvSpPr txBox="1"/>
          <p:nvPr/>
        </p:nvSpPr>
        <p:spPr>
          <a:xfrm>
            <a:off x="6459876" y="5690674"/>
            <a:ext cx="6097712" cy="369332"/>
          </a:xfrm>
          <a:prstGeom prst="rect">
            <a:avLst/>
          </a:prstGeom>
          <a:noFill/>
        </p:spPr>
        <p:txBody>
          <a:bodyPr wrap="square">
            <a:spAutoFit/>
          </a:bodyPr>
          <a:lstStyle/>
          <a:p>
            <a:r>
              <a:rPr lang="en-US" sz="1800" b="0" i="0" u="none" strike="noStrike" baseline="0" dirty="0">
                <a:latin typeface="NimbusRomNo9L-Regu"/>
              </a:rPr>
              <a:t>Source: Richard </a:t>
            </a:r>
            <a:r>
              <a:rPr lang="en-US" sz="1800" b="0" i="0" u="none" strike="noStrike" baseline="0" dirty="0" err="1">
                <a:latin typeface="NimbusRomNo9L-Regu"/>
              </a:rPr>
              <a:t>Szeliski</a:t>
            </a:r>
            <a:endParaRPr lang="en-PK" dirty="0"/>
          </a:p>
        </p:txBody>
      </p:sp>
    </p:spTree>
    <p:extLst>
      <p:ext uri="{BB962C8B-B14F-4D97-AF65-F5344CB8AC3E}">
        <p14:creationId xmlns:p14="http://schemas.microsoft.com/office/powerpoint/2010/main" val="10682053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bject 7">
            <a:extLst>
              <a:ext uri="{FF2B5EF4-FFF2-40B4-BE49-F238E27FC236}">
                <a16:creationId xmlns:a16="http://schemas.microsoft.com/office/drawing/2014/main" id="{6955F1F7-749C-13DA-91DF-E31EBCA43BDD}"/>
              </a:ext>
            </a:extLst>
          </p:cNvPr>
          <p:cNvSpPr/>
          <p:nvPr/>
        </p:nvSpPr>
        <p:spPr>
          <a:xfrm>
            <a:off x="5489465" y="5093312"/>
            <a:ext cx="2781436" cy="954935"/>
          </a:xfrm>
          <a:custGeom>
            <a:avLst/>
            <a:gdLst/>
            <a:ahLst/>
            <a:cxnLst/>
            <a:rect l="l" t="t" r="r" b="b"/>
            <a:pathLst>
              <a:path w="3489959" h="1016635">
                <a:moveTo>
                  <a:pt x="3489960" y="0"/>
                </a:moveTo>
                <a:lnTo>
                  <a:pt x="0" y="0"/>
                </a:lnTo>
                <a:lnTo>
                  <a:pt x="0" y="1016508"/>
                </a:lnTo>
                <a:lnTo>
                  <a:pt x="3489960" y="1016508"/>
                </a:lnTo>
                <a:lnTo>
                  <a:pt x="3489960" y="0"/>
                </a:lnTo>
                <a:close/>
              </a:path>
            </a:pathLst>
          </a:custGeom>
          <a:solidFill>
            <a:srgbClr val="C2FFEF"/>
          </a:solidFill>
        </p:spPr>
        <p:txBody>
          <a:bodyPr wrap="square" lIns="0" tIns="0" rIns="0" bIns="0" rtlCol="0"/>
          <a:lstStyle/>
          <a:p>
            <a:r>
              <a:rPr lang="en-US" sz="1800" dirty="0">
                <a:latin typeface="Times New Roman"/>
                <a:cs typeface="Times New Roman"/>
              </a:rPr>
              <a:t>Object</a:t>
            </a:r>
            <a:r>
              <a:rPr lang="en-US" sz="1800" spc="-50" dirty="0">
                <a:latin typeface="Times New Roman"/>
                <a:cs typeface="Times New Roman"/>
              </a:rPr>
              <a:t> </a:t>
            </a:r>
            <a:r>
              <a:rPr lang="en-US" sz="1800" spc="-10" dirty="0">
                <a:latin typeface="Times New Roman"/>
                <a:cs typeface="Times New Roman"/>
              </a:rPr>
              <a:t>recognition</a:t>
            </a:r>
            <a:r>
              <a:rPr lang="en-US" sz="1800" spc="500" dirty="0">
                <a:latin typeface="Times New Roman"/>
                <a:cs typeface="Times New Roman"/>
              </a:rPr>
              <a:t> </a:t>
            </a:r>
            <a:r>
              <a:rPr lang="en-US" sz="1800" dirty="0">
                <a:latin typeface="Times New Roman"/>
                <a:cs typeface="Times New Roman"/>
              </a:rPr>
              <a:t>Scene</a:t>
            </a:r>
            <a:r>
              <a:rPr lang="en-US" sz="1800" spc="-15" dirty="0">
                <a:latin typeface="Times New Roman"/>
                <a:cs typeface="Times New Roman"/>
              </a:rPr>
              <a:t> </a:t>
            </a:r>
            <a:r>
              <a:rPr lang="en-US" sz="1800" spc="-10" dirty="0">
                <a:latin typeface="Times New Roman"/>
                <a:cs typeface="Times New Roman"/>
              </a:rPr>
              <a:t>understanding </a:t>
            </a:r>
            <a:r>
              <a:rPr lang="en-US" sz="1800" dirty="0">
                <a:latin typeface="Times New Roman"/>
                <a:cs typeface="Times New Roman"/>
              </a:rPr>
              <a:t>Image</a:t>
            </a:r>
            <a:r>
              <a:rPr lang="en-US" sz="1800" spc="-35" dirty="0">
                <a:latin typeface="Times New Roman"/>
                <a:cs typeface="Times New Roman"/>
              </a:rPr>
              <a:t> </a:t>
            </a:r>
            <a:r>
              <a:rPr lang="en-US" sz="1800" dirty="0">
                <a:latin typeface="Times New Roman"/>
                <a:cs typeface="Times New Roman"/>
              </a:rPr>
              <a:t>interpretation,</a:t>
            </a:r>
            <a:r>
              <a:rPr lang="en-US" sz="1800" spc="-65" dirty="0">
                <a:latin typeface="Times New Roman"/>
                <a:cs typeface="Times New Roman"/>
              </a:rPr>
              <a:t> </a:t>
            </a:r>
            <a:r>
              <a:rPr lang="en-US" sz="1800" spc="-20" dirty="0">
                <a:latin typeface="Times New Roman"/>
                <a:cs typeface="Times New Roman"/>
              </a:rPr>
              <a:t>etc.</a:t>
            </a:r>
            <a:endParaRPr lang="en-US" sz="1800" dirty="0">
              <a:latin typeface="Times New Roman"/>
              <a:cs typeface="Times New Roman"/>
            </a:endParaRPr>
          </a:p>
          <a:p>
            <a:endParaRPr dirty="0"/>
          </a:p>
        </p:txBody>
      </p:sp>
      <p:sp>
        <p:nvSpPr>
          <p:cNvPr id="2" name="object 2"/>
          <p:cNvSpPr txBox="1">
            <a:spLocks noGrp="1"/>
          </p:cNvSpPr>
          <p:nvPr>
            <p:ph type="title"/>
          </p:nvPr>
        </p:nvSpPr>
        <p:spPr>
          <a:xfrm>
            <a:off x="615594" y="354608"/>
            <a:ext cx="10515600" cy="690574"/>
          </a:xfrm>
          <a:prstGeom prst="rect">
            <a:avLst/>
          </a:prstGeom>
        </p:spPr>
        <p:txBody>
          <a:bodyPr vert="horz" wrap="square" lIns="0" tIns="13335" rIns="0" bIns="0" rtlCol="0" anchor="ctr">
            <a:spAutoFit/>
          </a:bodyPr>
          <a:lstStyle/>
          <a:p>
            <a:pPr marL="564515" marR="5080">
              <a:lnSpc>
                <a:spcPct val="100000"/>
              </a:lnSpc>
              <a:spcBef>
                <a:spcPts val="105"/>
              </a:spcBef>
            </a:pPr>
            <a:r>
              <a:rPr dirty="0"/>
              <a:t>Hierarchy</a:t>
            </a:r>
            <a:r>
              <a:rPr spc="-75" dirty="0"/>
              <a:t> </a:t>
            </a:r>
            <a:r>
              <a:rPr dirty="0"/>
              <a:t>of</a:t>
            </a:r>
            <a:r>
              <a:rPr spc="-60" dirty="0"/>
              <a:t> </a:t>
            </a:r>
            <a:r>
              <a:rPr dirty="0"/>
              <a:t>Computer</a:t>
            </a:r>
            <a:r>
              <a:rPr spc="-50" dirty="0"/>
              <a:t> </a:t>
            </a:r>
            <a:r>
              <a:rPr spc="-10" dirty="0"/>
              <a:t>Vision Problems</a:t>
            </a:r>
          </a:p>
        </p:txBody>
      </p:sp>
      <p:grpSp>
        <p:nvGrpSpPr>
          <p:cNvPr id="47" name="Group 46">
            <a:extLst>
              <a:ext uri="{FF2B5EF4-FFF2-40B4-BE49-F238E27FC236}">
                <a16:creationId xmlns:a16="http://schemas.microsoft.com/office/drawing/2014/main" id="{33A4755D-6D60-E41C-F0BF-B33B587E514D}"/>
              </a:ext>
            </a:extLst>
          </p:cNvPr>
          <p:cNvGrpSpPr/>
          <p:nvPr/>
        </p:nvGrpSpPr>
        <p:grpSpPr>
          <a:xfrm>
            <a:off x="3433325" y="2429311"/>
            <a:ext cx="7222759" cy="1054406"/>
            <a:chOff x="3433325" y="2429311"/>
            <a:chExt cx="7222759" cy="1054406"/>
          </a:xfrm>
        </p:grpSpPr>
        <p:sp>
          <p:nvSpPr>
            <p:cNvPr id="4" name="object 4"/>
            <p:cNvSpPr/>
            <p:nvPr/>
          </p:nvSpPr>
          <p:spPr>
            <a:xfrm>
              <a:off x="3433325" y="2429311"/>
              <a:ext cx="228600" cy="318303"/>
            </a:xfrm>
            <a:custGeom>
              <a:avLst/>
              <a:gdLst/>
              <a:ahLst/>
              <a:cxnLst/>
              <a:rect l="l" t="t" r="r" b="b"/>
              <a:pathLst>
                <a:path w="228600" h="457200">
                  <a:moveTo>
                    <a:pt x="171450" y="0"/>
                  </a:moveTo>
                  <a:lnTo>
                    <a:pt x="57150" y="0"/>
                  </a:lnTo>
                  <a:lnTo>
                    <a:pt x="57150" y="342900"/>
                  </a:lnTo>
                  <a:lnTo>
                    <a:pt x="0" y="342900"/>
                  </a:lnTo>
                  <a:lnTo>
                    <a:pt x="114300" y="457200"/>
                  </a:lnTo>
                  <a:lnTo>
                    <a:pt x="228600" y="342900"/>
                  </a:lnTo>
                  <a:lnTo>
                    <a:pt x="171450" y="342900"/>
                  </a:lnTo>
                  <a:lnTo>
                    <a:pt x="171450" y="0"/>
                  </a:lnTo>
                  <a:close/>
                </a:path>
              </a:pathLst>
            </a:custGeom>
            <a:solidFill>
              <a:srgbClr val="00CC99"/>
            </a:solidFill>
          </p:spPr>
          <p:txBody>
            <a:bodyPr wrap="square" lIns="0" tIns="0" rIns="0" bIns="0" rtlCol="0"/>
            <a:lstStyle/>
            <a:p>
              <a:endParaRPr/>
            </a:p>
          </p:txBody>
        </p:sp>
        <p:sp>
          <p:nvSpPr>
            <p:cNvPr id="5" name="object 5"/>
            <p:cNvSpPr/>
            <p:nvPr/>
          </p:nvSpPr>
          <p:spPr>
            <a:xfrm>
              <a:off x="3433325" y="2429311"/>
              <a:ext cx="228600" cy="318303"/>
            </a:xfrm>
            <a:custGeom>
              <a:avLst/>
              <a:gdLst/>
              <a:ahLst/>
              <a:cxnLst/>
              <a:rect l="l" t="t" r="r" b="b"/>
              <a:pathLst>
                <a:path w="228600" h="457200">
                  <a:moveTo>
                    <a:pt x="0" y="342900"/>
                  </a:moveTo>
                  <a:lnTo>
                    <a:pt x="57150" y="342900"/>
                  </a:lnTo>
                  <a:lnTo>
                    <a:pt x="57150" y="0"/>
                  </a:lnTo>
                  <a:lnTo>
                    <a:pt x="171450" y="0"/>
                  </a:lnTo>
                  <a:lnTo>
                    <a:pt x="171450" y="342900"/>
                  </a:lnTo>
                  <a:lnTo>
                    <a:pt x="228600" y="342900"/>
                  </a:lnTo>
                  <a:lnTo>
                    <a:pt x="114300" y="457200"/>
                  </a:lnTo>
                  <a:lnTo>
                    <a:pt x="0" y="342900"/>
                  </a:lnTo>
                  <a:close/>
                </a:path>
              </a:pathLst>
            </a:custGeom>
            <a:ln w="25400">
              <a:solidFill>
                <a:srgbClr val="00946E"/>
              </a:solidFill>
            </a:ln>
          </p:spPr>
          <p:txBody>
            <a:bodyPr wrap="square" lIns="0" tIns="0" rIns="0" bIns="0" rtlCol="0"/>
            <a:lstStyle/>
            <a:p>
              <a:endParaRPr/>
            </a:p>
          </p:txBody>
        </p:sp>
        <p:sp>
          <p:nvSpPr>
            <p:cNvPr id="6" name="object 6"/>
            <p:cNvSpPr/>
            <p:nvPr/>
          </p:nvSpPr>
          <p:spPr>
            <a:xfrm>
              <a:off x="5136029" y="2715916"/>
              <a:ext cx="5520055" cy="767801"/>
            </a:xfrm>
            <a:custGeom>
              <a:avLst/>
              <a:gdLst/>
              <a:ahLst/>
              <a:cxnLst/>
              <a:rect l="l" t="t" r="r" b="b"/>
              <a:pathLst>
                <a:path w="5520055" h="706120">
                  <a:moveTo>
                    <a:pt x="5519928" y="0"/>
                  </a:moveTo>
                  <a:lnTo>
                    <a:pt x="0" y="0"/>
                  </a:lnTo>
                  <a:lnTo>
                    <a:pt x="0" y="705612"/>
                  </a:lnTo>
                  <a:lnTo>
                    <a:pt x="5519928" y="705612"/>
                  </a:lnTo>
                  <a:lnTo>
                    <a:pt x="5519928" y="0"/>
                  </a:lnTo>
                  <a:close/>
                </a:path>
              </a:pathLst>
            </a:custGeom>
            <a:solidFill>
              <a:srgbClr val="C2FFEF"/>
            </a:solidFill>
          </p:spPr>
          <p:txBody>
            <a:bodyPr wrap="square" lIns="0" tIns="0" rIns="0" bIns="0" rtlCol="0"/>
            <a:lstStyle/>
            <a:p>
              <a:endParaRPr/>
            </a:p>
          </p:txBody>
        </p:sp>
      </p:grpSp>
      <p:sp>
        <p:nvSpPr>
          <p:cNvPr id="7" name="object 7"/>
          <p:cNvSpPr/>
          <p:nvPr/>
        </p:nvSpPr>
        <p:spPr>
          <a:xfrm>
            <a:off x="5115236" y="1402411"/>
            <a:ext cx="3489960" cy="1016635"/>
          </a:xfrm>
          <a:custGeom>
            <a:avLst/>
            <a:gdLst/>
            <a:ahLst/>
            <a:cxnLst/>
            <a:rect l="l" t="t" r="r" b="b"/>
            <a:pathLst>
              <a:path w="3489959" h="1016635">
                <a:moveTo>
                  <a:pt x="3489960" y="0"/>
                </a:moveTo>
                <a:lnTo>
                  <a:pt x="0" y="0"/>
                </a:lnTo>
                <a:lnTo>
                  <a:pt x="0" y="1016508"/>
                </a:lnTo>
                <a:lnTo>
                  <a:pt x="3489960" y="1016508"/>
                </a:lnTo>
                <a:lnTo>
                  <a:pt x="3489960" y="0"/>
                </a:lnTo>
                <a:close/>
              </a:path>
            </a:pathLst>
          </a:custGeom>
          <a:solidFill>
            <a:srgbClr val="C2FFEF"/>
          </a:solidFill>
        </p:spPr>
        <p:txBody>
          <a:bodyPr wrap="square" lIns="0" tIns="0" rIns="0" bIns="0" rtlCol="0"/>
          <a:lstStyle/>
          <a:p>
            <a:endParaRPr/>
          </a:p>
        </p:txBody>
      </p:sp>
      <p:sp>
        <p:nvSpPr>
          <p:cNvPr id="8" name="object 8"/>
          <p:cNvSpPr txBox="1"/>
          <p:nvPr/>
        </p:nvSpPr>
        <p:spPr>
          <a:xfrm>
            <a:off x="5147971" y="1316918"/>
            <a:ext cx="3489960" cy="961802"/>
          </a:xfrm>
          <a:prstGeom prst="rect">
            <a:avLst/>
          </a:prstGeom>
        </p:spPr>
        <p:txBody>
          <a:bodyPr vert="horz" wrap="square" lIns="0" tIns="38100" rIns="0" bIns="0" rtlCol="0">
            <a:spAutoFit/>
          </a:bodyPr>
          <a:lstStyle/>
          <a:p>
            <a:pPr marL="92710">
              <a:spcBef>
                <a:spcPts val="300"/>
              </a:spcBef>
            </a:pPr>
            <a:r>
              <a:rPr sz="2000" dirty="0">
                <a:latin typeface="Times New Roman"/>
                <a:cs typeface="Times New Roman"/>
              </a:rPr>
              <a:t>Computational</a:t>
            </a:r>
            <a:r>
              <a:rPr sz="2000" spc="-65" dirty="0">
                <a:latin typeface="Times New Roman"/>
                <a:cs typeface="Times New Roman"/>
              </a:rPr>
              <a:t> </a:t>
            </a:r>
            <a:r>
              <a:rPr sz="2000" dirty="0">
                <a:latin typeface="Times New Roman"/>
                <a:cs typeface="Times New Roman"/>
              </a:rPr>
              <a:t>model</a:t>
            </a:r>
            <a:r>
              <a:rPr sz="2000" spc="-25" dirty="0">
                <a:latin typeface="Times New Roman"/>
                <a:cs typeface="Times New Roman"/>
              </a:rPr>
              <a:t> </a:t>
            </a:r>
            <a:r>
              <a:rPr sz="2000" dirty="0">
                <a:latin typeface="Times New Roman"/>
                <a:cs typeface="Times New Roman"/>
              </a:rPr>
              <a:t>of</a:t>
            </a:r>
            <a:r>
              <a:rPr sz="2000" spc="-35" dirty="0">
                <a:latin typeface="Times New Roman"/>
                <a:cs typeface="Times New Roman"/>
              </a:rPr>
              <a:t> </a:t>
            </a:r>
            <a:r>
              <a:rPr sz="2000" spc="-10" dirty="0">
                <a:latin typeface="Times New Roman"/>
                <a:cs typeface="Times New Roman"/>
              </a:rPr>
              <a:t>camera</a:t>
            </a:r>
            <a:endParaRPr sz="2000" dirty="0">
              <a:latin typeface="Times New Roman"/>
              <a:cs typeface="Times New Roman"/>
            </a:endParaRPr>
          </a:p>
          <a:p>
            <a:pPr marL="92710"/>
            <a:r>
              <a:rPr sz="2000" spc="-10" dirty="0">
                <a:latin typeface="Times New Roman"/>
                <a:cs typeface="Times New Roman"/>
              </a:rPr>
              <a:t>Radiometry</a:t>
            </a:r>
            <a:endParaRPr sz="2000" dirty="0">
              <a:latin typeface="Times New Roman"/>
              <a:cs typeface="Times New Roman"/>
            </a:endParaRPr>
          </a:p>
          <a:p>
            <a:pPr marL="92710"/>
            <a:r>
              <a:rPr sz="2000" dirty="0">
                <a:latin typeface="Times New Roman"/>
                <a:cs typeface="Times New Roman"/>
              </a:rPr>
              <a:t>Camera</a:t>
            </a:r>
            <a:r>
              <a:rPr sz="2000" spc="-30" dirty="0">
                <a:latin typeface="Times New Roman"/>
                <a:cs typeface="Times New Roman"/>
              </a:rPr>
              <a:t> </a:t>
            </a:r>
            <a:r>
              <a:rPr sz="2000" dirty="0">
                <a:latin typeface="Times New Roman"/>
                <a:cs typeface="Times New Roman"/>
              </a:rPr>
              <a:t>calibration,</a:t>
            </a:r>
            <a:r>
              <a:rPr sz="2000" spc="-60" dirty="0">
                <a:latin typeface="Times New Roman"/>
                <a:cs typeface="Times New Roman"/>
              </a:rPr>
              <a:t> </a:t>
            </a:r>
            <a:r>
              <a:rPr sz="2000" spc="-20" dirty="0">
                <a:latin typeface="Times New Roman"/>
                <a:cs typeface="Times New Roman"/>
              </a:rPr>
              <a:t>etc.</a:t>
            </a:r>
            <a:endParaRPr sz="2000" dirty="0">
              <a:latin typeface="Times New Roman"/>
              <a:cs typeface="Times New Roman"/>
            </a:endParaRPr>
          </a:p>
        </p:txBody>
      </p:sp>
      <p:sp>
        <p:nvSpPr>
          <p:cNvPr id="9" name="object 9"/>
          <p:cNvSpPr txBox="1"/>
          <p:nvPr/>
        </p:nvSpPr>
        <p:spPr>
          <a:xfrm>
            <a:off x="5106162" y="2797467"/>
            <a:ext cx="5450840" cy="635635"/>
          </a:xfrm>
          <a:prstGeom prst="rect">
            <a:avLst/>
          </a:prstGeom>
        </p:spPr>
        <p:txBody>
          <a:bodyPr vert="horz" wrap="square" lIns="0" tIns="13335" rIns="0" bIns="0" rtlCol="0">
            <a:spAutoFit/>
          </a:bodyPr>
          <a:lstStyle/>
          <a:p>
            <a:pPr marL="81915">
              <a:spcBef>
                <a:spcPts val="105"/>
              </a:spcBef>
            </a:pPr>
            <a:r>
              <a:rPr sz="2000" dirty="0">
                <a:latin typeface="Times New Roman"/>
                <a:cs typeface="Times New Roman"/>
              </a:rPr>
              <a:t>Single</a:t>
            </a:r>
            <a:r>
              <a:rPr sz="2000" spc="-30" dirty="0">
                <a:latin typeface="Times New Roman"/>
                <a:cs typeface="Times New Roman"/>
              </a:rPr>
              <a:t> </a:t>
            </a:r>
            <a:r>
              <a:rPr sz="2000" dirty="0">
                <a:latin typeface="Times New Roman"/>
                <a:cs typeface="Times New Roman"/>
              </a:rPr>
              <a:t>image:</a:t>
            </a:r>
            <a:r>
              <a:rPr sz="2000" spc="-15" dirty="0">
                <a:latin typeface="Times New Roman"/>
                <a:cs typeface="Times New Roman"/>
              </a:rPr>
              <a:t> </a:t>
            </a:r>
            <a:r>
              <a:rPr sz="2000" dirty="0">
                <a:latin typeface="Times New Roman"/>
                <a:cs typeface="Times New Roman"/>
              </a:rPr>
              <a:t>filters,</a:t>
            </a:r>
            <a:r>
              <a:rPr sz="2000" spc="-30" dirty="0">
                <a:latin typeface="Times New Roman"/>
                <a:cs typeface="Times New Roman"/>
              </a:rPr>
              <a:t> </a:t>
            </a:r>
            <a:r>
              <a:rPr sz="2000" dirty="0">
                <a:latin typeface="Times New Roman"/>
                <a:cs typeface="Times New Roman"/>
              </a:rPr>
              <a:t>edges,</a:t>
            </a:r>
            <a:r>
              <a:rPr sz="2000" spc="-25" dirty="0">
                <a:latin typeface="Times New Roman"/>
                <a:cs typeface="Times New Roman"/>
              </a:rPr>
              <a:t> </a:t>
            </a:r>
            <a:r>
              <a:rPr sz="2000" dirty="0">
                <a:latin typeface="Times New Roman"/>
                <a:cs typeface="Times New Roman"/>
              </a:rPr>
              <a:t>features,</a:t>
            </a:r>
            <a:r>
              <a:rPr sz="2000" spc="-45" dirty="0">
                <a:latin typeface="Times New Roman"/>
                <a:cs typeface="Times New Roman"/>
              </a:rPr>
              <a:t> </a:t>
            </a:r>
            <a:r>
              <a:rPr sz="2000" spc="-20" dirty="0">
                <a:latin typeface="Times New Roman"/>
                <a:cs typeface="Times New Roman"/>
              </a:rPr>
              <a:t>etc.</a:t>
            </a:r>
            <a:endParaRPr sz="2000" dirty="0">
              <a:latin typeface="Times New Roman"/>
              <a:cs typeface="Times New Roman"/>
            </a:endParaRPr>
          </a:p>
          <a:p>
            <a:pPr marL="81915"/>
            <a:r>
              <a:rPr sz="2000" dirty="0">
                <a:latin typeface="Times New Roman"/>
                <a:cs typeface="Times New Roman"/>
              </a:rPr>
              <a:t>Multiple</a:t>
            </a:r>
            <a:r>
              <a:rPr sz="2000" spc="-40" dirty="0">
                <a:latin typeface="Times New Roman"/>
                <a:cs typeface="Times New Roman"/>
              </a:rPr>
              <a:t> </a:t>
            </a:r>
            <a:r>
              <a:rPr sz="2000" dirty="0">
                <a:latin typeface="Times New Roman"/>
                <a:cs typeface="Times New Roman"/>
              </a:rPr>
              <a:t>images:</a:t>
            </a:r>
            <a:r>
              <a:rPr sz="2000" spc="-30" dirty="0">
                <a:latin typeface="Times New Roman"/>
                <a:cs typeface="Times New Roman"/>
              </a:rPr>
              <a:t> </a:t>
            </a:r>
            <a:r>
              <a:rPr sz="2000" dirty="0">
                <a:latin typeface="Times New Roman"/>
                <a:cs typeface="Times New Roman"/>
              </a:rPr>
              <a:t>stereo</a:t>
            </a:r>
            <a:r>
              <a:rPr sz="2000" spc="-40" dirty="0">
                <a:latin typeface="Times New Roman"/>
                <a:cs typeface="Times New Roman"/>
              </a:rPr>
              <a:t> </a:t>
            </a:r>
            <a:r>
              <a:rPr sz="2000" dirty="0">
                <a:latin typeface="Times New Roman"/>
                <a:cs typeface="Times New Roman"/>
              </a:rPr>
              <a:t>vision,</a:t>
            </a:r>
            <a:r>
              <a:rPr sz="2000" spc="-45" dirty="0">
                <a:latin typeface="Times New Roman"/>
                <a:cs typeface="Times New Roman"/>
              </a:rPr>
              <a:t> </a:t>
            </a:r>
            <a:r>
              <a:rPr sz="2000" dirty="0">
                <a:latin typeface="Times New Roman"/>
                <a:cs typeface="Times New Roman"/>
              </a:rPr>
              <a:t>motion</a:t>
            </a:r>
            <a:r>
              <a:rPr sz="2000" spc="-20" dirty="0">
                <a:latin typeface="Times New Roman"/>
                <a:cs typeface="Times New Roman"/>
              </a:rPr>
              <a:t> </a:t>
            </a:r>
            <a:r>
              <a:rPr sz="2000" dirty="0">
                <a:latin typeface="Times New Roman"/>
                <a:cs typeface="Times New Roman"/>
              </a:rPr>
              <a:t>analysis,</a:t>
            </a:r>
            <a:r>
              <a:rPr sz="2000" spc="-45" dirty="0">
                <a:latin typeface="Times New Roman"/>
                <a:cs typeface="Times New Roman"/>
              </a:rPr>
              <a:t> </a:t>
            </a:r>
            <a:r>
              <a:rPr sz="2000" spc="-20" dirty="0">
                <a:latin typeface="Times New Roman"/>
                <a:cs typeface="Times New Roman"/>
              </a:rPr>
              <a:t>etc.</a:t>
            </a:r>
            <a:endParaRPr sz="2000" dirty="0">
              <a:latin typeface="Times New Roman"/>
              <a:cs typeface="Times New Roman"/>
            </a:endParaRPr>
          </a:p>
        </p:txBody>
      </p:sp>
      <p:grpSp>
        <p:nvGrpSpPr>
          <p:cNvPr id="46" name="Group 45">
            <a:extLst>
              <a:ext uri="{FF2B5EF4-FFF2-40B4-BE49-F238E27FC236}">
                <a16:creationId xmlns:a16="http://schemas.microsoft.com/office/drawing/2014/main" id="{2DA5B98E-7DF1-52B6-F786-0363E8728C75}"/>
              </a:ext>
            </a:extLst>
          </p:cNvPr>
          <p:cNvGrpSpPr/>
          <p:nvPr/>
        </p:nvGrpSpPr>
        <p:grpSpPr>
          <a:xfrm>
            <a:off x="3423051" y="3434334"/>
            <a:ext cx="4699056" cy="964266"/>
            <a:chOff x="3423051" y="3434334"/>
            <a:chExt cx="4699056" cy="964266"/>
          </a:xfrm>
        </p:grpSpPr>
        <p:sp>
          <p:nvSpPr>
            <p:cNvPr id="11" name="object 11"/>
            <p:cNvSpPr/>
            <p:nvPr/>
          </p:nvSpPr>
          <p:spPr>
            <a:xfrm>
              <a:off x="3423051" y="3434334"/>
              <a:ext cx="228600" cy="457200"/>
            </a:xfrm>
            <a:custGeom>
              <a:avLst/>
              <a:gdLst/>
              <a:ahLst/>
              <a:cxnLst/>
              <a:rect l="l" t="t" r="r" b="b"/>
              <a:pathLst>
                <a:path w="228600" h="457200">
                  <a:moveTo>
                    <a:pt x="171450" y="0"/>
                  </a:moveTo>
                  <a:lnTo>
                    <a:pt x="57150" y="0"/>
                  </a:lnTo>
                  <a:lnTo>
                    <a:pt x="57150" y="342899"/>
                  </a:lnTo>
                  <a:lnTo>
                    <a:pt x="0" y="342899"/>
                  </a:lnTo>
                  <a:lnTo>
                    <a:pt x="114300" y="457199"/>
                  </a:lnTo>
                  <a:lnTo>
                    <a:pt x="228600" y="342899"/>
                  </a:lnTo>
                  <a:lnTo>
                    <a:pt x="171450" y="342899"/>
                  </a:lnTo>
                  <a:lnTo>
                    <a:pt x="171450" y="0"/>
                  </a:lnTo>
                  <a:close/>
                </a:path>
              </a:pathLst>
            </a:custGeom>
            <a:solidFill>
              <a:srgbClr val="00CC99"/>
            </a:solidFill>
          </p:spPr>
          <p:txBody>
            <a:bodyPr wrap="square" lIns="0" tIns="0" rIns="0" bIns="0" rtlCol="0"/>
            <a:lstStyle/>
            <a:p>
              <a:endParaRPr/>
            </a:p>
          </p:txBody>
        </p:sp>
        <p:sp>
          <p:nvSpPr>
            <p:cNvPr id="12" name="object 12"/>
            <p:cNvSpPr/>
            <p:nvPr/>
          </p:nvSpPr>
          <p:spPr>
            <a:xfrm>
              <a:off x="3423051" y="3434334"/>
              <a:ext cx="228600" cy="457200"/>
            </a:xfrm>
            <a:custGeom>
              <a:avLst/>
              <a:gdLst/>
              <a:ahLst/>
              <a:cxnLst/>
              <a:rect l="l" t="t" r="r" b="b"/>
              <a:pathLst>
                <a:path w="228600" h="457200">
                  <a:moveTo>
                    <a:pt x="0" y="342899"/>
                  </a:moveTo>
                  <a:lnTo>
                    <a:pt x="57150" y="342899"/>
                  </a:lnTo>
                  <a:lnTo>
                    <a:pt x="57150" y="0"/>
                  </a:lnTo>
                  <a:lnTo>
                    <a:pt x="171450" y="0"/>
                  </a:lnTo>
                  <a:lnTo>
                    <a:pt x="171450" y="342899"/>
                  </a:lnTo>
                  <a:lnTo>
                    <a:pt x="228600" y="342899"/>
                  </a:lnTo>
                  <a:lnTo>
                    <a:pt x="114300" y="457199"/>
                  </a:lnTo>
                  <a:lnTo>
                    <a:pt x="0" y="342899"/>
                  </a:lnTo>
                  <a:close/>
                </a:path>
              </a:pathLst>
            </a:custGeom>
            <a:ln w="25400">
              <a:solidFill>
                <a:srgbClr val="00946E"/>
              </a:solidFill>
            </a:ln>
          </p:spPr>
          <p:txBody>
            <a:bodyPr wrap="square" lIns="0" tIns="0" rIns="0" bIns="0" rtlCol="0"/>
            <a:lstStyle/>
            <a:p>
              <a:endParaRPr/>
            </a:p>
          </p:txBody>
        </p:sp>
        <p:sp>
          <p:nvSpPr>
            <p:cNvPr id="13" name="object 13"/>
            <p:cNvSpPr/>
            <p:nvPr/>
          </p:nvSpPr>
          <p:spPr>
            <a:xfrm>
              <a:off x="5104587" y="3691210"/>
              <a:ext cx="3017520" cy="707390"/>
            </a:xfrm>
            <a:custGeom>
              <a:avLst/>
              <a:gdLst/>
              <a:ahLst/>
              <a:cxnLst/>
              <a:rect l="l" t="t" r="r" b="b"/>
              <a:pathLst>
                <a:path w="3017520" h="707389">
                  <a:moveTo>
                    <a:pt x="3017520" y="0"/>
                  </a:moveTo>
                  <a:lnTo>
                    <a:pt x="0" y="0"/>
                  </a:lnTo>
                  <a:lnTo>
                    <a:pt x="0" y="707135"/>
                  </a:lnTo>
                  <a:lnTo>
                    <a:pt x="3017520" y="707135"/>
                  </a:lnTo>
                  <a:lnTo>
                    <a:pt x="3017520" y="0"/>
                  </a:lnTo>
                  <a:close/>
                </a:path>
              </a:pathLst>
            </a:custGeom>
            <a:solidFill>
              <a:srgbClr val="C2FFEF"/>
            </a:solidFill>
          </p:spPr>
          <p:txBody>
            <a:bodyPr wrap="square" lIns="0" tIns="0" rIns="0" bIns="0" rtlCol="0"/>
            <a:lstStyle/>
            <a:p>
              <a:endParaRPr/>
            </a:p>
          </p:txBody>
        </p:sp>
      </p:grpSp>
      <p:sp>
        <p:nvSpPr>
          <p:cNvPr id="14" name="object 14"/>
          <p:cNvSpPr txBox="1"/>
          <p:nvPr/>
        </p:nvSpPr>
        <p:spPr>
          <a:xfrm>
            <a:off x="5175503" y="3699438"/>
            <a:ext cx="3017520" cy="635635"/>
          </a:xfrm>
          <a:prstGeom prst="rect">
            <a:avLst/>
          </a:prstGeom>
        </p:spPr>
        <p:txBody>
          <a:bodyPr vert="horz" wrap="square" lIns="0" tIns="12700" rIns="0" bIns="0" rtlCol="0">
            <a:spAutoFit/>
          </a:bodyPr>
          <a:lstStyle/>
          <a:p>
            <a:pPr marL="92710" marR="109220">
              <a:spcBef>
                <a:spcPts val="100"/>
              </a:spcBef>
            </a:pPr>
            <a:r>
              <a:rPr sz="2000" dirty="0">
                <a:latin typeface="Times New Roman"/>
                <a:cs typeface="Times New Roman"/>
              </a:rPr>
              <a:t>Segmentation</a:t>
            </a:r>
            <a:r>
              <a:rPr sz="2000" spc="-45" dirty="0">
                <a:latin typeface="Times New Roman"/>
                <a:cs typeface="Times New Roman"/>
              </a:rPr>
              <a:t> </a:t>
            </a:r>
            <a:r>
              <a:rPr sz="2000" dirty="0">
                <a:latin typeface="Times New Roman"/>
                <a:cs typeface="Times New Roman"/>
              </a:rPr>
              <a:t>and</a:t>
            </a:r>
            <a:r>
              <a:rPr sz="2000" spc="-15" dirty="0">
                <a:latin typeface="Times New Roman"/>
                <a:cs typeface="Times New Roman"/>
              </a:rPr>
              <a:t> </a:t>
            </a:r>
            <a:r>
              <a:rPr sz="2000" spc="-10" dirty="0">
                <a:latin typeface="Times New Roman"/>
                <a:cs typeface="Times New Roman"/>
              </a:rPr>
              <a:t>grouping </a:t>
            </a:r>
            <a:r>
              <a:rPr sz="2000" dirty="0">
                <a:latin typeface="Times New Roman"/>
                <a:cs typeface="Times New Roman"/>
              </a:rPr>
              <a:t>Object</a:t>
            </a:r>
            <a:r>
              <a:rPr sz="2000" spc="-45" dirty="0">
                <a:latin typeface="Times New Roman"/>
                <a:cs typeface="Times New Roman"/>
              </a:rPr>
              <a:t> </a:t>
            </a:r>
            <a:r>
              <a:rPr sz="2000" dirty="0">
                <a:latin typeface="Times New Roman"/>
                <a:cs typeface="Times New Roman"/>
              </a:rPr>
              <a:t>tracking,</a:t>
            </a:r>
            <a:r>
              <a:rPr sz="2000" spc="-30" dirty="0">
                <a:latin typeface="Times New Roman"/>
                <a:cs typeface="Times New Roman"/>
              </a:rPr>
              <a:t> </a:t>
            </a:r>
            <a:r>
              <a:rPr sz="2000" spc="-20" dirty="0">
                <a:latin typeface="Times New Roman"/>
                <a:cs typeface="Times New Roman"/>
              </a:rPr>
              <a:t>etc.</a:t>
            </a:r>
            <a:endParaRPr sz="2000" dirty="0">
              <a:latin typeface="Times New Roman"/>
              <a:cs typeface="Times New Roman"/>
            </a:endParaRPr>
          </a:p>
        </p:txBody>
      </p:sp>
      <p:grpSp>
        <p:nvGrpSpPr>
          <p:cNvPr id="45" name="Group 44">
            <a:extLst>
              <a:ext uri="{FF2B5EF4-FFF2-40B4-BE49-F238E27FC236}">
                <a16:creationId xmlns:a16="http://schemas.microsoft.com/office/drawing/2014/main" id="{581A409B-E717-5CD6-9103-23D1C68925D3}"/>
              </a:ext>
            </a:extLst>
          </p:cNvPr>
          <p:cNvGrpSpPr/>
          <p:nvPr/>
        </p:nvGrpSpPr>
        <p:grpSpPr>
          <a:xfrm>
            <a:off x="1739861" y="1996512"/>
            <a:ext cx="3245270" cy="3505200"/>
            <a:chOff x="1739861" y="1996512"/>
            <a:chExt cx="3245270" cy="3505200"/>
          </a:xfrm>
        </p:grpSpPr>
        <p:sp>
          <p:nvSpPr>
            <p:cNvPr id="16" name="object 16"/>
            <p:cNvSpPr/>
            <p:nvPr/>
          </p:nvSpPr>
          <p:spPr>
            <a:xfrm>
              <a:off x="3525598" y="4738852"/>
              <a:ext cx="279604" cy="457200"/>
            </a:xfrm>
            <a:custGeom>
              <a:avLst/>
              <a:gdLst/>
              <a:ahLst/>
              <a:cxnLst/>
              <a:rect l="l" t="t" r="r" b="b"/>
              <a:pathLst>
                <a:path w="228600" h="457200">
                  <a:moveTo>
                    <a:pt x="171450" y="0"/>
                  </a:moveTo>
                  <a:lnTo>
                    <a:pt x="57150" y="0"/>
                  </a:lnTo>
                  <a:lnTo>
                    <a:pt x="57150" y="342900"/>
                  </a:lnTo>
                  <a:lnTo>
                    <a:pt x="0" y="342900"/>
                  </a:lnTo>
                  <a:lnTo>
                    <a:pt x="114300" y="457200"/>
                  </a:lnTo>
                  <a:lnTo>
                    <a:pt x="228600" y="342900"/>
                  </a:lnTo>
                  <a:lnTo>
                    <a:pt x="171450" y="342900"/>
                  </a:lnTo>
                  <a:lnTo>
                    <a:pt x="171450" y="0"/>
                  </a:lnTo>
                  <a:close/>
                </a:path>
              </a:pathLst>
            </a:custGeom>
            <a:solidFill>
              <a:srgbClr val="00CC99"/>
            </a:solidFill>
          </p:spPr>
          <p:txBody>
            <a:bodyPr wrap="square" lIns="0" tIns="0" rIns="0" bIns="0" rtlCol="0"/>
            <a:lstStyle/>
            <a:p>
              <a:endParaRPr/>
            </a:p>
          </p:txBody>
        </p:sp>
        <p:sp>
          <p:nvSpPr>
            <p:cNvPr id="17" name="object 17"/>
            <p:cNvSpPr/>
            <p:nvPr/>
          </p:nvSpPr>
          <p:spPr>
            <a:xfrm>
              <a:off x="3525598" y="4728580"/>
              <a:ext cx="279604" cy="457200"/>
            </a:xfrm>
            <a:custGeom>
              <a:avLst/>
              <a:gdLst/>
              <a:ahLst/>
              <a:cxnLst/>
              <a:rect l="l" t="t" r="r" b="b"/>
              <a:pathLst>
                <a:path w="228600" h="457200">
                  <a:moveTo>
                    <a:pt x="0" y="342900"/>
                  </a:moveTo>
                  <a:lnTo>
                    <a:pt x="57150" y="342900"/>
                  </a:lnTo>
                  <a:lnTo>
                    <a:pt x="57150" y="0"/>
                  </a:lnTo>
                  <a:lnTo>
                    <a:pt x="171450" y="0"/>
                  </a:lnTo>
                  <a:lnTo>
                    <a:pt x="171450" y="342900"/>
                  </a:lnTo>
                  <a:lnTo>
                    <a:pt x="228600" y="342900"/>
                  </a:lnTo>
                  <a:lnTo>
                    <a:pt x="114300" y="457200"/>
                  </a:lnTo>
                  <a:lnTo>
                    <a:pt x="0" y="342900"/>
                  </a:lnTo>
                  <a:close/>
                </a:path>
              </a:pathLst>
            </a:custGeom>
            <a:ln w="25400">
              <a:solidFill>
                <a:srgbClr val="00946E"/>
              </a:solidFill>
            </a:ln>
          </p:spPr>
          <p:txBody>
            <a:bodyPr wrap="square" lIns="0" tIns="0" rIns="0" bIns="0" rtlCol="0"/>
            <a:lstStyle/>
            <a:p>
              <a:endParaRPr/>
            </a:p>
          </p:txBody>
        </p:sp>
        <p:pic>
          <p:nvPicPr>
            <p:cNvPr id="18" name="object 18"/>
            <p:cNvPicPr/>
            <p:nvPr/>
          </p:nvPicPr>
          <p:blipFill>
            <a:blip r:embed="rId2" cstate="print"/>
            <a:stretch>
              <a:fillRect/>
            </a:stretch>
          </p:blipFill>
          <p:spPr>
            <a:xfrm>
              <a:off x="1739861" y="1996512"/>
              <a:ext cx="533112" cy="3505200"/>
            </a:xfrm>
            <a:prstGeom prst="rect">
              <a:avLst/>
            </a:prstGeom>
          </p:spPr>
        </p:pic>
        <p:sp>
          <p:nvSpPr>
            <p:cNvPr id="19" name="object 19"/>
            <p:cNvSpPr/>
            <p:nvPr/>
          </p:nvSpPr>
          <p:spPr>
            <a:xfrm>
              <a:off x="1739861" y="1996512"/>
              <a:ext cx="533578" cy="3505200"/>
            </a:xfrm>
            <a:custGeom>
              <a:avLst/>
              <a:gdLst/>
              <a:ahLst/>
              <a:cxnLst/>
              <a:rect l="l" t="t" r="r" b="b"/>
              <a:pathLst>
                <a:path w="436244" h="3505200">
                  <a:moveTo>
                    <a:pt x="0" y="3287268"/>
                  </a:moveTo>
                  <a:lnTo>
                    <a:pt x="108965" y="3287268"/>
                  </a:lnTo>
                  <a:lnTo>
                    <a:pt x="108965" y="0"/>
                  </a:lnTo>
                  <a:lnTo>
                    <a:pt x="326898" y="0"/>
                  </a:lnTo>
                  <a:lnTo>
                    <a:pt x="326898" y="3287268"/>
                  </a:lnTo>
                  <a:lnTo>
                    <a:pt x="435864" y="3287268"/>
                  </a:lnTo>
                  <a:lnTo>
                    <a:pt x="217932" y="3505200"/>
                  </a:lnTo>
                  <a:lnTo>
                    <a:pt x="0" y="3287268"/>
                  </a:lnTo>
                  <a:close/>
                </a:path>
              </a:pathLst>
            </a:custGeom>
            <a:ln w="25400">
              <a:solidFill>
                <a:srgbClr val="00946E"/>
              </a:solidFill>
            </a:ln>
          </p:spPr>
          <p:txBody>
            <a:bodyPr wrap="square" lIns="0" tIns="0" rIns="0" bIns="0" rtlCol="0"/>
            <a:lstStyle/>
            <a:p>
              <a:endParaRPr/>
            </a:p>
          </p:txBody>
        </p:sp>
        <p:sp>
          <p:nvSpPr>
            <p:cNvPr id="20" name="object 20"/>
            <p:cNvSpPr/>
            <p:nvPr/>
          </p:nvSpPr>
          <p:spPr>
            <a:xfrm>
              <a:off x="2356853" y="2771623"/>
              <a:ext cx="2628278" cy="829915"/>
            </a:xfrm>
            <a:custGeom>
              <a:avLst/>
              <a:gdLst/>
              <a:ahLst/>
              <a:cxnLst/>
              <a:rect l="l" t="t" r="r" b="b"/>
              <a:pathLst>
                <a:path w="2148840" h="707389">
                  <a:moveTo>
                    <a:pt x="2030984" y="0"/>
                  </a:moveTo>
                  <a:lnTo>
                    <a:pt x="117856" y="0"/>
                  </a:lnTo>
                  <a:lnTo>
                    <a:pt x="71955" y="9253"/>
                  </a:lnTo>
                  <a:lnTo>
                    <a:pt x="34496" y="34496"/>
                  </a:lnTo>
                  <a:lnTo>
                    <a:pt x="9253" y="71955"/>
                  </a:lnTo>
                  <a:lnTo>
                    <a:pt x="0" y="117855"/>
                  </a:lnTo>
                  <a:lnTo>
                    <a:pt x="0" y="589279"/>
                  </a:lnTo>
                  <a:lnTo>
                    <a:pt x="9253" y="635180"/>
                  </a:lnTo>
                  <a:lnTo>
                    <a:pt x="34496" y="672639"/>
                  </a:lnTo>
                  <a:lnTo>
                    <a:pt x="71955" y="697882"/>
                  </a:lnTo>
                  <a:lnTo>
                    <a:pt x="117856" y="707135"/>
                  </a:lnTo>
                  <a:lnTo>
                    <a:pt x="2030984" y="707135"/>
                  </a:lnTo>
                  <a:lnTo>
                    <a:pt x="2076884" y="697882"/>
                  </a:lnTo>
                  <a:lnTo>
                    <a:pt x="2114343" y="672639"/>
                  </a:lnTo>
                  <a:lnTo>
                    <a:pt x="2139586" y="635180"/>
                  </a:lnTo>
                  <a:lnTo>
                    <a:pt x="2148840" y="589279"/>
                  </a:lnTo>
                  <a:lnTo>
                    <a:pt x="2148840" y="117855"/>
                  </a:lnTo>
                  <a:lnTo>
                    <a:pt x="2139586" y="71955"/>
                  </a:lnTo>
                  <a:lnTo>
                    <a:pt x="2114343" y="34496"/>
                  </a:lnTo>
                  <a:lnTo>
                    <a:pt x="2076884" y="9253"/>
                  </a:lnTo>
                  <a:lnTo>
                    <a:pt x="2030984" y="0"/>
                  </a:lnTo>
                  <a:close/>
                </a:path>
              </a:pathLst>
            </a:custGeom>
            <a:solidFill>
              <a:srgbClr val="D2D2F4"/>
            </a:solidFill>
          </p:spPr>
          <p:txBody>
            <a:bodyPr wrap="square" lIns="0" tIns="0" rIns="0" bIns="0" rtlCol="0"/>
            <a:lstStyle/>
            <a:p>
              <a:endParaRPr/>
            </a:p>
          </p:txBody>
        </p:sp>
        <p:sp>
          <p:nvSpPr>
            <p:cNvPr id="21" name="object 21"/>
            <p:cNvSpPr/>
            <p:nvPr/>
          </p:nvSpPr>
          <p:spPr>
            <a:xfrm>
              <a:off x="2356853" y="2736474"/>
              <a:ext cx="2628278" cy="865064"/>
            </a:xfrm>
            <a:custGeom>
              <a:avLst/>
              <a:gdLst/>
              <a:ahLst/>
              <a:cxnLst/>
              <a:rect l="l" t="t" r="r" b="b"/>
              <a:pathLst>
                <a:path w="2148840" h="707389">
                  <a:moveTo>
                    <a:pt x="0" y="117855"/>
                  </a:moveTo>
                  <a:lnTo>
                    <a:pt x="9253" y="71955"/>
                  </a:lnTo>
                  <a:lnTo>
                    <a:pt x="34496" y="34496"/>
                  </a:lnTo>
                  <a:lnTo>
                    <a:pt x="71955" y="9253"/>
                  </a:lnTo>
                  <a:lnTo>
                    <a:pt x="117856" y="0"/>
                  </a:lnTo>
                  <a:lnTo>
                    <a:pt x="2030984" y="0"/>
                  </a:lnTo>
                  <a:lnTo>
                    <a:pt x="2076884" y="9253"/>
                  </a:lnTo>
                  <a:lnTo>
                    <a:pt x="2114343" y="34496"/>
                  </a:lnTo>
                  <a:lnTo>
                    <a:pt x="2139586" y="71955"/>
                  </a:lnTo>
                  <a:lnTo>
                    <a:pt x="2148840" y="117855"/>
                  </a:lnTo>
                  <a:lnTo>
                    <a:pt x="2148840" y="589279"/>
                  </a:lnTo>
                  <a:lnTo>
                    <a:pt x="2139586" y="635180"/>
                  </a:lnTo>
                  <a:lnTo>
                    <a:pt x="2114343" y="672639"/>
                  </a:lnTo>
                  <a:lnTo>
                    <a:pt x="2076884" y="697882"/>
                  </a:lnTo>
                  <a:lnTo>
                    <a:pt x="2030984" y="707135"/>
                  </a:lnTo>
                  <a:lnTo>
                    <a:pt x="117856" y="707135"/>
                  </a:lnTo>
                  <a:lnTo>
                    <a:pt x="71955" y="697882"/>
                  </a:lnTo>
                  <a:lnTo>
                    <a:pt x="34496" y="672639"/>
                  </a:lnTo>
                  <a:lnTo>
                    <a:pt x="9253" y="635180"/>
                  </a:lnTo>
                  <a:lnTo>
                    <a:pt x="0" y="589279"/>
                  </a:lnTo>
                  <a:lnTo>
                    <a:pt x="0" y="117855"/>
                  </a:lnTo>
                  <a:close/>
                </a:path>
              </a:pathLst>
            </a:custGeom>
            <a:ln w="25399">
              <a:solidFill>
                <a:srgbClr val="00946E"/>
              </a:solidFill>
            </a:ln>
          </p:spPr>
          <p:txBody>
            <a:bodyPr wrap="square" lIns="0" tIns="0" rIns="0" bIns="0" rtlCol="0"/>
            <a:lstStyle/>
            <a:p>
              <a:endParaRPr/>
            </a:p>
          </p:txBody>
        </p:sp>
      </p:grpSp>
      <p:sp>
        <p:nvSpPr>
          <p:cNvPr id="23" name="object 23"/>
          <p:cNvSpPr txBox="1"/>
          <p:nvPr/>
        </p:nvSpPr>
        <p:spPr>
          <a:xfrm>
            <a:off x="1128406" y="1973235"/>
            <a:ext cx="346249" cy="3493135"/>
          </a:xfrm>
          <a:prstGeom prst="rect">
            <a:avLst/>
          </a:prstGeom>
        </p:spPr>
        <p:txBody>
          <a:bodyPr vert="vert270" wrap="square" lIns="0" tIns="0" rIns="0" bIns="0" rtlCol="0">
            <a:spAutoFit/>
          </a:bodyPr>
          <a:lstStyle/>
          <a:p>
            <a:pPr marL="12700">
              <a:lnSpc>
                <a:spcPts val="2720"/>
              </a:lnSpc>
            </a:pPr>
            <a:r>
              <a:rPr sz="2400" dirty="0">
                <a:latin typeface="Times New Roman"/>
                <a:cs typeface="Times New Roman"/>
              </a:rPr>
              <a:t>Knowledge</a:t>
            </a:r>
            <a:r>
              <a:rPr sz="2400" spc="-50" dirty="0">
                <a:latin typeface="Times New Roman"/>
                <a:cs typeface="Times New Roman"/>
              </a:rPr>
              <a:t> </a:t>
            </a:r>
            <a:r>
              <a:rPr sz="2400" dirty="0">
                <a:latin typeface="Times New Roman"/>
                <a:cs typeface="Times New Roman"/>
              </a:rPr>
              <a:t>integration</a:t>
            </a:r>
            <a:r>
              <a:rPr sz="2400" spc="-85" dirty="0">
                <a:latin typeface="Times New Roman"/>
                <a:cs typeface="Times New Roman"/>
              </a:rPr>
              <a:t> </a:t>
            </a:r>
            <a:r>
              <a:rPr sz="2400" spc="-20" dirty="0">
                <a:latin typeface="Times New Roman"/>
                <a:cs typeface="Times New Roman"/>
              </a:rPr>
              <a:t>level</a:t>
            </a:r>
            <a:endParaRPr sz="2400" dirty="0">
              <a:latin typeface="Times New Roman"/>
              <a:cs typeface="Times New Roman"/>
            </a:endParaRPr>
          </a:p>
        </p:txBody>
      </p:sp>
      <p:grpSp>
        <p:nvGrpSpPr>
          <p:cNvPr id="44" name="Group 43">
            <a:extLst>
              <a:ext uri="{FF2B5EF4-FFF2-40B4-BE49-F238E27FC236}">
                <a16:creationId xmlns:a16="http://schemas.microsoft.com/office/drawing/2014/main" id="{1206109A-D192-4828-3A2D-11BE57A9C177}"/>
              </a:ext>
            </a:extLst>
          </p:cNvPr>
          <p:cNvGrpSpPr/>
          <p:nvPr/>
        </p:nvGrpSpPr>
        <p:grpSpPr>
          <a:xfrm>
            <a:off x="2461162" y="1434352"/>
            <a:ext cx="2458659" cy="1021025"/>
            <a:chOff x="2461162" y="1434352"/>
            <a:chExt cx="2458659" cy="1021025"/>
          </a:xfrm>
        </p:grpSpPr>
        <p:sp>
          <p:nvSpPr>
            <p:cNvPr id="25" name="object 25"/>
            <p:cNvSpPr/>
            <p:nvPr/>
          </p:nvSpPr>
          <p:spPr>
            <a:xfrm>
              <a:off x="2461162" y="1434352"/>
              <a:ext cx="2458659" cy="1021025"/>
            </a:xfrm>
            <a:custGeom>
              <a:avLst/>
              <a:gdLst/>
              <a:ahLst/>
              <a:cxnLst/>
              <a:rect l="l" t="t" r="r" b="b"/>
              <a:pathLst>
                <a:path w="2133600" h="457200">
                  <a:moveTo>
                    <a:pt x="2057400" y="0"/>
                  </a:moveTo>
                  <a:lnTo>
                    <a:pt x="76200" y="0"/>
                  </a:lnTo>
                  <a:lnTo>
                    <a:pt x="46559" y="5994"/>
                  </a:lnTo>
                  <a:lnTo>
                    <a:pt x="22336" y="22336"/>
                  </a:lnTo>
                  <a:lnTo>
                    <a:pt x="5994" y="46559"/>
                  </a:lnTo>
                  <a:lnTo>
                    <a:pt x="0" y="76200"/>
                  </a:lnTo>
                  <a:lnTo>
                    <a:pt x="0" y="381000"/>
                  </a:lnTo>
                  <a:lnTo>
                    <a:pt x="5994" y="410640"/>
                  </a:lnTo>
                  <a:lnTo>
                    <a:pt x="22336" y="434863"/>
                  </a:lnTo>
                  <a:lnTo>
                    <a:pt x="46559" y="451205"/>
                  </a:lnTo>
                  <a:lnTo>
                    <a:pt x="76200" y="457200"/>
                  </a:lnTo>
                  <a:lnTo>
                    <a:pt x="2057400" y="457200"/>
                  </a:lnTo>
                  <a:lnTo>
                    <a:pt x="2087040" y="451205"/>
                  </a:lnTo>
                  <a:lnTo>
                    <a:pt x="2111263" y="434863"/>
                  </a:lnTo>
                  <a:lnTo>
                    <a:pt x="2127605" y="410640"/>
                  </a:lnTo>
                  <a:lnTo>
                    <a:pt x="2133600" y="381000"/>
                  </a:lnTo>
                  <a:lnTo>
                    <a:pt x="2133600" y="76200"/>
                  </a:lnTo>
                  <a:lnTo>
                    <a:pt x="2127605" y="46559"/>
                  </a:lnTo>
                  <a:lnTo>
                    <a:pt x="2111263" y="22336"/>
                  </a:lnTo>
                  <a:lnTo>
                    <a:pt x="2087040" y="5994"/>
                  </a:lnTo>
                  <a:lnTo>
                    <a:pt x="2057400" y="0"/>
                  </a:lnTo>
                  <a:close/>
                </a:path>
              </a:pathLst>
            </a:custGeom>
            <a:solidFill>
              <a:srgbClr val="D2D2F4"/>
            </a:solidFill>
          </p:spPr>
          <p:txBody>
            <a:bodyPr wrap="square" lIns="0" tIns="0" rIns="0" bIns="0" rtlCol="0"/>
            <a:lstStyle/>
            <a:p>
              <a:endParaRPr/>
            </a:p>
          </p:txBody>
        </p:sp>
        <p:sp>
          <p:nvSpPr>
            <p:cNvPr id="26" name="object 26"/>
            <p:cNvSpPr/>
            <p:nvPr/>
          </p:nvSpPr>
          <p:spPr>
            <a:xfrm>
              <a:off x="2461162" y="1434352"/>
              <a:ext cx="2458659" cy="1021025"/>
            </a:xfrm>
            <a:custGeom>
              <a:avLst/>
              <a:gdLst/>
              <a:ahLst/>
              <a:cxnLst/>
              <a:rect l="l" t="t" r="r" b="b"/>
              <a:pathLst>
                <a:path w="2133600" h="457200">
                  <a:moveTo>
                    <a:pt x="0" y="76200"/>
                  </a:moveTo>
                  <a:lnTo>
                    <a:pt x="5994" y="46559"/>
                  </a:lnTo>
                  <a:lnTo>
                    <a:pt x="22336" y="22336"/>
                  </a:lnTo>
                  <a:lnTo>
                    <a:pt x="46559" y="5994"/>
                  </a:lnTo>
                  <a:lnTo>
                    <a:pt x="76200" y="0"/>
                  </a:lnTo>
                  <a:lnTo>
                    <a:pt x="2057400" y="0"/>
                  </a:lnTo>
                  <a:lnTo>
                    <a:pt x="2087040" y="5994"/>
                  </a:lnTo>
                  <a:lnTo>
                    <a:pt x="2111263" y="22336"/>
                  </a:lnTo>
                  <a:lnTo>
                    <a:pt x="2127605" y="46559"/>
                  </a:lnTo>
                  <a:lnTo>
                    <a:pt x="2133600" y="76200"/>
                  </a:lnTo>
                  <a:lnTo>
                    <a:pt x="2133600" y="381000"/>
                  </a:lnTo>
                  <a:lnTo>
                    <a:pt x="2127605" y="410640"/>
                  </a:lnTo>
                  <a:lnTo>
                    <a:pt x="2111263" y="434863"/>
                  </a:lnTo>
                  <a:lnTo>
                    <a:pt x="2087040" y="451205"/>
                  </a:lnTo>
                  <a:lnTo>
                    <a:pt x="2057400" y="457200"/>
                  </a:lnTo>
                  <a:lnTo>
                    <a:pt x="76200" y="457200"/>
                  </a:lnTo>
                  <a:lnTo>
                    <a:pt x="46559" y="451205"/>
                  </a:lnTo>
                  <a:lnTo>
                    <a:pt x="22336" y="434863"/>
                  </a:lnTo>
                  <a:lnTo>
                    <a:pt x="5994" y="410640"/>
                  </a:lnTo>
                  <a:lnTo>
                    <a:pt x="0" y="381000"/>
                  </a:lnTo>
                  <a:lnTo>
                    <a:pt x="0" y="76200"/>
                  </a:lnTo>
                  <a:close/>
                </a:path>
              </a:pathLst>
            </a:custGeom>
            <a:ln w="25400">
              <a:solidFill>
                <a:srgbClr val="00946E"/>
              </a:solidFill>
            </a:ln>
          </p:spPr>
          <p:txBody>
            <a:bodyPr wrap="square" lIns="0" tIns="0" rIns="0" bIns="0" rtlCol="0"/>
            <a:lstStyle/>
            <a:p>
              <a:endParaRPr/>
            </a:p>
          </p:txBody>
        </p:sp>
      </p:grpSp>
      <p:sp>
        <p:nvSpPr>
          <p:cNvPr id="27" name="object 27"/>
          <p:cNvSpPr txBox="1"/>
          <p:nvPr/>
        </p:nvSpPr>
        <p:spPr>
          <a:xfrm>
            <a:off x="2803807" y="1734914"/>
            <a:ext cx="2002789" cy="320601"/>
          </a:xfrm>
          <a:prstGeom prst="rect">
            <a:avLst/>
          </a:prstGeom>
        </p:spPr>
        <p:txBody>
          <a:bodyPr vert="horz" wrap="square" lIns="0" tIns="12700" rIns="0" bIns="0" rtlCol="0">
            <a:spAutoFit/>
          </a:bodyPr>
          <a:lstStyle/>
          <a:p>
            <a:pPr marL="12700">
              <a:spcBef>
                <a:spcPts val="100"/>
              </a:spcBef>
            </a:pPr>
            <a:r>
              <a:rPr lang="en-US" sz="3000" b="1" spc="-22" baseline="1388" dirty="0">
                <a:latin typeface="Arial"/>
                <a:cs typeface="Arial"/>
              </a:rPr>
              <a:t>Sensing: Image</a:t>
            </a:r>
            <a:endParaRPr sz="3000" baseline="1388" dirty="0">
              <a:latin typeface="Arial"/>
              <a:cs typeface="Arial"/>
            </a:endParaRPr>
          </a:p>
        </p:txBody>
      </p:sp>
      <p:sp>
        <p:nvSpPr>
          <p:cNvPr id="28" name="object 28"/>
          <p:cNvSpPr txBox="1"/>
          <p:nvPr/>
        </p:nvSpPr>
        <p:spPr>
          <a:xfrm>
            <a:off x="2376989" y="2760483"/>
            <a:ext cx="2788906" cy="629018"/>
          </a:xfrm>
          <a:prstGeom prst="rect">
            <a:avLst/>
          </a:prstGeom>
        </p:spPr>
        <p:txBody>
          <a:bodyPr vert="horz" wrap="square" lIns="0" tIns="13335" rIns="0" bIns="0" rtlCol="0">
            <a:spAutoFit/>
          </a:bodyPr>
          <a:lstStyle/>
          <a:p>
            <a:pPr marL="394335" marR="5080" indent="-382270">
              <a:spcBef>
                <a:spcPts val="105"/>
              </a:spcBef>
            </a:pPr>
            <a:r>
              <a:rPr lang="en-US" sz="2000" b="1" dirty="0">
                <a:latin typeface="Arial"/>
                <a:cs typeface="Arial"/>
              </a:rPr>
              <a:t>Early Vision: Low Level Information</a:t>
            </a:r>
            <a:endParaRPr sz="2000" dirty="0">
              <a:latin typeface="Arial MT"/>
              <a:cs typeface="Arial MT"/>
            </a:endParaRPr>
          </a:p>
        </p:txBody>
      </p:sp>
      <p:grpSp>
        <p:nvGrpSpPr>
          <p:cNvPr id="43" name="Group 42">
            <a:extLst>
              <a:ext uri="{FF2B5EF4-FFF2-40B4-BE49-F238E27FC236}">
                <a16:creationId xmlns:a16="http://schemas.microsoft.com/office/drawing/2014/main" id="{06FA6BF4-7107-43EB-E1AF-3E8DB0DF7FAE}"/>
              </a:ext>
            </a:extLst>
          </p:cNvPr>
          <p:cNvGrpSpPr/>
          <p:nvPr/>
        </p:nvGrpSpPr>
        <p:grpSpPr>
          <a:xfrm>
            <a:off x="2358981" y="3836232"/>
            <a:ext cx="2799855" cy="943784"/>
            <a:chOff x="2358981" y="3836232"/>
            <a:chExt cx="2799855" cy="943784"/>
          </a:xfrm>
        </p:grpSpPr>
        <p:sp>
          <p:nvSpPr>
            <p:cNvPr id="30" name="object 30"/>
            <p:cNvSpPr/>
            <p:nvPr/>
          </p:nvSpPr>
          <p:spPr>
            <a:xfrm>
              <a:off x="2358981" y="3836232"/>
              <a:ext cx="2799855" cy="943784"/>
            </a:xfrm>
            <a:custGeom>
              <a:avLst/>
              <a:gdLst/>
              <a:ahLst/>
              <a:cxnLst/>
              <a:rect l="l" t="t" r="r" b="b"/>
              <a:pathLst>
                <a:path w="2133600" h="582295">
                  <a:moveTo>
                    <a:pt x="2036571" y="0"/>
                  </a:moveTo>
                  <a:lnTo>
                    <a:pt x="97028" y="0"/>
                  </a:lnTo>
                  <a:lnTo>
                    <a:pt x="59257" y="7623"/>
                  </a:lnTo>
                  <a:lnTo>
                    <a:pt x="28416" y="28416"/>
                  </a:lnTo>
                  <a:lnTo>
                    <a:pt x="7623" y="59257"/>
                  </a:lnTo>
                  <a:lnTo>
                    <a:pt x="0" y="97027"/>
                  </a:lnTo>
                  <a:lnTo>
                    <a:pt x="0" y="485139"/>
                  </a:lnTo>
                  <a:lnTo>
                    <a:pt x="7623" y="522910"/>
                  </a:lnTo>
                  <a:lnTo>
                    <a:pt x="28416" y="553751"/>
                  </a:lnTo>
                  <a:lnTo>
                    <a:pt x="59257" y="574544"/>
                  </a:lnTo>
                  <a:lnTo>
                    <a:pt x="97028" y="582167"/>
                  </a:lnTo>
                  <a:lnTo>
                    <a:pt x="2036571" y="582167"/>
                  </a:lnTo>
                  <a:lnTo>
                    <a:pt x="2074342" y="574544"/>
                  </a:lnTo>
                  <a:lnTo>
                    <a:pt x="2105183" y="553751"/>
                  </a:lnTo>
                  <a:lnTo>
                    <a:pt x="2125976" y="522910"/>
                  </a:lnTo>
                  <a:lnTo>
                    <a:pt x="2133600" y="485139"/>
                  </a:lnTo>
                  <a:lnTo>
                    <a:pt x="2133600" y="97027"/>
                  </a:lnTo>
                  <a:lnTo>
                    <a:pt x="2125976" y="59257"/>
                  </a:lnTo>
                  <a:lnTo>
                    <a:pt x="2105183" y="28416"/>
                  </a:lnTo>
                  <a:lnTo>
                    <a:pt x="2074342" y="7623"/>
                  </a:lnTo>
                  <a:lnTo>
                    <a:pt x="2036571" y="0"/>
                  </a:lnTo>
                  <a:close/>
                </a:path>
              </a:pathLst>
            </a:custGeom>
            <a:solidFill>
              <a:srgbClr val="D2D2F4"/>
            </a:solidFill>
          </p:spPr>
          <p:txBody>
            <a:bodyPr wrap="square" lIns="0" tIns="0" rIns="0" bIns="0" rtlCol="0"/>
            <a:lstStyle/>
            <a:p>
              <a:endParaRPr/>
            </a:p>
          </p:txBody>
        </p:sp>
        <p:sp>
          <p:nvSpPr>
            <p:cNvPr id="31" name="object 31"/>
            <p:cNvSpPr/>
            <p:nvPr/>
          </p:nvSpPr>
          <p:spPr>
            <a:xfrm>
              <a:off x="2358981" y="3836232"/>
              <a:ext cx="2799855" cy="940559"/>
            </a:xfrm>
            <a:custGeom>
              <a:avLst/>
              <a:gdLst/>
              <a:ahLst/>
              <a:cxnLst/>
              <a:rect l="l" t="t" r="r" b="b"/>
              <a:pathLst>
                <a:path w="2133600" h="582295">
                  <a:moveTo>
                    <a:pt x="0" y="97027"/>
                  </a:moveTo>
                  <a:lnTo>
                    <a:pt x="7623" y="59257"/>
                  </a:lnTo>
                  <a:lnTo>
                    <a:pt x="28416" y="28416"/>
                  </a:lnTo>
                  <a:lnTo>
                    <a:pt x="59257" y="7623"/>
                  </a:lnTo>
                  <a:lnTo>
                    <a:pt x="97028" y="0"/>
                  </a:lnTo>
                  <a:lnTo>
                    <a:pt x="2036571" y="0"/>
                  </a:lnTo>
                  <a:lnTo>
                    <a:pt x="2074342" y="7623"/>
                  </a:lnTo>
                  <a:lnTo>
                    <a:pt x="2105183" y="28416"/>
                  </a:lnTo>
                  <a:lnTo>
                    <a:pt x="2125976" y="59257"/>
                  </a:lnTo>
                  <a:lnTo>
                    <a:pt x="2133600" y="97027"/>
                  </a:lnTo>
                  <a:lnTo>
                    <a:pt x="2133600" y="485139"/>
                  </a:lnTo>
                  <a:lnTo>
                    <a:pt x="2125976" y="522910"/>
                  </a:lnTo>
                  <a:lnTo>
                    <a:pt x="2105183" y="553751"/>
                  </a:lnTo>
                  <a:lnTo>
                    <a:pt x="2074342" y="574544"/>
                  </a:lnTo>
                  <a:lnTo>
                    <a:pt x="2036571" y="582167"/>
                  </a:lnTo>
                  <a:lnTo>
                    <a:pt x="97028" y="582167"/>
                  </a:lnTo>
                  <a:lnTo>
                    <a:pt x="59257" y="574544"/>
                  </a:lnTo>
                  <a:lnTo>
                    <a:pt x="28416" y="553751"/>
                  </a:lnTo>
                  <a:lnTo>
                    <a:pt x="7623" y="522910"/>
                  </a:lnTo>
                  <a:lnTo>
                    <a:pt x="0" y="485139"/>
                  </a:lnTo>
                  <a:lnTo>
                    <a:pt x="0" y="97027"/>
                  </a:lnTo>
                  <a:close/>
                </a:path>
              </a:pathLst>
            </a:custGeom>
            <a:ln w="25400">
              <a:solidFill>
                <a:srgbClr val="00946E"/>
              </a:solidFill>
            </a:ln>
          </p:spPr>
          <p:txBody>
            <a:bodyPr wrap="square" lIns="0" tIns="0" rIns="0" bIns="0" rtlCol="0"/>
            <a:lstStyle/>
            <a:p>
              <a:endParaRPr/>
            </a:p>
          </p:txBody>
        </p:sp>
      </p:grpSp>
      <p:sp>
        <p:nvSpPr>
          <p:cNvPr id="32" name="object 32"/>
          <p:cNvSpPr txBox="1"/>
          <p:nvPr/>
        </p:nvSpPr>
        <p:spPr>
          <a:xfrm>
            <a:off x="2356853" y="3950239"/>
            <a:ext cx="2644278" cy="782907"/>
          </a:xfrm>
          <a:prstGeom prst="rect">
            <a:avLst/>
          </a:prstGeom>
        </p:spPr>
        <p:txBody>
          <a:bodyPr vert="horz" wrap="square" lIns="0" tIns="13335" rIns="0" bIns="0" rtlCol="0">
            <a:spAutoFit/>
          </a:bodyPr>
          <a:lstStyle/>
          <a:p>
            <a:pPr marL="427355">
              <a:lnSpc>
                <a:spcPts val="1985"/>
              </a:lnSpc>
            </a:pPr>
            <a:r>
              <a:rPr lang="en-US" sz="2000" b="1" spc="-20" dirty="0">
                <a:latin typeface="Arial"/>
                <a:cs typeface="Arial"/>
              </a:rPr>
              <a:t>Mid-Level Vision: Mid-Level Information</a:t>
            </a:r>
            <a:endParaRPr sz="2000" dirty="0">
              <a:latin typeface="Arial MT"/>
              <a:cs typeface="Arial MT"/>
            </a:endParaRPr>
          </a:p>
        </p:txBody>
      </p:sp>
      <p:grpSp>
        <p:nvGrpSpPr>
          <p:cNvPr id="42" name="Group 41">
            <a:extLst>
              <a:ext uri="{FF2B5EF4-FFF2-40B4-BE49-F238E27FC236}">
                <a16:creationId xmlns:a16="http://schemas.microsoft.com/office/drawing/2014/main" id="{2499532C-F33B-DAF9-378A-C4856C426C4B}"/>
              </a:ext>
            </a:extLst>
          </p:cNvPr>
          <p:cNvGrpSpPr/>
          <p:nvPr/>
        </p:nvGrpSpPr>
        <p:grpSpPr>
          <a:xfrm>
            <a:off x="2157573" y="4947680"/>
            <a:ext cx="3133617" cy="1117706"/>
            <a:chOff x="2157573" y="4947680"/>
            <a:chExt cx="3133617" cy="1117706"/>
          </a:xfrm>
        </p:grpSpPr>
        <p:sp>
          <p:nvSpPr>
            <p:cNvPr id="34" name="object 34"/>
            <p:cNvSpPr/>
            <p:nvPr/>
          </p:nvSpPr>
          <p:spPr>
            <a:xfrm>
              <a:off x="2325701" y="5008464"/>
              <a:ext cx="2954809" cy="1056922"/>
            </a:xfrm>
            <a:custGeom>
              <a:avLst/>
              <a:gdLst/>
              <a:ahLst/>
              <a:cxnLst/>
              <a:rect l="l" t="t" r="r" b="b"/>
              <a:pathLst>
                <a:path w="2049779" h="864235">
                  <a:moveTo>
                    <a:pt x="1905762" y="0"/>
                  </a:moveTo>
                  <a:lnTo>
                    <a:pt x="144018" y="0"/>
                  </a:lnTo>
                  <a:lnTo>
                    <a:pt x="98511" y="7345"/>
                  </a:lnTo>
                  <a:lnTo>
                    <a:pt x="58978" y="27797"/>
                  </a:lnTo>
                  <a:lnTo>
                    <a:pt x="27797" y="58978"/>
                  </a:lnTo>
                  <a:lnTo>
                    <a:pt x="7345" y="98511"/>
                  </a:lnTo>
                  <a:lnTo>
                    <a:pt x="0" y="144018"/>
                  </a:lnTo>
                  <a:lnTo>
                    <a:pt x="0" y="720090"/>
                  </a:lnTo>
                  <a:lnTo>
                    <a:pt x="7345" y="765611"/>
                  </a:lnTo>
                  <a:lnTo>
                    <a:pt x="27797" y="805145"/>
                  </a:lnTo>
                  <a:lnTo>
                    <a:pt x="58978" y="836321"/>
                  </a:lnTo>
                  <a:lnTo>
                    <a:pt x="98511" y="856765"/>
                  </a:lnTo>
                  <a:lnTo>
                    <a:pt x="144018" y="864107"/>
                  </a:lnTo>
                  <a:lnTo>
                    <a:pt x="1905762" y="864107"/>
                  </a:lnTo>
                  <a:lnTo>
                    <a:pt x="1951268" y="856765"/>
                  </a:lnTo>
                  <a:lnTo>
                    <a:pt x="1990801" y="836321"/>
                  </a:lnTo>
                  <a:lnTo>
                    <a:pt x="2021982" y="805145"/>
                  </a:lnTo>
                  <a:lnTo>
                    <a:pt x="2042434" y="765611"/>
                  </a:lnTo>
                  <a:lnTo>
                    <a:pt x="2049780" y="720090"/>
                  </a:lnTo>
                  <a:lnTo>
                    <a:pt x="2049780" y="144018"/>
                  </a:lnTo>
                  <a:lnTo>
                    <a:pt x="2042434" y="98511"/>
                  </a:lnTo>
                  <a:lnTo>
                    <a:pt x="2021982" y="58978"/>
                  </a:lnTo>
                  <a:lnTo>
                    <a:pt x="1990801" y="27797"/>
                  </a:lnTo>
                  <a:lnTo>
                    <a:pt x="1951268" y="7345"/>
                  </a:lnTo>
                  <a:lnTo>
                    <a:pt x="1905762" y="0"/>
                  </a:lnTo>
                  <a:close/>
                </a:path>
              </a:pathLst>
            </a:custGeom>
            <a:solidFill>
              <a:srgbClr val="D2D2F4"/>
            </a:solidFill>
          </p:spPr>
          <p:txBody>
            <a:bodyPr wrap="square" lIns="0" tIns="0" rIns="0" bIns="0" rtlCol="0"/>
            <a:lstStyle/>
            <a:p>
              <a:endParaRPr/>
            </a:p>
          </p:txBody>
        </p:sp>
        <p:sp>
          <p:nvSpPr>
            <p:cNvPr id="35" name="object 35"/>
            <p:cNvSpPr/>
            <p:nvPr/>
          </p:nvSpPr>
          <p:spPr>
            <a:xfrm>
              <a:off x="2157573" y="4947680"/>
              <a:ext cx="3133617" cy="1117706"/>
            </a:xfrm>
            <a:custGeom>
              <a:avLst/>
              <a:gdLst/>
              <a:ahLst/>
              <a:cxnLst/>
              <a:rect l="l" t="t" r="r" b="b"/>
              <a:pathLst>
                <a:path w="2049779" h="864235">
                  <a:moveTo>
                    <a:pt x="0" y="144018"/>
                  </a:moveTo>
                  <a:lnTo>
                    <a:pt x="7345" y="98511"/>
                  </a:lnTo>
                  <a:lnTo>
                    <a:pt x="27797" y="58978"/>
                  </a:lnTo>
                  <a:lnTo>
                    <a:pt x="58978" y="27797"/>
                  </a:lnTo>
                  <a:lnTo>
                    <a:pt x="98511" y="7345"/>
                  </a:lnTo>
                  <a:lnTo>
                    <a:pt x="144018" y="0"/>
                  </a:lnTo>
                  <a:lnTo>
                    <a:pt x="1905762" y="0"/>
                  </a:lnTo>
                  <a:lnTo>
                    <a:pt x="1951268" y="7345"/>
                  </a:lnTo>
                  <a:lnTo>
                    <a:pt x="1990801" y="27797"/>
                  </a:lnTo>
                  <a:lnTo>
                    <a:pt x="2021982" y="58978"/>
                  </a:lnTo>
                  <a:lnTo>
                    <a:pt x="2042434" y="98511"/>
                  </a:lnTo>
                  <a:lnTo>
                    <a:pt x="2049780" y="144018"/>
                  </a:lnTo>
                  <a:lnTo>
                    <a:pt x="2049780" y="720090"/>
                  </a:lnTo>
                  <a:lnTo>
                    <a:pt x="2042434" y="765611"/>
                  </a:lnTo>
                  <a:lnTo>
                    <a:pt x="2021982" y="805145"/>
                  </a:lnTo>
                  <a:lnTo>
                    <a:pt x="1990801" y="836321"/>
                  </a:lnTo>
                  <a:lnTo>
                    <a:pt x="1951268" y="856765"/>
                  </a:lnTo>
                  <a:lnTo>
                    <a:pt x="1905762" y="864107"/>
                  </a:lnTo>
                  <a:lnTo>
                    <a:pt x="144018" y="864107"/>
                  </a:lnTo>
                  <a:lnTo>
                    <a:pt x="98511" y="856765"/>
                  </a:lnTo>
                  <a:lnTo>
                    <a:pt x="58978" y="836321"/>
                  </a:lnTo>
                  <a:lnTo>
                    <a:pt x="27797" y="805145"/>
                  </a:lnTo>
                  <a:lnTo>
                    <a:pt x="7345" y="765611"/>
                  </a:lnTo>
                  <a:lnTo>
                    <a:pt x="0" y="720090"/>
                  </a:lnTo>
                  <a:lnTo>
                    <a:pt x="0" y="144018"/>
                  </a:lnTo>
                  <a:close/>
                </a:path>
              </a:pathLst>
            </a:custGeom>
            <a:ln w="25400">
              <a:solidFill>
                <a:srgbClr val="00946E"/>
              </a:solidFill>
            </a:ln>
          </p:spPr>
          <p:txBody>
            <a:bodyPr wrap="square" lIns="0" tIns="0" rIns="0" bIns="0" rtlCol="0"/>
            <a:lstStyle/>
            <a:p>
              <a:endParaRPr/>
            </a:p>
          </p:txBody>
        </p:sp>
      </p:grpSp>
      <p:sp>
        <p:nvSpPr>
          <p:cNvPr id="36" name="object 36"/>
          <p:cNvSpPr txBox="1"/>
          <p:nvPr/>
        </p:nvSpPr>
        <p:spPr>
          <a:xfrm>
            <a:off x="2157573" y="5099571"/>
            <a:ext cx="3303448" cy="820738"/>
          </a:xfrm>
          <a:prstGeom prst="rect">
            <a:avLst/>
          </a:prstGeom>
        </p:spPr>
        <p:txBody>
          <a:bodyPr vert="horz" wrap="square" lIns="0" tIns="12700" rIns="0" bIns="0" rtlCol="0">
            <a:spAutoFit/>
          </a:bodyPr>
          <a:lstStyle/>
          <a:p>
            <a:pPr algn="ctr">
              <a:lnSpc>
                <a:spcPts val="2060"/>
              </a:lnSpc>
              <a:spcBef>
                <a:spcPts val="100"/>
              </a:spcBef>
            </a:pPr>
            <a:r>
              <a:rPr lang="en-US" sz="2000" b="1" spc="-10" dirty="0">
                <a:latin typeface="Arial"/>
                <a:cs typeface="Arial"/>
              </a:rPr>
              <a:t>High-Level Vision: High-Level Information/Understanding</a:t>
            </a:r>
            <a:endParaRPr sz="2000" dirty="0">
              <a:latin typeface="Arial MT"/>
              <a:cs typeface="Arial MT"/>
            </a:endParaRPr>
          </a:p>
        </p:txBody>
      </p:sp>
      <p:sp>
        <p:nvSpPr>
          <p:cNvPr id="37" name="object 37"/>
          <p:cNvSpPr/>
          <p:nvPr/>
        </p:nvSpPr>
        <p:spPr>
          <a:xfrm>
            <a:off x="5149241" y="1415835"/>
            <a:ext cx="3488690" cy="1016635"/>
          </a:xfrm>
          <a:custGeom>
            <a:avLst/>
            <a:gdLst/>
            <a:ahLst/>
            <a:cxnLst/>
            <a:rect l="l" t="t" r="r" b="b"/>
            <a:pathLst>
              <a:path w="3488690" h="1016635">
                <a:moveTo>
                  <a:pt x="0" y="169418"/>
                </a:moveTo>
                <a:lnTo>
                  <a:pt x="6049" y="124368"/>
                </a:lnTo>
                <a:lnTo>
                  <a:pt x="23123" y="83895"/>
                </a:lnTo>
                <a:lnTo>
                  <a:pt x="49609" y="49609"/>
                </a:lnTo>
                <a:lnTo>
                  <a:pt x="83895" y="23123"/>
                </a:lnTo>
                <a:lnTo>
                  <a:pt x="124368" y="6049"/>
                </a:lnTo>
                <a:lnTo>
                  <a:pt x="169418" y="0"/>
                </a:lnTo>
                <a:lnTo>
                  <a:pt x="3319017" y="0"/>
                </a:lnTo>
                <a:lnTo>
                  <a:pt x="3364067" y="6049"/>
                </a:lnTo>
                <a:lnTo>
                  <a:pt x="3404540" y="23123"/>
                </a:lnTo>
                <a:lnTo>
                  <a:pt x="3438826" y="49609"/>
                </a:lnTo>
                <a:lnTo>
                  <a:pt x="3465312" y="83895"/>
                </a:lnTo>
                <a:lnTo>
                  <a:pt x="3482386" y="124368"/>
                </a:lnTo>
                <a:lnTo>
                  <a:pt x="3488436" y="169418"/>
                </a:lnTo>
                <a:lnTo>
                  <a:pt x="3488436" y="847090"/>
                </a:lnTo>
                <a:lnTo>
                  <a:pt x="3482386" y="892139"/>
                </a:lnTo>
                <a:lnTo>
                  <a:pt x="3465312" y="932612"/>
                </a:lnTo>
                <a:lnTo>
                  <a:pt x="3438826" y="966898"/>
                </a:lnTo>
                <a:lnTo>
                  <a:pt x="3404540" y="993384"/>
                </a:lnTo>
                <a:lnTo>
                  <a:pt x="3364067" y="1010458"/>
                </a:lnTo>
                <a:lnTo>
                  <a:pt x="3319017" y="1016508"/>
                </a:lnTo>
                <a:lnTo>
                  <a:pt x="169418" y="1016508"/>
                </a:lnTo>
                <a:lnTo>
                  <a:pt x="124368" y="1010458"/>
                </a:lnTo>
                <a:lnTo>
                  <a:pt x="83895" y="993384"/>
                </a:lnTo>
                <a:lnTo>
                  <a:pt x="49609" y="966898"/>
                </a:lnTo>
                <a:lnTo>
                  <a:pt x="23123" y="932612"/>
                </a:lnTo>
                <a:lnTo>
                  <a:pt x="6049" y="892139"/>
                </a:lnTo>
                <a:lnTo>
                  <a:pt x="0" y="847090"/>
                </a:lnTo>
                <a:lnTo>
                  <a:pt x="0" y="169418"/>
                </a:lnTo>
                <a:close/>
              </a:path>
            </a:pathLst>
          </a:custGeom>
          <a:ln w="25400">
            <a:solidFill>
              <a:srgbClr val="FF0000"/>
            </a:solidFill>
          </a:ln>
        </p:spPr>
        <p:txBody>
          <a:bodyPr wrap="square" lIns="0" tIns="0" rIns="0" bIns="0" rtlCol="0"/>
          <a:lstStyle/>
          <a:p>
            <a:endParaRPr/>
          </a:p>
        </p:txBody>
      </p:sp>
      <p:sp>
        <p:nvSpPr>
          <p:cNvPr id="38" name="object 38"/>
          <p:cNvSpPr/>
          <p:nvPr/>
        </p:nvSpPr>
        <p:spPr>
          <a:xfrm>
            <a:off x="5106162" y="2771649"/>
            <a:ext cx="5520055" cy="1676437"/>
          </a:xfrm>
          <a:custGeom>
            <a:avLst/>
            <a:gdLst/>
            <a:ahLst/>
            <a:cxnLst/>
            <a:rect l="l" t="t" r="r" b="b"/>
            <a:pathLst>
              <a:path w="5520055" h="1522729">
                <a:moveTo>
                  <a:pt x="0" y="118110"/>
                </a:moveTo>
                <a:lnTo>
                  <a:pt x="9274" y="72116"/>
                </a:lnTo>
                <a:lnTo>
                  <a:pt x="34575" y="34575"/>
                </a:lnTo>
                <a:lnTo>
                  <a:pt x="72116" y="9274"/>
                </a:lnTo>
                <a:lnTo>
                  <a:pt x="118110" y="0"/>
                </a:lnTo>
                <a:lnTo>
                  <a:pt x="5401818" y="0"/>
                </a:lnTo>
                <a:lnTo>
                  <a:pt x="5447811" y="9274"/>
                </a:lnTo>
                <a:lnTo>
                  <a:pt x="5485352" y="34575"/>
                </a:lnTo>
                <a:lnTo>
                  <a:pt x="5510653" y="72116"/>
                </a:lnTo>
                <a:lnTo>
                  <a:pt x="5519928" y="118110"/>
                </a:lnTo>
                <a:lnTo>
                  <a:pt x="5519928" y="590550"/>
                </a:lnTo>
                <a:lnTo>
                  <a:pt x="5510653" y="636543"/>
                </a:lnTo>
                <a:lnTo>
                  <a:pt x="5485352" y="674084"/>
                </a:lnTo>
                <a:lnTo>
                  <a:pt x="5447811" y="699385"/>
                </a:lnTo>
                <a:lnTo>
                  <a:pt x="5401818" y="708659"/>
                </a:lnTo>
                <a:lnTo>
                  <a:pt x="118110" y="708659"/>
                </a:lnTo>
                <a:lnTo>
                  <a:pt x="72116" y="699385"/>
                </a:lnTo>
                <a:lnTo>
                  <a:pt x="34575" y="674084"/>
                </a:lnTo>
                <a:lnTo>
                  <a:pt x="9274" y="636543"/>
                </a:lnTo>
                <a:lnTo>
                  <a:pt x="0" y="590550"/>
                </a:lnTo>
                <a:lnTo>
                  <a:pt x="0" y="118110"/>
                </a:lnTo>
                <a:close/>
              </a:path>
              <a:path w="5520055" h="1522729">
                <a:moveTo>
                  <a:pt x="0" y="930655"/>
                </a:moveTo>
                <a:lnTo>
                  <a:pt x="9296" y="884568"/>
                </a:lnTo>
                <a:lnTo>
                  <a:pt x="34655" y="846947"/>
                </a:lnTo>
                <a:lnTo>
                  <a:pt x="72276" y="821588"/>
                </a:lnTo>
                <a:lnTo>
                  <a:pt x="118363" y="812291"/>
                </a:lnTo>
                <a:lnTo>
                  <a:pt x="2897632" y="812291"/>
                </a:lnTo>
                <a:lnTo>
                  <a:pt x="2943719" y="821588"/>
                </a:lnTo>
                <a:lnTo>
                  <a:pt x="2981340" y="846947"/>
                </a:lnTo>
                <a:lnTo>
                  <a:pt x="3006699" y="884568"/>
                </a:lnTo>
                <a:lnTo>
                  <a:pt x="3015995" y="930655"/>
                </a:lnTo>
                <a:lnTo>
                  <a:pt x="3015995" y="1404111"/>
                </a:lnTo>
                <a:lnTo>
                  <a:pt x="3006699" y="1450199"/>
                </a:lnTo>
                <a:lnTo>
                  <a:pt x="2981340" y="1487820"/>
                </a:lnTo>
                <a:lnTo>
                  <a:pt x="2943719" y="1513179"/>
                </a:lnTo>
                <a:lnTo>
                  <a:pt x="2897632" y="1522476"/>
                </a:lnTo>
                <a:lnTo>
                  <a:pt x="118363" y="1522476"/>
                </a:lnTo>
                <a:lnTo>
                  <a:pt x="72276" y="1513179"/>
                </a:lnTo>
                <a:lnTo>
                  <a:pt x="34655" y="1487820"/>
                </a:lnTo>
                <a:lnTo>
                  <a:pt x="9296" y="1450199"/>
                </a:lnTo>
                <a:lnTo>
                  <a:pt x="0" y="1404111"/>
                </a:lnTo>
                <a:lnTo>
                  <a:pt x="0" y="930655"/>
                </a:lnTo>
                <a:close/>
              </a:path>
            </a:pathLst>
          </a:custGeom>
          <a:ln w="25400">
            <a:solidFill>
              <a:srgbClr val="FF0000"/>
            </a:solidFill>
          </a:ln>
        </p:spPr>
        <p:txBody>
          <a:bodyPr wrap="square" lIns="0" tIns="0" rIns="0" bIns="0" rtlCol="0"/>
          <a:lstStyle/>
          <a:p>
            <a:endParaRPr/>
          </a:p>
        </p:txBody>
      </p:sp>
      <p:sp>
        <p:nvSpPr>
          <p:cNvPr id="41" name="object 37">
            <a:extLst>
              <a:ext uri="{FF2B5EF4-FFF2-40B4-BE49-F238E27FC236}">
                <a16:creationId xmlns:a16="http://schemas.microsoft.com/office/drawing/2014/main" id="{933C73BE-2D0D-C465-77F9-7D5A79B8E5A5}"/>
              </a:ext>
            </a:extLst>
          </p:cNvPr>
          <p:cNvSpPr/>
          <p:nvPr/>
        </p:nvSpPr>
        <p:spPr>
          <a:xfrm>
            <a:off x="5475243" y="5020197"/>
            <a:ext cx="2781436" cy="1016635"/>
          </a:xfrm>
          <a:custGeom>
            <a:avLst/>
            <a:gdLst/>
            <a:ahLst/>
            <a:cxnLst/>
            <a:rect l="l" t="t" r="r" b="b"/>
            <a:pathLst>
              <a:path w="3488690" h="1016635">
                <a:moveTo>
                  <a:pt x="0" y="169418"/>
                </a:moveTo>
                <a:lnTo>
                  <a:pt x="6049" y="124368"/>
                </a:lnTo>
                <a:lnTo>
                  <a:pt x="23123" y="83895"/>
                </a:lnTo>
                <a:lnTo>
                  <a:pt x="49609" y="49609"/>
                </a:lnTo>
                <a:lnTo>
                  <a:pt x="83895" y="23123"/>
                </a:lnTo>
                <a:lnTo>
                  <a:pt x="124368" y="6049"/>
                </a:lnTo>
                <a:lnTo>
                  <a:pt x="169418" y="0"/>
                </a:lnTo>
                <a:lnTo>
                  <a:pt x="3319017" y="0"/>
                </a:lnTo>
                <a:lnTo>
                  <a:pt x="3364067" y="6049"/>
                </a:lnTo>
                <a:lnTo>
                  <a:pt x="3404540" y="23123"/>
                </a:lnTo>
                <a:lnTo>
                  <a:pt x="3438826" y="49609"/>
                </a:lnTo>
                <a:lnTo>
                  <a:pt x="3465312" y="83895"/>
                </a:lnTo>
                <a:lnTo>
                  <a:pt x="3482386" y="124368"/>
                </a:lnTo>
                <a:lnTo>
                  <a:pt x="3488436" y="169418"/>
                </a:lnTo>
                <a:lnTo>
                  <a:pt x="3488436" y="847090"/>
                </a:lnTo>
                <a:lnTo>
                  <a:pt x="3482386" y="892139"/>
                </a:lnTo>
                <a:lnTo>
                  <a:pt x="3465312" y="932612"/>
                </a:lnTo>
                <a:lnTo>
                  <a:pt x="3438826" y="966898"/>
                </a:lnTo>
                <a:lnTo>
                  <a:pt x="3404540" y="993384"/>
                </a:lnTo>
                <a:lnTo>
                  <a:pt x="3364067" y="1010458"/>
                </a:lnTo>
                <a:lnTo>
                  <a:pt x="3319017" y="1016508"/>
                </a:lnTo>
                <a:lnTo>
                  <a:pt x="169418" y="1016508"/>
                </a:lnTo>
                <a:lnTo>
                  <a:pt x="124368" y="1010458"/>
                </a:lnTo>
                <a:lnTo>
                  <a:pt x="83895" y="993384"/>
                </a:lnTo>
                <a:lnTo>
                  <a:pt x="49609" y="966898"/>
                </a:lnTo>
                <a:lnTo>
                  <a:pt x="23123" y="932612"/>
                </a:lnTo>
                <a:lnTo>
                  <a:pt x="6049" y="892139"/>
                </a:lnTo>
                <a:lnTo>
                  <a:pt x="0" y="847090"/>
                </a:lnTo>
                <a:lnTo>
                  <a:pt x="0" y="169418"/>
                </a:lnTo>
                <a:close/>
              </a:path>
            </a:pathLst>
          </a:custGeom>
          <a:ln w="25400">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DE75A-656C-D756-38F7-08AEFC2ED2B9}"/>
              </a:ext>
            </a:extLst>
          </p:cNvPr>
          <p:cNvSpPr>
            <a:spLocks noGrp="1"/>
          </p:cNvSpPr>
          <p:nvPr>
            <p:ph type="title"/>
          </p:nvPr>
        </p:nvSpPr>
        <p:spPr/>
        <p:txBody>
          <a:bodyPr/>
          <a:lstStyle/>
          <a:p>
            <a:r>
              <a:rPr lang="en-US" dirty="0"/>
              <a:t>Imaging Devices</a:t>
            </a:r>
            <a:endParaRPr lang="en-PK" dirty="0"/>
          </a:p>
        </p:txBody>
      </p:sp>
      <p:sp>
        <p:nvSpPr>
          <p:cNvPr id="3" name="Content Placeholder 2">
            <a:extLst>
              <a:ext uri="{FF2B5EF4-FFF2-40B4-BE49-F238E27FC236}">
                <a16:creationId xmlns:a16="http://schemas.microsoft.com/office/drawing/2014/main" id="{000B1BC3-9873-08B9-6E74-A21E68E23D31}"/>
              </a:ext>
            </a:extLst>
          </p:cNvPr>
          <p:cNvSpPr>
            <a:spLocks noGrp="1"/>
          </p:cNvSpPr>
          <p:nvPr>
            <p:ph idx="1"/>
          </p:nvPr>
        </p:nvSpPr>
        <p:spPr/>
        <p:txBody>
          <a:bodyPr/>
          <a:lstStyle/>
          <a:p>
            <a:r>
              <a:rPr lang="en-US" dirty="0"/>
              <a:t>Monochrome Camera</a:t>
            </a:r>
          </a:p>
          <a:p>
            <a:r>
              <a:rPr lang="en-US" dirty="0"/>
              <a:t>Colored Camera</a:t>
            </a:r>
          </a:p>
          <a:p>
            <a:r>
              <a:rPr lang="en-US" dirty="0"/>
              <a:t>Video Cameras</a:t>
            </a:r>
          </a:p>
          <a:p>
            <a:r>
              <a:rPr lang="en-US" dirty="0"/>
              <a:t>Satellite Imagery(infrared, visible, water vapor)</a:t>
            </a:r>
          </a:p>
          <a:p>
            <a:r>
              <a:rPr lang="en-US" dirty="0"/>
              <a:t>X-rays</a:t>
            </a:r>
          </a:p>
          <a:p>
            <a:r>
              <a:rPr lang="en-US" dirty="0"/>
              <a:t>CT and MRI</a:t>
            </a:r>
          </a:p>
          <a:p>
            <a:r>
              <a:rPr lang="en-US" dirty="0"/>
              <a:t>Ultrasound</a:t>
            </a:r>
          </a:p>
          <a:p>
            <a:endParaRPr lang="en-PK" dirty="0"/>
          </a:p>
        </p:txBody>
      </p:sp>
    </p:spTree>
    <p:extLst>
      <p:ext uri="{BB962C8B-B14F-4D97-AF65-F5344CB8AC3E}">
        <p14:creationId xmlns:p14="http://schemas.microsoft.com/office/powerpoint/2010/main" val="4763403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9519" y="205221"/>
            <a:ext cx="7823672" cy="1367682"/>
          </a:xfrm>
          <a:prstGeom prst="rect">
            <a:avLst/>
          </a:prstGeom>
        </p:spPr>
        <p:txBody>
          <a:bodyPr vert="horz" wrap="square" lIns="0" tIns="13335" rIns="0" bIns="0" rtlCol="0" anchor="ctr">
            <a:spAutoFit/>
          </a:bodyPr>
          <a:lstStyle/>
          <a:p>
            <a:pPr marL="12700" marR="5080">
              <a:lnSpc>
                <a:spcPct val="100000"/>
              </a:lnSpc>
              <a:spcBef>
                <a:spcPts val="105"/>
              </a:spcBef>
            </a:pPr>
            <a:r>
              <a:rPr dirty="0"/>
              <a:t>Some</a:t>
            </a:r>
            <a:r>
              <a:rPr spc="-10" dirty="0"/>
              <a:t> </a:t>
            </a:r>
            <a:r>
              <a:rPr dirty="0"/>
              <a:t>Problems</a:t>
            </a:r>
            <a:r>
              <a:rPr spc="-20" dirty="0"/>
              <a:t> </a:t>
            </a:r>
            <a:r>
              <a:rPr dirty="0"/>
              <a:t>in</a:t>
            </a:r>
            <a:r>
              <a:rPr spc="-10" dirty="0"/>
              <a:t> Computer </a:t>
            </a:r>
            <a:r>
              <a:rPr dirty="0"/>
              <a:t>Vision:</a:t>
            </a:r>
            <a:r>
              <a:rPr spc="-35" dirty="0"/>
              <a:t> </a:t>
            </a:r>
            <a:r>
              <a:rPr dirty="0"/>
              <a:t>Imaging</a:t>
            </a:r>
            <a:r>
              <a:rPr spc="-5" dirty="0"/>
              <a:t> </a:t>
            </a:r>
            <a:r>
              <a:rPr spc="-10" dirty="0"/>
              <a:t>Process</a:t>
            </a:r>
          </a:p>
        </p:txBody>
      </p:sp>
      <p:sp>
        <p:nvSpPr>
          <p:cNvPr id="3" name="object 3"/>
          <p:cNvSpPr txBox="1"/>
          <p:nvPr/>
        </p:nvSpPr>
        <p:spPr>
          <a:xfrm>
            <a:off x="2059941" y="1967611"/>
            <a:ext cx="3764279" cy="4739005"/>
          </a:xfrm>
          <a:prstGeom prst="rect">
            <a:avLst/>
          </a:prstGeom>
        </p:spPr>
        <p:txBody>
          <a:bodyPr vert="horz" wrap="square" lIns="0" tIns="52069" rIns="0" bIns="0" rtlCol="0">
            <a:spAutoFit/>
          </a:bodyPr>
          <a:lstStyle/>
          <a:p>
            <a:pPr marL="12700">
              <a:spcBef>
                <a:spcPts val="409"/>
              </a:spcBef>
            </a:pPr>
            <a:r>
              <a:rPr sz="2400" b="1" dirty="0">
                <a:latin typeface="Arial"/>
                <a:cs typeface="Arial"/>
              </a:rPr>
              <a:t>Imaging</a:t>
            </a:r>
            <a:r>
              <a:rPr sz="2400" b="1" spc="-20" dirty="0">
                <a:latin typeface="Arial"/>
                <a:cs typeface="Arial"/>
              </a:rPr>
              <a:t> </a:t>
            </a:r>
            <a:r>
              <a:rPr sz="2400" b="1" spc="-10" dirty="0">
                <a:latin typeface="Arial"/>
                <a:cs typeface="Arial"/>
              </a:rPr>
              <a:t>process</a:t>
            </a:r>
            <a:endParaRPr sz="2400" dirty="0">
              <a:latin typeface="Arial"/>
              <a:cs typeface="Arial"/>
            </a:endParaRPr>
          </a:p>
          <a:p>
            <a:pPr marL="355600" marR="5080" indent="-342900">
              <a:lnSpc>
                <a:spcPts val="2590"/>
              </a:lnSpc>
              <a:spcBef>
                <a:spcPts val="640"/>
              </a:spcBef>
              <a:buClr>
                <a:srgbClr val="3333CC"/>
              </a:buClr>
              <a:buSzPct val="60416"/>
              <a:buFont typeface="Wingdings"/>
              <a:buChar char=""/>
              <a:tabLst>
                <a:tab pos="355600" algn="l"/>
              </a:tabLst>
            </a:pPr>
            <a:r>
              <a:rPr sz="2400" dirty="0">
                <a:latin typeface="Arial MT"/>
                <a:cs typeface="Arial MT"/>
              </a:rPr>
              <a:t>Light</a:t>
            </a:r>
            <a:r>
              <a:rPr sz="2400" spc="-55" dirty="0">
                <a:latin typeface="Arial MT"/>
                <a:cs typeface="Arial MT"/>
              </a:rPr>
              <a:t> </a:t>
            </a:r>
            <a:r>
              <a:rPr sz="2400" dirty="0">
                <a:latin typeface="Arial MT"/>
                <a:cs typeface="Arial MT"/>
              </a:rPr>
              <a:t>reaches</a:t>
            </a:r>
            <a:r>
              <a:rPr sz="2400" spc="-65" dirty="0">
                <a:latin typeface="Arial MT"/>
                <a:cs typeface="Arial MT"/>
              </a:rPr>
              <a:t> </a:t>
            </a:r>
            <a:r>
              <a:rPr sz="2400" dirty="0">
                <a:latin typeface="Arial MT"/>
                <a:cs typeface="Arial MT"/>
              </a:rPr>
              <a:t>surfaces</a:t>
            </a:r>
            <a:r>
              <a:rPr sz="2400" spc="-60" dirty="0">
                <a:latin typeface="Arial MT"/>
                <a:cs typeface="Arial MT"/>
              </a:rPr>
              <a:t> </a:t>
            </a:r>
            <a:r>
              <a:rPr sz="2400" spc="-25" dirty="0">
                <a:latin typeface="Arial MT"/>
                <a:cs typeface="Arial MT"/>
              </a:rPr>
              <a:t>in 3D</a:t>
            </a:r>
            <a:endParaRPr sz="2400" dirty="0">
              <a:latin typeface="Arial MT"/>
              <a:cs typeface="Arial MT"/>
            </a:endParaRPr>
          </a:p>
          <a:p>
            <a:pPr marL="354965" indent="-342265">
              <a:spcBef>
                <a:spcPts val="280"/>
              </a:spcBef>
              <a:buClr>
                <a:srgbClr val="3333CC"/>
              </a:buClr>
              <a:buSzPct val="60416"/>
              <a:buFont typeface="Wingdings"/>
              <a:buChar char=""/>
              <a:tabLst>
                <a:tab pos="354965" algn="l"/>
              </a:tabLst>
            </a:pPr>
            <a:r>
              <a:rPr sz="2400" dirty="0">
                <a:latin typeface="Arial MT"/>
                <a:cs typeface="Arial MT"/>
              </a:rPr>
              <a:t>Surfaces</a:t>
            </a:r>
            <a:r>
              <a:rPr sz="2400" spc="-25" dirty="0">
                <a:latin typeface="Arial MT"/>
                <a:cs typeface="Arial MT"/>
              </a:rPr>
              <a:t> </a:t>
            </a:r>
            <a:r>
              <a:rPr sz="2400" dirty="0">
                <a:latin typeface="Arial MT"/>
                <a:cs typeface="Arial MT"/>
              </a:rPr>
              <a:t>reflect</a:t>
            </a:r>
            <a:r>
              <a:rPr sz="2400" spc="-30" dirty="0">
                <a:latin typeface="Arial MT"/>
                <a:cs typeface="Arial MT"/>
              </a:rPr>
              <a:t> </a:t>
            </a:r>
            <a:r>
              <a:rPr sz="2400" spc="-10" dirty="0">
                <a:latin typeface="Arial MT"/>
                <a:cs typeface="Arial MT"/>
              </a:rPr>
              <a:t>light</a:t>
            </a:r>
            <a:endParaRPr sz="2400" dirty="0">
              <a:latin typeface="Arial MT"/>
              <a:cs typeface="Arial MT"/>
            </a:endParaRPr>
          </a:p>
          <a:p>
            <a:pPr marL="355600" marR="40005" indent="-342900">
              <a:lnSpc>
                <a:spcPts val="2590"/>
              </a:lnSpc>
              <a:spcBef>
                <a:spcPts val="640"/>
              </a:spcBef>
              <a:buClr>
                <a:srgbClr val="3333CC"/>
              </a:buClr>
              <a:buSzPct val="60416"/>
              <a:buFont typeface="Wingdings"/>
              <a:buChar char=""/>
              <a:tabLst>
                <a:tab pos="355600" algn="l"/>
              </a:tabLst>
            </a:pPr>
            <a:r>
              <a:rPr sz="2400" dirty="0">
                <a:latin typeface="Arial MT"/>
                <a:cs typeface="Arial MT"/>
              </a:rPr>
              <a:t>Sensor</a:t>
            </a:r>
            <a:r>
              <a:rPr sz="2400" spc="-65" dirty="0">
                <a:latin typeface="Arial MT"/>
                <a:cs typeface="Arial MT"/>
              </a:rPr>
              <a:t> </a:t>
            </a:r>
            <a:r>
              <a:rPr sz="2400" dirty="0">
                <a:latin typeface="Arial MT"/>
                <a:cs typeface="Arial MT"/>
              </a:rPr>
              <a:t>element</a:t>
            </a:r>
            <a:r>
              <a:rPr sz="2400" spc="-70" dirty="0">
                <a:latin typeface="Arial MT"/>
                <a:cs typeface="Arial MT"/>
              </a:rPr>
              <a:t> </a:t>
            </a:r>
            <a:r>
              <a:rPr sz="2400" spc="-10" dirty="0">
                <a:latin typeface="Arial MT"/>
                <a:cs typeface="Arial MT"/>
              </a:rPr>
              <a:t>receives </a:t>
            </a:r>
            <a:r>
              <a:rPr sz="2400" dirty="0">
                <a:latin typeface="Arial MT"/>
                <a:cs typeface="Arial MT"/>
              </a:rPr>
              <a:t>light</a:t>
            </a:r>
            <a:r>
              <a:rPr sz="2400" spc="-25" dirty="0">
                <a:latin typeface="Arial MT"/>
                <a:cs typeface="Arial MT"/>
              </a:rPr>
              <a:t> </a:t>
            </a:r>
            <a:r>
              <a:rPr sz="2400" spc="-10" dirty="0">
                <a:latin typeface="Arial MT"/>
                <a:cs typeface="Arial MT"/>
              </a:rPr>
              <a:t>energy</a:t>
            </a:r>
            <a:endParaRPr sz="2400" dirty="0">
              <a:latin typeface="Arial MT"/>
              <a:cs typeface="Arial MT"/>
            </a:endParaRPr>
          </a:p>
          <a:p>
            <a:pPr marL="12700">
              <a:spcBef>
                <a:spcPts val="280"/>
              </a:spcBef>
            </a:pPr>
            <a:r>
              <a:rPr sz="2400" b="1" spc="-10" dirty="0">
                <a:latin typeface="Arial"/>
                <a:cs typeface="Arial"/>
              </a:rPr>
              <a:t>Factors</a:t>
            </a:r>
            <a:endParaRPr sz="2400" dirty="0">
              <a:latin typeface="Arial"/>
              <a:cs typeface="Arial"/>
            </a:endParaRPr>
          </a:p>
          <a:p>
            <a:pPr marL="354965" indent="-342265">
              <a:spcBef>
                <a:spcPts val="310"/>
              </a:spcBef>
              <a:buClr>
                <a:srgbClr val="3333CC"/>
              </a:buClr>
              <a:buSzPct val="60416"/>
              <a:buFont typeface="Courier New"/>
              <a:buChar char="o"/>
              <a:tabLst>
                <a:tab pos="354965" algn="l"/>
              </a:tabLst>
            </a:pPr>
            <a:r>
              <a:rPr sz="2400" dirty="0">
                <a:latin typeface="Arial MT"/>
                <a:cs typeface="Arial MT"/>
              </a:rPr>
              <a:t>Intensity</a:t>
            </a:r>
            <a:r>
              <a:rPr sz="2400" spc="-25" dirty="0">
                <a:latin typeface="Arial MT"/>
                <a:cs typeface="Arial MT"/>
              </a:rPr>
              <a:t> </a:t>
            </a:r>
            <a:r>
              <a:rPr sz="2400" dirty="0">
                <a:latin typeface="Arial MT"/>
                <a:cs typeface="Arial MT"/>
              </a:rPr>
              <a:t>of</a:t>
            </a:r>
            <a:r>
              <a:rPr sz="2400" spc="-30" dirty="0">
                <a:latin typeface="Arial MT"/>
                <a:cs typeface="Arial MT"/>
              </a:rPr>
              <a:t> </a:t>
            </a:r>
            <a:r>
              <a:rPr sz="2400" spc="-10" dirty="0">
                <a:latin typeface="Arial MT"/>
                <a:cs typeface="Arial MT"/>
              </a:rPr>
              <a:t>energy</a:t>
            </a:r>
            <a:endParaRPr sz="2400" dirty="0">
              <a:latin typeface="Arial MT"/>
              <a:cs typeface="Arial MT"/>
            </a:endParaRPr>
          </a:p>
          <a:p>
            <a:pPr marL="354965" indent="-342265">
              <a:spcBef>
                <a:spcPts val="310"/>
              </a:spcBef>
              <a:buClr>
                <a:srgbClr val="3333CC"/>
              </a:buClr>
              <a:buSzPct val="60416"/>
              <a:buFont typeface="Courier New"/>
              <a:buChar char="o"/>
              <a:tabLst>
                <a:tab pos="354965" algn="l"/>
              </a:tabLst>
            </a:pPr>
            <a:r>
              <a:rPr sz="2400" dirty="0">
                <a:latin typeface="Arial MT"/>
                <a:cs typeface="Arial MT"/>
              </a:rPr>
              <a:t>Surface</a:t>
            </a:r>
            <a:r>
              <a:rPr sz="2400" spc="-35" dirty="0">
                <a:latin typeface="Arial MT"/>
                <a:cs typeface="Arial MT"/>
              </a:rPr>
              <a:t> </a:t>
            </a:r>
            <a:r>
              <a:rPr sz="2400" spc="-10" dirty="0">
                <a:latin typeface="Arial MT"/>
                <a:cs typeface="Arial MT"/>
              </a:rPr>
              <a:t>roughness</a:t>
            </a:r>
            <a:endParaRPr sz="2400" dirty="0">
              <a:latin typeface="Arial MT"/>
              <a:cs typeface="Arial MT"/>
            </a:endParaRPr>
          </a:p>
          <a:p>
            <a:pPr marL="354965" indent="-342265">
              <a:spcBef>
                <a:spcPts val="315"/>
              </a:spcBef>
              <a:buClr>
                <a:srgbClr val="3333CC"/>
              </a:buClr>
              <a:buSzPct val="60416"/>
              <a:buFont typeface="Courier New"/>
              <a:buChar char="o"/>
              <a:tabLst>
                <a:tab pos="354965" algn="l"/>
              </a:tabLst>
            </a:pPr>
            <a:r>
              <a:rPr sz="2400" dirty="0">
                <a:latin typeface="Arial MT"/>
                <a:cs typeface="Arial MT"/>
              </a:rPr>
              <a:t>Surface</a:t>
            </a:r>
            <a:r>
              <a:rPr sz="2400" spc="-35" dirty="0">
                <a:latin typeface="Arial MT"/>
                <a:cs typeface="Arial MT"/>
              </a:rPr>
              <a:t> </a:t>
            </a:r>
            <a:r>
              <a:rPr sz="2400" spc="-10" dirty="0">
                <a:latin typeface="Arial MT"/>
                <a:cs typeface="Arial MT"/>
              </a:rPr>
              <a:t>material</a:t>
            </a:r>
            <a:endParaRPr sz="2400" dirty="0">
              <a:latin typeface="Arial MT"/>
              <a:cs typeface="Arial MT"/>
            </a:endParaRPr>
          </a:p>
          <a:p>
            <a:pPr marL="12700">
              <a:spcBef>
                <a:spcPts val="315"/>
              </a:spcBef>
            </a:pPr>
            <a:r>
              <a:rPr sz="2400" b="1" spc="-10" dirty="0">
                <a:latin typeface="Arial"/>
                <a:cs typeface="Arial"/>
              </a:rPr>
              <a:t>Issues</a:t>
            </a:r>
            <a:endParaRPr sz="2400" dirty="0">
              <a:latin typeface="Arial"/>
              <a:cs typeface="Arial"/>
            </a:endParaRPr>
          </a:p>
          <a:p>
            <a:pPr marL="12700">
              <a:spcBef>
                <a:spcPts val="310"/>
              </a:spcBef>
            </a:pPr>
            <a:r>
              <a:rPr sz="2400" dirty="0">
                <a:latin typeface="Arial MT"/>
                <a:cs typeface="Arial MT"/>
              </a:rPr>
              <a:t>Shadow</a:t>
            </a:r>
            <a:r>
              <a:rPr sz="2400" spc="-70" dirty="0">
                <a:latin typeface="Arial MT"/>
                <a:cs typeface="Arial MT"/>
              </a:rPr>
              <a:t> </a:t>
            </a:r>
            <a:r>
              <a:rPr sz="2400" dirty="0">
                <a:latin typeface="Arial MT"/>
                <a:cs typeface="Arial MT"/>
              </a:rPr>
              <a:t>and</a:t>
            </a:r>
            <a:r>
              <a:rPr sz="2400" spc="-80" dirty="0">
                <a:latin typeface="Arial MT"/>
                <a:cs typeface="Arial MT"/>
              </a:rPr>
              <a:t> </a:t>
            </a:r>
            <a:r>
              <a:rPr sz="2400" spc="-10" dirty="0">
                <a:latin typeface="Arial MT"/>
                <a:cs typeface="Arial MT"/>
              </a:rPr>
              <a:t>occlusions</a:t>
            </a:r>
            <a:endParaRPr sz="2400" dirty="0">
              <a:latin typeface="Arial MT"/>
              <a:cs typeface="Arial MT"/>
            </a:endParaRPr>
          </a:p>
        </p:txBody>
      </p:sp>
      <p:pic>
        <p:nvPicPr>
          <p:cNvPr id="4" name="object 4"/>
          <p:cNvPicPr/>
          <p:nvPr/>
        </p:nvPicPr>
        <p:blipFill>
          <a:blip r:embed="rId2" cstate="print"/>
          <a:stretch>
            <a:fillRect/>
          </a:stretch>
        </p:blipFill>
        <p:spPr>
          <a:xfrm>
            <a:off x="6147270" y="2225848"/>
            <a:ext cx="4333961" cy="3824306"/>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CD4B4-B72D-0A99-939B-AF92B8828888}"/>
              </a:ext>
            </a:extLst>
          </p:cNvPr>
          <p:cNvSpPr>
            <a:spLocks noGrp="1"/>
          </p:cNvSpPr>
          <p:nvPr>
            <p:ph type="title"/>
          </p:nvPr>
        </p:nvSpPr>
        <p:spPr/>
        <p:txBody>
          <a:bodyPr/>
          <a:lstStyle/>
          <a:p>
            <a:r>
              <a:rPr lang="en-US" dirty="0"/>
              <a:t>Examples of Fields that use Digital Image processing </a:t>
            </a:r>
            <a:endParaRPr lang="en-PK" dirty="0"/>
          </a:p>
        </p:txBody>
      </p:sp>
      <p:sp>
        <p:nvSpPr>
          <p:cNvPr id="3" name="Content Placeholder 2">
            <a:extLst>
              <a:ext uri="{FF2B5EF4-FFF2-40B4-BE49-F238E27FC236}">
                <a16:creationId xmlns:a16="http://schemas.microsoft.com/office/drawing/2014/main" id="{71572D81-FD2F-E71B-4D25-F8F9AD4B3B20}"/>
              </a:ext>
            </a:extLst>
          </p:cNvPr>
          <p:cNvSpPr>
            <a:spLocks noGrp="1"/>
          </p:cNvSpPr>
          <p:nvPr>
            <p:ph idx="1"/>
          </p:nvPr>
        </p:nvSpPr>
        <p:spPr>
          <a:xfrm>
            <a:off x="838200" y="3975827"/>
            <a:ext cx="10515600" cy="2201135"/>
          </a:xfrm>
        </p:spPr>
        <p:txBody>
          <a:bodyPr>
            <a:normAutofit/>
          </a:bodyPr>
          <a:lstStyle/>
          <a:p>
            <a:pPr algn="l"/>
            <a:r>
              <a:rPr lang="en-US" sz="2400" b="0" i="0" u="none" strike="noStrike" baseline="0" dirty="0">
                <a:latin typeface="TimesTen-Roman"/>
              </a:rPr>
              <a:t>Image processing applications: To categorize images according to their source (e.g., visual, X-ray, and so on).</a:t>
            </a:r>
          </a:p>
        </p:txBody>
      </p:sp>
      <p:pic>
        <p:nvPicPr>
          <p:cNvPr id="5" name="Picture 4">
            <a:extLst>
              <a:ext uri="{FF2B5EF4-FFF2-40B4-BE49-F238E27FC236}">
                <a16:creationId xmlns:a16="http://schemas.microsoft.com/office/drawing/2014/main" id="{6BA04A7C-005C-4D42-C812-1F5614CD533B}"/>
              </a:ext>
            </a:extLst>
          </p:cNvPr>
          <p:cNvPicPr>
            <a:picLocks noChangeAspect="1"/>
          </p:cNvPicPr>
          <p:nvPr/>
        </p:nvPicPr>
        <p:blipFill>
          <a:blip r:embed="rId2"/>
          <a:stretch>
            <a:fillRect/>
          </a:stretch>
        </p:blipFill>
        <p:spPr>
          <a:xfrm>
            <a:off x="1146339" y="1825625"/>
            <a:ext cx="9535359" cy="2015266"/>
          </a:xfrm>
          <a:prstGeom prst="rect">
            <a:avLst/>
          </a:prstGeom>
        </p:spPr>
      </p:pic>
      <p:sp>
        <p:nvSpPr>
          <p:cNvPr id="6" name="TextBox 17">
            <a:extLst>
              <a:ext uri="{FF2B5EF4-FFF2-40B4-BE49-F238E27FC236}">
                <a16:creationId xmlns:a16="http://schemas.microsoft.com/office/drawing/2014/main" id="{B91668B3-601F-4D8A-7A77-DC68855E6946}"/>
              </a:ext>
            </a:extLst>
          </p:cNvPr>
          <p:cNvSpPr txBox="1"/>
          <p:nvPr/>
        </p:nvSpPr>
        <p:spPr>
          <a:xfrm>
            <a:off x="713879" y="6627168"/>
            <a:ext cx="195598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t> copyright: Gonzalez &amp; Woods </a:t>
            </a:r>
            <a:endParaRPr lang="en-PK" sz="900" dirty="0"/>
          </a:p>
        </p:txBody>
      </p:sp>
    </p:spTree>
    <p:extLst>
      <p:ext uri="{BB962C8B-B14F-4D97-AF65-F5344CB8AC3E}">
        <p14:creationId xmlns:p14="http://schemas.microsoft.com/office/powerpoint/2010/main" val="654641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693DF-E82C-6D1D-9FC8-F05E101C5C63}"/>
              </a:ext>
            </a:extLst>
          </p:cNvPr>
          <p:cNvSpPr>
            <a:spLocks noGrp="1"/>
          </p:cNvSpPr>
          <p:nvPr>
            <p:ph type="title"/>
          </p:nvPr>
        </p:nvSpPr>
        <p:spPr/>
        <p:txBody>
          <a:bodyPr/>
          <a:lstStyle/>
          <a:p>
            <a:r>
              <a:rPr lang="en-US" dirty="0" smtClean="0"/>
              <a:t>Electromagnetic Spectrum</a:t>
            </a:r>
            <a:endParaRPr lang="en-PK" dirty="0"/>
          </a:p>
        </p:txBody>
      </p:sp>
      <p:sp>
        <p:nvSpPr>
          <p:cNvPr id="3" name="Content Placeholder 2">
            <a:extLst>
              <a:ext uri="{FF2B5EF4-FFF2-40B4-BE49-F238E27FC236}">
                <a16:creationId xmlns:a16="http://schemas.microsoft.com/office/drawing/2014/main" id="{170DD28A-793A-E2AC-08AE-CF8ABD44564F}"/>
              </a:ext>
            </a:extLst>
          </p:cNvPr>
          <p:cNvSpPr>
            <a:spLocks noGrp="1"/>
          </p:cNvSpPr>
          <p:nvPr>
            <p:ph idx="1"/>
          </p:nvPr>
        </p:nvSpPr>
        <p:spPr/>
        <p:txBody>
          <a:bodyPr>
            <a:normAutofit/>
          </a:bodyPr>
          <a:lstStyle/>
          <a:p>
            <a:pPr algn="l"/>
            <a:r>
              <a:rPr lang="en-US" b="0" i="0" u="none" strike="noStrike" baseline="0" dirty="0">
                <a:latin typeface="TimesTen-Roman"/>
              </a:rPr>
              <a:t>Images based on radiation from the EM spectrum are the most familiar, especially images in the X-ray and visual bands of the spectrum. </a:t>
            </a:r>
            <a:endParaRPr lang="en-US" b="0" i="0" u="none" strike="noStrike" baseline="0" dirty="0" smtClean="0">
              <a:latin typeface="TimesTen-Roman"/>
            </a:endParaRPr>
          </a:p>
          <a:p>
            <a:pPr algn="l"/>
            <a:r>
              <a:rPr lang="en-US" b="0" i="0" u="none" strike="noStrike" baseline="0" dirty="0" smtClean="0">
                <a:latin typeface="TimesTen-Roman"/>
              </a:rPr>
              <a:t>Electromagnetic </a:t>
            </a:r>
            <a:r>
              <a:rPr lang="en-US" b="0" i="0" u="none" strike="noStrike" baseline="0" dirty="0">
                <a:latin typeface="TimesTen-Roman"/>
              </a:rPr>
              <a:t>waves can be conceptualized as propagating sinusoidal waves of varying wavelengths, or they can be thought of as a stream of massless particles, each traveling in a wavelike pattern and moving at the speed of light. </a:t>
            </a:r>
            <a:endParaRPr lang="en-US" b="0" i="0" u="none" strike="noStrike" baseline="0" dirty="0" smtClean="0">
              <a:latin typeface="TimesTen-Roman"/>
            </a:endParaRPr>
          </a:p>
          <a:p>
            <a:pPr algn="l"/>
            <a:r>
              <a:rPr lang="en-US" b="0" i="0" u="none" strike="noStrike" baseline="0" dirty="0" smtClean="0">
                <a:latin typeface="TimesTen-Roman"/>
              </a:rPr>
              <a:t>Each </a:t>
            </a:r>
            <a:r>
              <a:rPr lang="en-US" b="0" i="0" u="none" strike="noStrike" baseline="0" dirty="0">
                <a:latin typeface="TimesTen-Roman"/>
              </a:rPr>
              <a:t>massless particle contains a certain amount (or bundle) of energy. </a:t>
            </a:r>
            <a:r>
              <a:rPr lang="en-US" b="1" i="0" u="none" strike="noStrike" baseline="0" dirty="0">
                <a:latin typeface="TimesTen-Roman"/>
              </a:rPr>
              <a:t>Each bundle of energy is called a </a:t>
            </a:r>
            <a:r>
              <a:rPr lang="en-US" b="1" i="1" u="none" strike="noStrike" baseline="0" dirty="0">
                <a:latin typeface="TimesTen-Italic"/>
              </a:rPr>
              <a:t>photon</a:t>
            </a:r>
            <a:r>
              <a:rPr lang="en-US" b="1" i="0" u="none" strike="noStrike" baseline="0" dirty="0">
                <a:latin typeface="TimesTen-Roman"/>
              </a:rPr>
              <a:t>.</a:t>
            </a:r>
            <a:r>
              <a:rPr lang="en-US" b="0" i="0" u="none" strike="noStrike" baseline="0" dirty="0">
                <a:latin typeface="TimesTen-Roman"/>
              </a:rPr>
              <a:t> </a:t>
            </a:r>
          </a:p>
        </p:txBody>
      </p:sp>
      <p:sp>
        <p:nvSpPr>
          <p:cNvPr id="4" name="TextBox 17">
            <a:extLst>
              <a:ext uri="{FF2B5EF4-FFF2-40B4-BE49-F238E27FC236}">
                <a16:creationId xmlns:a16="http://schemas.microsoft.com/office/drawing/2014/main" id="{99F3FD6F-E200-D165-1789-0F36584CD74A}"/>
              </a:ext>
            </a:extLst>
          </p:cNvPr>
          <p:cNvSpPr txBox="1"/>
          <p:nvPr/>
        </p:nvSpPr>
        <p:spPr>
          <a:xfrm>
            <a:off x="713879" y="6627168"/>
            <a:ext cx="195598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t> copyright: Gonzalez &amp; Woods </a:t>
            </a:r>
            <a:endParaRPr lang="en-PK" sz="900" dirty="0"/>
          </a:p>
        </p:txBody>
      </p:sp>
    </p:spTree>
    <p:extLst>
      <p:ext uri="{BB962C8B-B14F-4D97-AF65-F5344CB8AC3E}">
        <p14:creationId xmlns:p14="http://schemas.microsoft.com/office/powerpoint/2010/main" val="2005765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0284B-D521-ADF4-A2AB-EB638F26916B}"/>
              </a:ext>
            </a:extLst>
          </p:cNvPr>
          <p:cNvSpPr>
            <a:spLocks noGrp="1"/>
          </p:cNvSpPr>
          <p:nvPr>
            <p:ph type="title"/>
          </p:nvPr>
        </p:nvSpPr>
        <p:spPr/>
        <p:txBody>
          <a:bodyPr/>
          <a:lstStyle/>
          <a:p>
            <a:r>
              <a:rPr lang="en-US" dirty="0"/>
              <a:t>Definition</a:t>
            </a:r>
            <a:endParaRPr lang="en-PK" dirty="0"/>
          </a:p>
        </p:txBody>
      </p:sp>
      <p:sp>
        <p:nvSpPr>
          <p:cNvPr id="3" name="Content Placeholder 2">
            <a:extLst>
              <a:ext uri="{FF2B5EF4-FFF2-40B4-BE49-F238E27FC236}">
                <a16:creationId xmlns:a16="http://schemas.microsoft.com/office/drawing/2014/main" id="{09C73A0D-2443-2F27-DC07-333B0F3EF4D3}"/>
              </a:ext>
            </a:extLst>
          </p:cNvPr>
          <p:cNvSpPr>
            <a:spLocks noGrp="1"/>
          </p:cNvSpPr>
          <p:nvPr>
            <p:ph idx="1"/>
          </p:nvPr>
        </p:nvSpPr>
        <p:spPr/>
        <p:txBody>
          <a:bodyPr>
            <a:normAutofit lnSpcReduction="10000"/>
          </a:bodyPr>
          <a:lstStyle/>
          <a:p>
            <a:pPr algn="just"/>
            <a:r>
              <a:rPr lang="en-US" sz="2400" b="0" i="0" u="none" strike="noStrike" baseline="0" dirty="0"/>
              <a:t>“Computer vision is concerned with </a:t>
            </a:r>
            <a:r>
              <a:rPr lang="en-US" sz="2400" b="1" i="0" u="none" strike="noStrike" baseline="0" dirty="0"/>
              <a:t>the automatic extraction, analysis &amp; understanding of useful information </a:t>
            </a:r>
            <a:r>
              <a:rPr lang="en-US" sz="2400" b="0" i="0" u="none" strike="noStrike" baseline="0" dirty="0"/>
              <a:t>from a single image or a sequence of images. It involves the development of </a:t>
            </a:r>
            <a:r>
              <a:rPr lang="en-US" sz="2400" b="1" i="0" u="none" strike="noStrike" baseline="0" dirty="0"/>
              <a:t>a theoretical and algorithmic basis </a:t>
            </a:r>
            <a:r>
              <a:rPr lang="en-US" sz="2400" b="0" i="0" u="none" strike="noStrike" baseline="0" dirty="0"/>
              <a:t>to achieve automatic visual understanding.”</a:t>
            </a:r>
          </a:p>
          <a:p>
            <a:pPr lvl="2" algn="just"/>
            <a:r>
              <a:rPr lang="en-US" b="0" i="1" u="none" strike="noStrike" baseline="0" dirty="0"/>
              <a:t>Attributed to The British Machine Vision Association and Society for Pattern Recognition</a:t>
            </a:r>
          </a:p>
          <a:p>
            <a:pPr algn="just"/>
            <a:r>
              <a:rPr lang="en-US" sz="2400" dirty="0"/>
              <a:t>The goal of Computer Vision is to make useful </a:t>
            </a:r>
            <a:r>
              <a:rPr lang="en-US" sz="2400" u="sng" dirty="0"/>
              <a:t>decisions</a:t>
            </a:r>
            <a:r>
              <a:rPr lang="en-US" sz="2400" dirty="0"/>
              <a:t> about </a:t>
            </a:r>
            <a:r>
              <a:rPr lang="en-US" sz="2400" u="sng" dirty="0"/>
              <a:t>real physical objects and scenes</a:t>
            </a:r>
            <a:r>
              <a:rPr lang="en-US" sz="2400" dirty="0"/>
              <a:t> based on </a:t>
            </a:r>
            <a:r>
              <a:rPr lang="en-US" sz="2400" u="sng" dirty="0"/>
              <a:t>sensed images</a:t>
            </a:r>
            <a:r>
              <a:rPr lang="en-US" sz="2400" dirty="0"/>
              <a:t>.</a:t>
            </a:r>
          </a:p>
          <a:p>
            <a:pPr lvl="2"/>
            <a:r>
              <a:rPr lang="en-US" sz="1600" dirty="0"/>
              <a:t>by </a:t>
            </a:r>
            <a:r>
              <a:rPr lang="en-US" sz="1600" dirty="0" err="1"/>
              <a:t>Shaprio</a:t>
            </a:r>
            <a:r>
              <a:rPr lang="en-US" sz="1600" dirty="0"/>
              <a:t> &amp; Stockman</a:t>
            </a:r>
          </a:p>
          <a:p>
            <a:pPr algn="l"/>
            <a:r>
              <a:rPr lang="en-US" sz="1800" b="0" i="1" u="none" strike="noStrike" baseline="0" dirty="0">
                <a:solidFill>
                  <a:srgbClr val="262626"/>
                </a:solidFill>
                <a:latin typeface="NewBaskerville-Italic"/>
              </a:rPr>
              <a:t>Computer vision </a:t>
            </a:r>
            <a:r>
              <a:rPr lang="en-US" sz="1800" b="0" i="0" u="none" strike="noStrike" baseline="0" dirty="0">
                <a:solidFill>
                  <a:srgbClr val="262626"/>
                </a:solidFill>
                <a:latin typeface="NewBaskerville-Roman"/>
              </a:rPr>
              <a:t>is concerned with the visual perception part: it is the science of perceiving and  understanding the world through images and videos by constructing a physical model of the world so that an AI system can then take appropriate actions.</a:t>
            </a:r>
          </a:p>
          <a:p>
            <a:pPr lvl="1"/>
            <a:r>
              <a:rPr lang="en-US" sz="2000" b="0" i="0" u="none" strike="noStrike" baseline="0" dirty="0"/>
              <a:t>By </a:t>
            </a:r>
            <a:r>
              <a:rPr lang="en-US" sz="2000" b="0" i="0" u="none" strike="noStrike" baseline="0" dirty="0" err="1"/>
              <a:t>Elgendy</a:t>
            </a:r>
            <a:endParaRPr lang="en-US" sz="2000" b="0" i="0" u="none" strike="noStrike" baseline="0" dirty="0"/>
          </a:p>
          <a:p>
            <a:r>
              <a:rPr lang="en-US" sz="2400" b="0" i="0" u="none" strike="noStrike" baseline="0" dirty="0"/>
              <a:t>Computer Vision uses cameras to analyze or understand scenes in the real world.</a:t>
            </a:r>
          </a:p>
          <a:p>
            <a:endParaRPr lang="en-US" sz="2400" b="0" i="1" u="none" strike="noStrike" baseline="0" dirty="0"/>
          </a:p>
          <a:p>
            <a:endParaRPr lang="en-PK" sz="2400" dirty="0"/>
          </a:p>
        </p:txBody>
      </p:sp>
    </p:spTree>
    <p:extLst>
      <p:ext uri="{BB962C8B-B14F-4D97-AF65-F5344CB8AC3E}">
        <p14:creationId xmlns:p14="http://schemas.microsoft.com/office/powerpoint/2010/main" val="3473909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693DF-E82C-6D1D-9FC8-F05E101C5C63}"/>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170DD28A-793A-E2AC-08AE-CF8ABD44564F}"/>
              </a:ext>
            </a:extLst>
          </p:cNvPr>
          <p:cNvSpPr>
            <a:spLocks noGrp="1"/>
          </p:cNvSpPr>
          <p:nvPr>
            <p:ph idx="1"/>
          </p:nvPr>
        </p:nvSpPr>
        <p:spPr/>
        <p:txBody>
          <a:bodyPr>
            <a:normAutofit/>
          </a:bodyPr>
          <a:lstStyle/>
          <a:p>
            <a:pPr algn="l"/>
            <a:r>
              <a:rPr lang="en-US" b="0" i="0" u="none" strike="noStrike" baseline="0" smtClean="0">
                <a:latin typeface="TimesTen-Roman"/>
              </a:rPr>
              <a:t>If </a:t>
            </a:r>
            <a:r>
              <a:rPr lang="en-US" b="0" i="0" u="none" strike="noStrike" baseline="0" dirty="0">
                <a:latin typeface="TimesTen-Roman"/>
              </a:rPr>
              <a:t>spectral bands are grouped according to energy per photon, we obtain the spectrum shown in Fig. 1.5, ranging from gamma rays (highest energy) at one end to radio waves (lowest energy) at the other.</a:t>
            </a:r>
            <a:endParaRPr lang="en-PK" sz="4000" dirty="0"/>
          </a:p>
        </p:txBody>
      </p:sp>
      <p:sp>
        <p:nvSpPr>
          <p:cNvPr id="4" name="TextBox 17">
            <a:extLst>
              <a:ext uri="{FF2B5EF4-FFF2-40B4-BE49-F238E27FC236}">
                <a16:creationId xmlns:a16="http://schemas.microsoft.com/office/drawing/2014/main" id="{99F3FD6F-E200-D165-1789-0F36584CD74A}"/>
              </a:ext>
            </a:extLst>
          </p:cNvPr>
          <p:cNvSpPr txBox="1"/>
          <p:nvPr/>
        </p:nvSpPr>
        <p:spPr>
          <a:xfrm>
            <a:off x="713879" y="6627168"/>
            <a:ext cx="195598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t> copyright: Gonzalez &amp; Woods </a:t>
            </a:r>
            <a:endParaRPr lang="en-PK" sz="900" dirty="0"/>
          </a:p>
        </p:txBody>
      </p:sp>
    </p:spTree>
    <p:extLst>
      <p:ext uri="{BB962C8B-B14F-4D97-AF65-F5344CB8AC3E}">
        <p14:creationId xmlns:p14="http://schemas.microsoft.com/office/powerpoint/2010/main" val="2005765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93EB-D116-6F84-E5CF-7FB2DAD28EA3}"/>
              </a:ext>
            </a:extLst>
          </p:cNvPr>
          <p:cNvSpPr>
            <a:spLocks noGrp="1"/>
          </p:cNvSpPr>
          <p:nvPr>
            <p:ph type="title"/>
          </p:nvPr>
        </p:nvSpPr>
        <p:spPr/>
        <p:txBody>
          <a:bodyPr/>
          <a:lstStyle/>
          <a:p>
            <a:r>
              <a:rPr lang="en-US" dirty="0"/>
              <a:t>Gamma-Ray Imaging</a:t>
            </a:r>
            <a:endParaRPr lang="en-PK" dirty="0"/>
          </a:p>
        </p:txBody>
      </p:sp>
      <p:sp>
        <p:nvSpPr>
          <p:cNvPr id="3" name="Content Placeholder 2">
            <a:extLst>
              <a:ext uri="{FF2B5EF4-FFF2-40B4-BE49-F238E27FC236}">
                <a16:creationId xmlns:a16="http://schemas.microsoft.com/office/drawing/2014/main" id="{4355894D-5668-8CB9-066A-3BF52E8922A5}"/>
              </a:ext>
            </a:extLst>
          </p:cNvPr>
          <p:cNvSpPr>
            <a:spLocks noGrp="1"/>
          </p:cNvSpPr>
          <p:nvPr>
            <p:ph idx="1"/>
          </p:nvPr>
        </p:nvSpPr>
        <p:spPr>
          <a:xfrm>
            <a:off x="838201" y="1825625"/>
            <a:ext cx="4843408" cy="4351338"/>
          </a:xfrm>
        </p:spPr>
        <p:txBody>
          <a:bodyPr/>
          <a:lstStyle/>
          <a:p>
            <a:pPr algn="l"/>
            <a:endParaRPr lang="en-US" sz="2800" b="0" i="0" u="none" strike="noStrike" baseline="0" dirty="0">
              <a:latin typeface="TimesTen-Roman"/>
            </a:endParaRPr>
          </a:p>
          <a:p>
            <a:pPr algn="l"/>
            <a:r>
              <a:rPr lang="en-US" sz="2800" b="0" i="0" u="none" strike="noStrike" baseline="0" dirty="0">
                <a:latin typeface="TimesTen-Roman"/>
              </a:rPr>
              <a:t>Major uses of imaging based on gamma rays include nuclear medicine and astronomical observations.</a:t>
            </a:r>
          </a:p>
          <a:p>
            <a:pPr algn="l"/>
            <a:endParaRPr lang="en-PK" dirty="0"/>
          </a:p>
          <a:p>
            <a:endParaRPr lang="en-PK" dirty="0"/>
          </a:p>
        </p:txBody>
      </p:sp>
      <p:pic>
        <p:nvPicPr>
          <p:cNvPr id="5" name="Picture 4">
            <a:extLst>
              <a:ext uri="{FF2B5EF4-FFF2-40B4-BE49-F238E27FC236}">
                <a16:creationId xmlns:a16="http://schemas.microsoft.com/office/drawing/2014/main" id="{A69FD91C-6124-5FA6-6F6E-9D214A7DF6D1}"/>
              </a:ext>
            </a:extLst>
          </p:cNvPr>
          <p:cNvPicPr>
            <a:picLocks noChangeAspect="1"/>
          </p:cNvPicPr>
          <p:nvPr/>
        </p:nvPicPr>
        <p:blipFill>
          <a:blip r:embed="rId2"/>
          <a:stretch>
            <a:fillRect/>
          </a:stretch>
        </p:blipFill>
        <p:spPr>
          <a:xfrm>
            <a:off x="5900396" y="182562"/>
            <a:ext cx="6402008" cy="6492875"/>
          </a:xfrm>
          <a:prstGeom prst="rect">
            <a:avLst/>
          </a:prstGeom>
        </p:spPr>
      </p:pic>
      <p:sp>
        <p:nvSpPr>
          <p:cNvPr id="6" name="TextBox 17">
            <a:extLst>
              <a:ext uri="{FF2B5EF4-FFF2-40B4-BE49-F238E27FC236}">
                <a16:creationId xmlns:a16="http://schemas.microsoft.com/office/drawing/2014/main" id="{1DBCF071-80ED-2CFA-799F-9352D79E2A5A}"/>
              </a:ext>
            </a:extLst>
          </p:cNvPr>
          <p:cNvSpPr txBox="1"/>
          <p:nvPr/>
        </p:nvSpPr>
        <p:spPr>
          <a:xfrm>
            <a:off x="713879" y="6627168"/>
            <a:ext cx="195598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t> copyright: Gonzalez &amp; Woods </a:t>
            </a:r>
            <a:endParaRPr lang="en-PK" sz="900" dirty="0"/>
          </a:p>
        </p:txBody>
      </p:sp>
    </p:spTree>
    <p:extLst>
      <p:ext uri="{BB962C8B-B14F-4D97-AF65-F5344CB8AC3E}">
        <p14:creationId xmlns:p14="http://schemas.microsoft.com/office/powerpoint/2010/main" val="1835349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3006E-2776-A78B-D783-0674D237AA93}"/>
              </a:ext>
            </a:extLst>
          </p:cNvPr>
          <p:cNvSpPr>
            <a:spLocks noGrp="1"/>
          </p:cNvSpPr>
          <p:nvPr>
            <p:ph type="title"/>
          </p:nvPr>
        </p:nvSpPr>
        <p:spPr/>
        <p:txBody>
          <a:bodyPr/>
          <a:lstStyle/>
          <a:p>
            <a:r>
              <a:rPr lang="en-US" dirty="0"/>
              <a:t>X-ray Imaging</a:t>
            </a:r>
            <a:endParaRPr lang="en-PK" dirty="0"/>
          </a:p>
        </p:txBody>
      </p:sp>
      <p:pic>
        <p:nvPicPr>
          <p:cNvPr id="5" name="Content Placeholder 4">
            <a:extLst>
              <a:ext uri="{FF2B5EF4-FFF2-40B4-BE49-F238E27FC236}">
                <a16:creationId xmlns:a16="http://schemas.microsoft.com/office/drawing/2014/main" id="{A5EBC2B8-38C7-E777-2794-9328F9884E15}"/>
              </a:ext>
            </a:extLst>
          </p:cNvPr>
          <p:cNvPicPr>
            <a:picLocks noGrp="1" noChangeAspect="1"/>
          </p:cNvPicPr>
          <p:nvPr>
            <p:ph idx="1"/>
          </p:nvPr>
        </p:nvPicPr>
        <p:blipFill>
          <a:blip r:embed="rId2"/>
          <a:stretch>
            <a:fillRect/>
          </a:stretch>
        </p:blipFill>
        <p:spPr>
          <a:xfrm>
            <a:off x="8000617" y="561902"/>
            <a:ext cx="4191383" cy="6023831"/>
          </a:xfrm>
        </p:spPr>
      </p:pic>
      <p:sp>
        <p:nvSpPr>
          <p:cNvPr id="7" name="TextBox 6">
            <a:extLst>
              <a:ext uri="{FF2B5EF4-FFF2-40B4-BE49-F238E27FC236}">
                <a16:creationId xmlns:a16="http://schemas.microsoft.com/office/drawing/2014/main" id="{14196C2A-BCE5-5D9D-FBF8-E3686882B858}"/>
              </a:ext>
            </a:extLst>
          </p:cNvPr>
          <p:cNvSpPr txBox="1"/>
          <p:nvPr/>
        </p:nvSpPr>
        <p:spPr>
          <a:xfrm>
            <a:off x="349321" y="1520575"/>
            <a:ext cx="7651296" cy="5355312"/>
          </a:xfrm>
          <a:prstGeom prst="rect">
            <a:avLst/>
          </a:prstGeom>
          <a:noFill/>
        </p:spPr>
        <p:txBody>
          <a:bodyPr wrap="square">
            <a:spAutoFit/>
          </a:bodyPr>
          <a:lstStyle/>
          <a:p>
            <a:pPr algn="l"/>
            <a:r>
              <a:rPr lang="en-US" sz="1800" b="0" i="0" u="none" strike="noStrike" baseline="0" dirty="0">
                <a:latin typeface="TimesTen-Roman"/>
              </a:rPr>
              <a:t>The best known use of X-rays is medical diagnostics, but they also are used extensively in industry and other areas, like astronomy.</a:t>
            </a:r>
          </a:p>
          <a:p>
            <a:pPr algn="l"/>
            <a:endParaRPr lang="en-US" sz="1800" b="0" i="0" u="none" strike="noStrike" baseline="0" dirty="0">
              <a:latin typeface="TimesTen-Roman"/>
            </a:endParaRPr>
          </a:p>
          <a:p>
            <a:pPr algn="l"/>
            <a:r>
              <a:rPr lang="en-US" sz="1800" b="1" i="0" u="none" strike="noStrike" baseline="0" dirty="0">
                <a:latin typeface="TimesTen-Roman"/>
              </a:rPr>
              <a:t>Angiography</a:t>
            </a:r>
            <a:r>
              <a:rPr lang="en-US" sz="1800" b="0" i="0" u="none" strike="noStrike" baseline="0" dirty="0">
                <a:latin typeface="TimesTen-Roman"/>
              </a:rPr>
              <a:t> is another major application in an area called contrast enhancement radiography. This procedure is used to obtain images (called </a:t>
            </a:r>
            <a:r>
              <a:rPr lang="en-US" sz="1800" b="0" i="1" u="none" strike="noStrike" baseline="0" dirty="0">
                <a:latin typeface="TimesTen-Italic"/>
              </a:rPr>
              <a:t>angiograms</a:t>
            </a:r>
            <a:r>
              <a:rPr lang="en-US" sz="1800" b="0" i="0" u="none" strike="noStrike" baseline="0" dirty="0">
                <a:latin typeface="TimesTen-Roman"/>
              </a:rPr>
              <a:t>) of blood vessels.</a:t>
            </a:r>
          </a:p>
          <a:p>
            <a:pPr algn="l"/>
            <a:endParaRPr lang="en-US" dirty="0">
              <a:latin typeface="TimesTen-Roman"/>
            </a:endParaRPr>
          </a:p>
          <a:p>
            <a:pPr algn="l"/>
            <a:r>
              <a:rPr lang="en-US" sz="1800" b="0" i="0" u="none" strike="noStrike" baseline="0" dirty="0">
                <a:latin typeface="TimesTen-Roman"/>
              </a:rPr>
              <a:t>Another important use of X-rays in medical imaging is </a:t>
            </a:r>
            <a:r>
              <a:rPr lang="en-US" sz="1800" b="1" i="0" u="none" strike="noStrike" baseline="0" dirty="0">
                <a:latin typeface="TimesTen-Roman"/>
              </a:rPr>
              <a:t>computerized axial tomography (CAT).</a:t>
            </a:r>
          </a:p>
          <a:p>
            <a:pPr algn="l"/>
            <a:endParaRPr lang="en-US" dirty="0">
              <a:latin typeface="TimesTen-Roman"/>
            </a:endParaRPr>
          </a:p>
          <a:p>
            <a:pPr algn="l"/>
            <a:r>
              <a:rPr lang="en-US" sz="1800" b="0" i="0" u="none" strike="noStrike" baseline="0" dirty="0">
                <a:latin typeface="TimesTen-Roman"/>
              </a:rPr>
              <a:t>Figure 1.7(d) shows an </a:t>
            </a:r>
            <a:r>
              <a:rPr lang="en-US" sz="1800" b="0" i="0" u="none" strike="noStrike" baseline="0" dirty="0" smtClean="0">
                <a:latin typeface="TimesTen-Roman"/>
              </a:rPr>
              <a:t>X-ray image </a:t>
            </a:r>
            <a:r>
              <a:rPr lang="en-US" sz="1800" b="0" i="0" u="none" strike="noStrike" baseline="0" dirty="0">
                <a:latin typeface="TimesTen-Roman"/>
              </a:rPr>
              <a:t>of an </a:t>
            </a:r>
            <a:r>
              <a:rPr lang="en-US" sz="1800" b="1" i="0" u="none" strike="noStrike" baseline="0" dirty="0">
                <a:latin typeface="TimesTen-Roman"/>
              </a:rPr>
              <a:t>electronic circuit board</a:t>
            </a:r>
            <a:r>
              <a:rPr lang="en-US" sz="1800" b="0" i="0" u="none" strike="noStrike" baseline="0" dirty="0">
                <a:latin typeface="TimesTen-Roman"/>
              </a:rPr>
              <a:t>. Such images, representative of literally hundreds of industrial applications of X-rays, are used to examine circuit boards </a:t>
            </a:r>
            <a:r>
              <a:rPr lang="en-US" sz="1800" b="1" i="0" u="none" strike="noStrike" baseline="0" dirty="0">
                <a:latin typeface="TimesTen-Roman"/>
              </a:rPr>
              <a:t>for flaws in manufacturing</a:t>
            </a:r>
            <a:r>
              <a:rPr lang="en-US" sz="1800" b="0" i="0" u="none" strike="noStrike" baseline="0" dirty="0">
                <a:latin typeface="TimesTen-Roman"/>
              </a:rPr>
              <a:t>, such as missing components or broken traces. Industrial CAT scans are useful when the parts can be penetrated by X-rays, such as in  plastic assemblies, and even large bodies, like solid-propellant rocket motors.</a:t>
            </a:r>
          </a:p>
          <a:p>
            <a:pPr algn="l"/>
            <a:r>
              <a:rPr lang="en-US" sz="1800" b="0" i="0" u="none" strike="noStrike" baseline="0" dirty="0">
                <a:latin typeface="TimesTen-Roman"/>
              </a:rPr>
              <a:t>Figure 1.7(e) shows an example of X-ray imaging in </a:t>
            </a:r>
            <a:r>
              <a:rPr lang="en-US" sz="1800" b="1" i="0" u="none" strike="noStrike" baseline="0" dirty="0" err="1">
                <a:latin typeface="TimesTen-Roman"/>
              </a:rPr>
              <a:t>astronomy</a:t>
            </a:r>
            <a:r>
              <a:rPr lang="en-US" sz="1800" b="0" i="0" u="none" strike="noStrike" baseline="0" dirty="0" err="1">
                <a:latin typeface="TimesTen-Roman"/>
              </a:rPr>
              <a:t>.This</a:t>
            </a:r>
            <a:r>
              <a:rPr lang="en-US" sz="1800" b="0" i="0" u="none" strike="noStrike" baseline="0" dirty="0">
                <a:latin typeface="TimesTen-Roman"/>
              </a:rPr>
              <a:t> image is the Cygnus Loop of Fig. 1.6(c), but imaged this time in the X-ray band.</a:t>
            </a:r>
            <a:endParaRPr lang="en-PK" dirty="0"/>
          </a:p>
        </p:txBody>
      </p:sp>
      <p:sp>
        <p:nvSpPr>
          <p:cNvPr id="8" name="TextBox 17">
            <a:extLst>
              <a:ext uri="{FF2B5EF4-FFF2-40B4-BE49-F238E27FC236}">
                <a16:creationId xmlns:a16="http://schemas.microsoft.com/office/drawing/2014/main" id="{B5A16213-7D19-5E68-0E05-5E9EBFDC7020}"/>
              </a:ext>
            </a:extLst>
          </p:cNvPr>
          <p:cNvSpPr txBox="1"/>
          <p:nvPr/>
        </p:nvSpPr>
        <p:spPr>
          <a:xfrm>
            <a:off x="7453745" y="6627168"/>
            <a:ext cx="195598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t> copyright: Gonzalez &amp; Woods </a:t>
            </a:r>
            <a:endParaRPr lang="en-PK" sz="900" dirty="0"/>
          </a:p>
        </p:txBody>
      </p:sp>
    </p:spTree>
    <p:extLst>
      <p:ext uri="{BB962C8B-B14F-4D97-AF65-F5344CB8AC3E}">
        <p14:creationId xmlns:p14="http://schemas.microsoft.com/office/powerpoint/2010/main" val="549368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4A3C6-B8E6-B0AE-4ECF-137FFC07CAFB}"/>
              </a:ext>
            </a:extLst>
          </p:cNvPr>
          <p:cNvSpPr>
            <a:spLocks noGrp="1"/>
          </p:cNvSpPr>
          <p:nvPr>
            <p:ph type="title"/>
          </p:nvPr>
        </p:nvSpPr>
        <p:spPr/>
        <p:txBody>
          <a:bodyPr/>
          <a:lstStyle/>
          <a:p>
            <a:r>
              <a:rPr lang="en-US" dirty="0"/>
              <a:t>Imaging in the Ultraviolet band</a:t>
            </a:r>
            <a:endParaRPr lang="en-PK" dirty="0"/>
          </a:p>
        </p:txBody>
      </p:sp>
      <p:sp>
        <p:nvSpPr>
          <p:cNvPr id="3" name="Content Placeholder 2">
            <a:extLst>
              <a:ext uri="{FF2B5EF4-FFF2-40B4-BE49-F238E27FC236}">
                <a16:creationId xmlns:a16="http://schemas.microsoft.com/office/drawing/2014/main" id="{CEE8B26E-86E4-1C80-06D8-020A620982FE}"/>
              </a:ext>
            </a:extLst>
          </p:cNvPr>
          <p:cNvSpPr>
            <a:spLocks noGrp="1"/>
          </p:cNvSpPr>
          <p:nvPr>
            <p:ph idx="1"/>
          </p:nvPr>
        </p:nvSpPr>
        <p:spPr>
          <a:xfrm>
            <a:off x="838200" y="1541125"/>
            <a:ext cx="4463265" cy="4635838"/>
          </a:xfrm>
        </p:spPr>
        <p:txBody>
          <a:bodyPr>
            <a:normAutofit/>
          </a:bodyPr>
          <a:lstStyle/>
          <a:p>
            <a:pPr algn="l"/>
            <a:r>
              <a:rPr lang="en-US" sz="2600" b="0" i="0" u="none" strike="noStrike" baseline="0" dirty="0">
                <a:latin typeface="TimesTen-Roman"/>
              </a:rPr>
              <a:t>Ultraviolet light is used in fluorescence microscopy, one of the fastest-growing areas of microscopy.</a:t>
            </a:r>
          </a:p>
          <a:p>
            <a:pPr algn="l"/>
            <a:endParaRPr lang="en-US" sz="2600" dirty="0">
              <a:latin typeface="TimesTen-Roman"/>
            </a:endParaRPr>
          </a:p>
          <a:p>
            <a:pPr algn="l"/>
            <a:endParaRPr lang="en-PK" sz="2600" dirty="0"/>
          </a:p>
        </p:txBody>
      </p:sp>
      <p:pic>
        <p:nvPicPr>
          <p:cNvPr id="5" name="Picture 4">
            <a:extLst>
              <a:ext uri="{FF2B5EF4-FFF2-40B4-BE49-F238E27FC236}">
                <a16:creationId xmlns:a16="http://schemas.microsoft.com/office/drawing/2014/main" id="{3E587109-5CE6-4285-D94C-C566254B1D84}"/>
              </a:ext>
            </a:extLst>
          </p:cNvPr>
          <p:cNvPicPr>
            <a:picLocks noChangeAspect="1"/>
          </p:cNvPicPr>
          <p:nvPr/>
        </p:nvPicPr>
        <p:blipFill>
          <a:blip r:embed="rId2"/>
          <a:stretch>
            <a:fillRect/>
          </a:stretch>
        </p:blipFill>
        <p:spPr>
          <a:xfrm>
            <a:off x="6678202" y="1245060"/>
            <a:ext cx="5602963" cy="5595532"/>
          </a:xfrm>
          <a:prstGeom prst="rect">
            <a:avLst/>
          </a:prstGeom>
        </p:spPr>
      </p:pic>
      <p:sp>
        <p:nvSpPr>
          <p:cNvPr id="6" name="TextBox 17">
            <a:extLst>
              <a:ext uri="{FF2B5EF4-FFF2-40B4-BE49-F238E27FC236}">
                <a16:creationId xmlns:a16="http://schemas.microsoft.com/office/drawing/2014/main" id="{68570713-2D37-E467-0171-6255BAE9D8E3}"/>
              </a:ext>
            </a:extLst>
          </p:cNvPr>
          <p:cNvSpPr txBox="1"/>
          <p:nvPr/>
        </p:nvSpPr>
        <p:spPr>
          <a:xfrm>
            <a:off x="5337269" y="6627168"/>
            <a:ext cx="195598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t> copyright: Gonzalez &amp; Woods </a:t>
            </a:r>
            <a:endParaRPr lang="en-PK" sz="900" dirty="0"/>
          </a:p>
        </p:txBody>
      </p:sp>
    </p:spTree>
    <p:extLst>
      <p:ext uri="{BB962C8B-B14F-4D97-AF65-F5344CB8AC3E}">
        <p14:creationId xmlns:p14="http://schemas.microsoft.com/office/powerpoint/2010/main" val="2995468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3EF2A-685B-FA20-E1F0-839D7B27C8A7}"/>
              </a:ext>
            </a:extLst>
          </p:cNvPr>
          <p:cNvSpPr>
            <a:spLocks noGrp="1"/>
          </p:cNvSpPr>
          <p:nvPr>
            <p:ph type="title"/>
          </p:nvPr>
        </p:nvSpPr>
        <p:spPr/>
        <p:txBody>
          <a:bodyPr/>
          <a:lstStyle/>
          <a:p>
            <a:r>
              <a:rPr lang="en-US" dirty="0"/>
              <a:t>Imaging in visible and infrared bands</a:t>
            </a:r>
            <a:endParaRPr lang="en-PK" dirty="0"/>
          </a:p>
        </p:txBody>
      </p:sp>
      <p:sp>
        <p:nvSpPr>
          <p:cNvPr id="3" name="Content Placeholder 2">
            <a:extLst>
              <a:ext uri="{FF2B5EF4-FFF2-40B4-BE49-F238E27FC236}">
                <a16:creationId xmlns:a16="http://schemas.microsoft.com/office/drawing/2014/main" id="{F36F5147-62D4-FCEE-9FED-611F9AB184AC}"/>
              </a:ext>
            </a:extLst>
          </p:cNvPr>
          <p:cNvSpPr>
            <a:spLocks noGrp="1"/>
          </p:cNvSpPr>
          <p:nvPr>
            <p:ph idx="1"/>
          </p:nvPr>
        </p:nvSpPr>
        <p:spPr>
          <a:xfrm>
            <a:off x="838200" y="1825625"/>
            <a:ext cx="5257800" cy="4351338"/>
          </a:xfrm>
        </p:spPr>
        <p:txBody>
          <a:bodyPr/>
          <a:lstStyle/>
          <a:p>
            <a:pPr algn="l"/>
            <a:r>
              <a:rPr lang="en-US" sz="1800" b="0" i="0" u="none" strike="noStrike" baseline="0" dirty="0">
                <a:latin typeface="TimesTen-Roman"/>
              </a:rPr>
              <a:t>Figure 1.9 shows several examples of images obtained with a light microscope.</a:t>
            </a:r>
          </a:p>
          <a:p>
            <a:pPr algn="l"/>
            <a:r>
              <a:rPr lang="en-US" sz="1800" b="0" i="0" u="none" strike="noStrike" baseline="0" dirty="0">
                <a:latin typeface="TimesTen-Roman"/>
              </a:rPr>
              <a:t>The examples range from pharmaceuticals and </a:t>
            </a:r>
            <a:r>
              <a:rPr lang="en-US" sz="1800" b="0" i="0" u="none" strike="noStrike" baseline="0" dirty="0" err="1">
                <a:latin typeface="TimesTen-Roman"/>
              </a:rPr>
              <a:t>microinspection</a:t>
            </a:r>
            <a:r>
              <a:rPr lang="en-US" sz="1800" b="0" i="0" u="none" strike="noStrike" baseline="0" dirty="0">
                <a:latin typeface="TimesTen-Roman"/>
              </a:rPr>
              <a:t> to materials characterization.</a:t>
            </a:r>
          </a:p>
          <a:p>
            <a:pPr algn="just"/>
            <a:r>
              <a:rPr lang="en-US" sz="1800" b="0" i="0" u="none" strike="noStrike" baseline="0" dirty="0">
                <a:latin typeface="TimesTen-Roman"/>
              </a:rPr>
              <a:t>Another major area of visual processing is remote sensing, which usually includes several bands in the visual and infrared regions of the spectrum. The primary function of NASA’s LANDSAT satellite is to obtain and transmit images of the Earth from space for purposes of monitoring environmental conditions on the planet.</a:t>
            </a:r>
          </a:p>
          <a:p>
            <a:pPr algn="just"/>
            <a:endParaRPr lang="en-PK" dirty="0"/>
          </a:p>
        </p:txBody>
      </p:sp>
      <p:pic>
        <p:nvPicPr>
          <p:cNvPr id="5" name="Picture 4">
            <a:extLst>
              <a:ext uri="{FF2B5EF4-FFF2-40B4-BE49-F238E27FC236}">
                <a16:creationId xmlns:a16="http://schemas.microsoft.com/office/drawing/2014/main" id="{F29563B5-BC8B-6AE5-7764-5D6E302B2687}"/>
              </a:ext>
            </a:extLst>
          </p:cNvPr>
          <p:cNvPicPr>
            <a:picLocks noChangeAspect="1"/>
          </p:cNvPicPr>
          <p:nvPr/>
        </p:nvPicPr>
        <p:blipFill>
          <a:blip r:embed="rId2"/>
          <a:stretch>
            <a:fillRect/>
          </a:stretch>
        </p:blipFill>
        <p:spPr>
          <a:xfrm>
            <a:off x="7280955" y="1302311"/>
            <a:ext cx="4795461" cy="5555689"/>
          </a:xfrm>
          <a:prstGeom prst="rect">
            <a:avLst/>
          </a:prstGeom>
        </p:spPr>
      </p:pic>
      <p:sp>
        <p:nvSpPr>
          <p:cNvPr id="6" name="TextBox 17">
            <a:extLst>
              <a:ext uri="{FF2B5EF4-FFF2-40B4-BE49-F238E27FC236}">
                <a16:creationId xmlns:a16="http://schemas.microsoft.com/office/drawing/2014/main" id="{9FBA1CF3-95EA-0EEE-7660-3EEE404EB4C1}"/>
              </a:ext>
            </a:extLst>
          </p:cNvPr>
          <p:cNvSpPr txBox="1"/>
          <p:nvPr/>
        </p:nvSpPr>
        <p:spPr>
          <a:xfrm>
            <a:off x="1104305" y="6627168"/>
            <a:ext cx="195598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t> copyright: Gonzalez &amp; Woods </a:t>
            </a:r>
            <a:endParaRPr lang="en-PK" sz="900" dirty="0"/>
          </a:p>
        </p:txBody>
      </p:sp>
    </p:spTree>
    <p:extLst>
      <p:ext uri="{BB962C8B-B14F-4D97-AF65-F5344CB8AC3E}">
        <p14:creationId xmlns:p14="http://schemas.microsoft.com/office/powerpoint/2010/main" val="1148627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D13D8-0591-EDA9-1E50-D52791ABD86D}"/>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F56A476B-62D0-5CAB-1218-E301969B6D20}"/>
              </a:ext>
            </a:extLst>
          </p:cNvPr>
          <p:cNvSpPr>
            <a:spLocks noGrp="1"/>
          </p:cNvSpPr>
          <p:nvPr>
            <p:ph idx="1"/>
          </p:nvPr>
        </p:nvSpPr>
        <p:spPr/>
        <p:txBody>
          <a:bodyPr/>
          <a:lstStyle/>
          <a:p>
            <a:endParaRPr lang="en-PK"/>
          </a:p>
        </p:txBody>
      </p:sp>
      <p:pic>
        <p:nvPicPr>
          <p:cNvPr id="5" name="Picture 4">
            <a:extLst>
              <a:ext uri="{FF2B5EF4-FFF2-40B4-BE49-F238E27FC236}">
                <a16:creationId xmlns:a16="http://schemas.microsoft.com/office/drawing/2014/main" id="{C22C3C1A-DB84-0EAF-857D-45EF15D0A3CD}"/>
              </a:ext>
            </a:extLst>
          </p:cNvPr>
          <p:cNvPicPr>
            <a:picLocks noChangeAspect="1"/>
          </p:cNvPicPr>
          <p:nvPr/>
        </p:nvPicPr>
        <p:blipFill>
          <a:blip r:embed="rId2"/>
          <a:stretch>
            <a:fillRect/>
          </a:stretch>
        </p:blipFill>
        <p:spPr>
          <a:xfrm>
            <a:off x="0" y="110535"/>
            <a:ext cx="12192000" cy="6636929"/>
          </a:xfrm>
          <a:prstGeom prst="rect">
            <a:avLst/>
          </a:prstGeom>
        </p:spPr>
      </p:pic>
      <p:sp>
        <p:nvSpPr>
          <p:cNvPr id="6" name="TextBox 17">
            <a:extLst>
              <a:ext uri="{FF2B5EF4-FFF2-40B4-BE49-F238E27FC236}">
                <a16:creationId xmlns:a16="http://schemas.microsoft.com/office/drawing/2014/main" id="{2A918071-7A9F-E5FC-605C-A7F8C77B735D}"/>
              </a:ext>
            </a:extLst>
          </p:cNvPr>
          <p:cNvSpPr txBox="1"/>
          <p:nvPr/>
        </p:nvSpPr>
        <p:spPr>
          <a:xfrm>
            <a:off x="7453745" y="6627168"/>
            <a:ext cx="195598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t> copyright: Gonzalez &amp; Woods </a:t>
            </a:r>
            <a:endParaRPr lang="en-PK" sz="900" dirty="0"/>
          </a:p>
        </p:txBody>
      </p:sp>
    </p:spTree>
    <p:extLst>
      <p:ext uri="{BB962C8B-B14F-4D97-AF65-F5344CB8AC3E}">
        <p14:creationId xmlns:p14="http://schemas.microsoft.com/office/powerpoint/2010/main" val="2564622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24811-D8D0-6322-BAC4-C419DF3AB4E8}"/>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4524882F-AA2E-E705-E49B-68E488EC38B8}"/>
              </a:ext>
            </a:extLst>
          </p:cNvPr>
          <p:cNvSpPr>
            <a:spLocks noGrp="1"/>
          </p:cNvSpPr>
          <p:nvPr>
            <p:ph idx="1"/>
          </p:nvPr>
        </p:nvSpPr>
        <p:spPr/>
        <p:txBody>
          <a:bodyPr/>
          <a:lstStyle/>
          <a:p>
            <a:r>
              <a:rPr lang="en-US" dirty="0"/>
              <a:t>More Examples: </a:t>
            </a:r>
            <a:endParaRPr lang="en-PK" dirty="0"/>
          </a:p>
        </p:txBody>
      </p:sp>
      <p:pic>
        <p:nvPicPr>
          <p:cNvPr id="5" name="Picture 4">
            <a:extLst>
              <a:ext uri="{FF2B5EF4-FFF2-40B4-BE49-F238E27FC236}">
                <a16:creationId xmlns:a16="http://schemas.microsoft.com/office/drawing/2014/main" id="{24BC3773-D0C9-EC45-92F4-28F68A419E11}"/>
              </a:ext>
            </a:extLst>
          </p:cNvPr>
          <p:cNvPicPr>
            <a:picLocks noChangeAspect="1"/>
          </p:cNvPicPr>
          <p:nvPr/>
        </p:nvPicPr>
        <p:blipFill>
          <a:blip r:embed="rId2"/>
          <a:stretch>
            <a:fillRect/>
          </a:stretch>
        </p:blipFill>
        <p:spPr>
          <a:xfrm>
            <a:off x="4541178" y="172068"/>
            <a:ext cx="7060819" cy="6004895"/>
          </a:xfrm>
          <a:prstGeom prst="rect">
            <a:avLst/>
          </a:prstGeom>
        </p:spPr>
      </p:pic>
      <p:sp>
        <p:nvSpPr>
          <p:cNvPr id="6" name="TextBox 17">
            <a:extLst>
              <a:ext uri="{FF2B5EF4-FFF2-40B4-BE49-F238E27FC236}">
                <a16:creationId xmlns:a16="http://schemas.microsoft.com/office/drawing/2014/main" id="{8765E024-4C9A-C313-1704-FBCF1ED3E21C}"/>
              </a:ext>
            </a:extLst>
          </p:cNvPr>
          <p:cNvSpPr txBox="1"/>
          <p:nvPr/>
        </p:nvSpPr>
        <p:spPr>
          <a:xfrm>
            <a:off x="7453745" y="6627168"/>
            <a:ext cx="195598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t> copyright: Gonzalez &amp; Woods </a:t>
            </a:r>
            <a:endParaRPr lang="en-PK" sz="900" dirty="0"/>
          </a:p>
        </p:txBody>
      </p:sp>
    </p:spTree>
    <p:extLst>
      <p:ext uri="{BB962C8B-B14F-4D97-AF65-F5344CB8AC3E}">
        <p14:creationId xmlns:p14="http://schemas.microsoft.com/office/powerpoint/2010/main" val="1146269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95994-A912-6054-7DAB-C839660C4078}"/>
              </a:ext>
            </a:extLst>
          </p:cNvPr>
          <p:cNvSpPr>
            <a:spLocks noGrp="1"/>
          </p:cNvSpPr>
          <p:nvPr>
            <p:ph type="title"/>
          </p:nvPr>
        </p:nvSpPr>
        <p:spPr/>
        <p:txBody>
          <a:bodyPr/>
          <a:lstStyle/>
          <a:p>
            <a:r>
              <a:rPr lang="en-US" dirty="0"/>
              <a:t>Imaging in the microwave band</a:t>
            </a:r>
            <a:endParaRPr lang="en-PK" dirty="0"/>
          </a:p>
        </p:txBody>
      </p:sp>
      <p:sp>
        <p:nvSpPr>
          <p:cNvPr id="3" name="Content Placeholder 2">
            <a:extLst>
              <a:ext uri="{FF2B5EF4-FFF2-40B4-BE49-F238E27FC236}">
                <a16:creationId xmlns:a16="http://schemas.microsoft.com/office/drawing/2014/main" id="{94832D18-6C05-10A6-BDA5-5511A18B3EC8}"/>
              </a:ext>
            </a:extLst>
          </p:cNvPr>
          <p:cNvSpPr>
            <a:spLocks noGrp="1"/>
          </p:cNvSpPr>
          <p:nvPr>
            <p:ph idx="1"/>
          </p:nvPr>
        </p:nvSpPr>
        <p:spPr>
          <a:xfrm>
            <a:off x="838200" y="1825625"/>
            <a:ext cx="3579688" cy="4351338"/>
          </a:xfrm>
        </p:spPr>
        <p:txBody>
          <a:bodyPr>
            <a:normAutofit lnSpcReduction="10000"/>
          </a:bodyPr>
          <a:lstStyle/>
          <a:p>
            <a:pPr algn="just"/>
            <a:r>
              <a:rPr lang="en-US" sz="1800" b="0" i="0" u="none" strike="noStrike" baseline="0" dirty="0">
                <a:latin typeface="TimesTen-Roman"/>
              </a:rPr>
              <a:t>The dominant application of imaging in the microwave band is </a:t>
            </a:r>
            <a:r>
              <a:rPr lang="en-US" sz="1800" b="0" i="0" u="sng" strike="noStrike" baseline="0" dirty="0">
                <a:latin typeface="TimesTen-Roman"/>
              </a:rPr>
              <a:t>radar</a:t>
            </a:r>
            <a:r>
              <a:rPr lang="en-US" sz="1800" b="0" i="0" u="none" strike="noStrike" baseline="0" dirty="0">
                <a:latin typeface="TimesTen-Roman"/>
              </a:rPr>
              <a:t>. </a:t>
            </a:r>
            <a:endParaRPr lang="en-US" sz="1800" b="0" i="0" u="none" strike="noStrike" baseline="0" dirty="0" smtClean="0">
              <a:latin typeface="TimesTen-Roman"/>
            </a:endParaRPr>
          </a:p>
          <a:p>
            <a:pPr algn="just"/>
            <a:r>
              <a:rPr lang="en-US" sz="1800" b="0" i="0" u="none" strike="noStrike" baseline="0" dirty="0" smtClean="0">
                <a:latin typeface="TimesTen-Roman"/>
              </a:rPr>
              <a:t>The </a:t>
            </a:r>
            <a:r>
              <a:rPr lang="en-US" sz="1800" b="0" i="0" u="none" strike="noStrike" baseline="0" dirty="0">
                <a:latin typeface="TimesTen-Roman"/>
              </a:rPr>
              <a:t>unique feature of imaging radar is its ability to collect data over virtually any region at any time, regardless of weather or ambient lighting conditions. </a:t>
            </a:r>
            <a:endParaRPr lang="en-US" sz="1800" b="0" i="0" u="none" strike="noStrike" baseline="0" dirty="0" smtClean="0">
              <a:latin typeface="TimesTen-Roman"/>
            </a:endParaRPr>
          </a:p>
          <a:p>
            <a:pPr algn="just"/>
            <a:r>
              <a:rPr lang="en-US" sz="1800" b="0" i="0" u="none" strike="noStrike" baseline="0" dirty="0" smtClean="0">
                <a:latin typeface="TimesTen-Roman"/>
              </a:rPr>
              <a:t>Some </a:t>
            </a:r>
            <a:r>
              <a:rPr lang="en-US" sz="1800" b="0" i="0" u="none" strike="noStrike" baseline="0" dirty="0">
                <a:latin typeface="TimesTen-Roman"/>
              </a:rPr>
              <a:t>radar waves can penetrate clouds, and under certain conditions can also see through vegetation, ice, and dry sand. In many cases, radar is the only way to explore inaccessible regions of the Earth’s surface.</a:t>
            </a:r>
            <a:endParaRPr lang="en-PK" dirty="0"/>
          </a:p>
        </p:txBody>
      </p:sp>
      <p:pic>
        <p:nvPicPr>
          <p:cNvPr id="5" name="Picture 4">
            <a:extLst>
              <a:ext uri="{FF2B5EF4-FFF2-40B4-BE49-F238E27FC236}">
                <a16:creationId xmlns:a16="http://schemas.microsoft.com/office/drawing/2014/main" id="{FA1BB149-DDEE-D0A9-4CE9-CDFC4D319B6A}"/>
              </a:ext>
            </a:extLst>
          </p:cNvPr>
          <p:cNvPicPr>
            <a:picLocks noChangeAspect="1"/>
          </p:cNvPicPr>
          <p:nvPr/>
        </p:nvPicPr>
        <p:blipFill>
          <a:blip r:embed="rId2"/>
          <a:stretch>
            <a:fillRect/>
          </a:stretch>
        </p:blipFill>
        <p:spPr>
          <a:xfrm>
            <a:off x="4415750" y="2081498"/>
            <a:ext cx="7776250" cy="3839591"/>
          </a:xfrm>
          <a:prstGeom prst="rect">
            <a:avLst/>
          </a:prstGeom>
        </p:spPr>
      </p:pic>
      <p:sp>
        <p:nvSpPr>
          <p:cNvPr id="6" name="TextBox 17">
            <a:extLst>
              <a:ext uri="{FF2B5EF4-FFF2-40B4-BE49-F238E27FC236}">
                <a16:creationId xmlns:a16="http://schemas.microsoft.com/office/drawing/2014/main" id="{1FFB853B-F431-008C-478A-3D932F811F86}"/>
              </a:ext>
            </a:extLst>
          </p:cNvPr>
          <p:cNvSpPr txBox="1"/>
          <p:nvPr/>
        </p:nvSpPr>
        <p:spPr>
          <a:xfrm>
            <a:off x="7453745" y="6627168"/>
            <a:ext cx="195598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t> copyright: Gonzalez &amp; Woods </a:t>
            </a:r>
            <a:endParaRPr lang="en-PK" sz="900" dirty="0"/>
          </a:p>
        </p:txBody>
      </p:sp>
    </p:spTree>
    <p:extLst>
      <p:ext uri="{BB962C8B-B14F-4D97-AF65-F5344CB8AC3E}">
        <p14:creationId xmlns:p14="http://schemas.microsoft.com/office/powerpoint/2010/main" val="31672685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AC5E2-36A1-43DC-F38B-F89FE30FF749}"/>
              </a:ext>
            </a:extLst>
          </p:cNvPr>
          <p:cNvSpPr>
            <a:spLocks noGrp="1"/>
          </p:cNvSpPr>
          <p:nvPr>
            <p:ph type="title"/>
          </p:nvPr>
        </p:nvSpPr>
        <p:spPr/>
        <p:txBody>
          <a:bodyPr/>
          <a:lstStyle/>
          <a:p>
            <a:r>
              <a:rPr lang="en-US" dirty="0"/>
              <a:t>Imaging in the radio band</a:t>
            </a:r>
            <a:endParaRPr lang="en-PK" dirty="0"/>
          </a:p>
        </p:txBody>
      </p:sp>
      <p:sp>
        <p:nvSpPr>
          <p:cNvPr id="3" name="Content Placeholder 2">
            <a:extLst>
              <a:ext uri="{FF2B5EF4-FFF2-40B4-BE49-F238E27FC236}">
                <a16:creationId xmlns:a16="http://schemas.microsoft.com/office/drawing/2014/main" id="{F12B4229-522E-A97E-0451-DC7C2A61363A}"/>
              </a:ext>
            </a:extLst>
          </p:cNvPr>
          <p:cNvSpPr>
            <a:spLocks noGrp="1"/>
          </p:cNvSpPr>
          <p:nvPr>
            <p:ph idx="1"/>
          </p:nvPr>
        </p:nvSpPr>
        <p:spPr>
          <a:xfrm>
            <a:off x="838200" y="1690688"/>
            <a:ext cx="4535184" cy="4486275"/>
          </a:xfrm>
        </p:spPr>
        <p:txBody>
          <a:bodyPr/>
          <a:lstStyle/>
          <a:p>
            <a:pPr algn="just"/>
            <a:r>
              <a:rPr lang="en-US" sz="1800" b="0" i="0" u="none" strike="noStrike" baseline="0" dirty="0">
                <a:latin typeface="TimesTen-Roman"/>
              </a:rPr>
              <a:t>In medicine, radio waves are used in magnetic resonance imaging (MRI). This technique places a patient in a powerful magnet and passes radio waves through his or her body in short pulses. </a:t>
            </a:r>
            <a:endParaRPr lang="en-US" sz="1800" b="0" i="0" u="none" strike="noStrike" baseline="0" dirty="0" smtClean="0">
              <a:latin typeface="TimesTen-Roman"/>
            </a:endParaRPr>
          </a:p>
          <a:p>
            <a:pPr algn="just"/>
            <a:r>
              <a:rPr lang="en-US" sz="1800" b="0" i="0" u="none" strike="noStrike" baseline="0" dirty="0" smtClean="0">
                <a:latin typeface="TimesTen-Roman"/>
              </a:rPr>
              <a:t>Each </a:t>
            </a:r>
            <a:r>
              <a:rPr lang="en-US" sz="1800" b="0" i="0" u="none" strike="noStrike" baseline="0" dirty="0">
                <a:latin typeface="TimesTen-Roman"/>
              </a:rPr>
              <a:t>pulse causes a responding pulse of radio waves to be emitted by the patient’s tissues</a:t>
            </a:r>
            <a:r>
              <a:rPr lang="en-US" sz="1800" b="0" i="0" u="none" strike="noStrike" baseline="0" dirty="0" smtClean="0">
                <a:latin typeface="TimesTen-Roman"/>
              </a:rPr>
              <a:t>. The  </a:t>
            </a:r>
            <a:r>
              <a:rPr lang="en-US" sz="1800" b="0" i="0" u="none" strike="noStrike" baseline="0" dirty="0">
                <a:latin typeface="TimesTen-Roman"/>
              </a:rPr>
              <a:t>location from which these signals originate and their strength are determined by a computer, which produces a two-dimensional picture of a section of the patient. MRI can produce pictures in any plane.</a:t>
            </a:r>
            <a:endParaRPr lang="en-PK" dirty="0"/>
          </a:p>
        </p:txBody>
      </p:sp>
      <p:pic>
        <p:nvPicPr>
          <p:cNvPr id="5" name="Picture 4">
            <a:extLst>
              <a:ext uri="{FF2B5EF4-FFF2-40B4-BE49-F238E27FC236}">
                <a16:creationId xmlns:a16="http://schemas.microsoft.com/office/drawing/2014/main" id="{CA4390A7-5C8D-3EA5-176A-431350062713}"/>
              </a:ext>
            </a:extLst>
          </p:cNvPr>
          <p:cNvPicPr>
            <a:picLocks noChangeAspect="1"/>
          </p:cNvPicPr>
          <p:nvPr/>
        </p:nvPicPr>
        <p:blipFill>
          <a:blip r:embed="rId2"/>
          <a:stretch>
            <a:fillRect/>
          </a:stretch>
        </p:blipFill>
        <p:spPr>
          <a:xfrm>
            <a:off x="5373384" y="1890445"/>
            <a:ext cx="6874050" cy="4286518"/>
          </a:xfrm>
          <a:prstGeom prst="rect">
            <a:avLst/>
          </a:prstGeom>
        </p:spPr>
      </p:pic>
      <p:sp>
        <p:nvSpPr>
          <p:cNvPr id="6" name="TextBox 17">
            <a:extLst>
              <a:ext uri="{FF2B5EF4-FFF2-40B4-BE49-F238E27FC236}">
                <a16:creationId xmlns:a16="http://schemas.microsoft.com/office/drawing/2014/main" id="{EDB221DD-3D7C-2D89-4224-CA44DF03BA68}"/>
              </a:ext>
            </a:extLst>
          </p:cNvPr>
          <p:cNvSpPr txBox="1"/>
          <p:nvPr/>
        </p:nvSpPr>
        <p:spPr>
          <a:xfrm>
            <a:off x="7453745" y="6627168"/>
            <a:ext cx="195598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t> copyright: Gonzalez &amp; Woods </a:t>
            </a:r>
            <a:endParaRPr lang="en-PK" sz="900" dirty="0"/>
          </a:p>
        </p:txBody>
      </p:sp>
    </p:spTree>
    <p:extLst>
      <p:ext uri="{BB962C8B-B14F-4D97-AF65-F5344CB8AC3E}">
        <p14:creationId xmlns:p14="http://schemas.microsoft.com/office/powerpoint/2010/main" val="1540857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27623-A97A-45B5-7C2B-98428010AF1A}"/>
              </a:ext>
            </a:extLst>
          </p:cNvPr>
          <p:cNvSpPr>
            <a:spLocks noGrp="1"/>
          </p:cNvSpPr>
          <p:nvPr>
            <p:ph type="title"/>
          </p:nvPr>
        </p:nvSpPr>
        <p:spPr/>
        <p:txBody>
          <a:bodyPr/>
          <a:lstStyle/>
          <a:p>
            <a:r>
              <a:rPr lang="en-US" dirty="0"/>
              <a:t>Other imaging modalities</a:t>
            </a:r>
            <a:endParaRPr lang="en-PK" dirty="0"/>
          </a:p>
        </p:txBody>
      </p:sp>
      <p:sp>
        <p:nvSpPr>
          <p:cNvPr id="3" name="Content Placeholder 2">
            <a:extLst>
              <a:ext uri="{FF2B5EF4-FFF2-40B4-BE49-F238E27FC236}">
                <a16:creationId xmlns:a16="http://schemas.microsoft.com/office/drawing/2014/main" id="{10C30F92-CB59-60BA-33BD-DDAF0DA94B3A}"/>
              </a:ext>
            </a:extLst>
          </p:cNvPr>
          <p:cNvSpPr>
            <a:spLocks noGrp="1"/>
          </p:cNvSpPr>
          <p:nvPr>
            <p:ph idx="1"/>
          </p:nvPr>
        </p:nvSpPr>
        <p:spPr/>
        <p:txBody>
          <a:bodyPr/>
          <a:lstStyle/>
          <a:p>
            <a:pPr algn="just"/>
            <a:r>
              <a:rPr lang="en-US" sz="1800" b="0" i="0" u="none" strike="noStrike" baseline="0" dirty="0">
                <a:latin typeface="TimesTen-Roman"/>
              </a:rPr>
              <a:t>The most important commercial applications of image processing in geology are in mineral and oil  exploration.</a:t>
            </a:r>
          </a:p>
          <a:p>
            <a:pPr algn="l"/>
            <a:r>
              <a:rPr lang="en-US" sz="1800" b="0" i="0" u="none" strike="noStrike" baseline="0" dirty="0">
                <a:latin typeface="TimesTen-Roman"/>
              </a:rPr>
              <a:t>In a typical ultrasound image, millions of pulses and echoes are sent and received each second.</a:t>
            </a:r>
          </a:p>
          <a:p>
            <a:pPr algn="l"/>
            <a:endParaRPr lang="en-PK" dirty="0"/>
          </a:p>
        </p:txBody>
      </p:sp>
      <p:sp>
        <p:nvSpPr>
          <p:cNvPr id="4" name="TextBox 17">
            <a:extLst>
              <a:ext uri="{FF2B5EF4-FFF2-40B4-BE49-F238E27FC236}">
                <a16:creationId xmlns:a16="http://schemas.microsoft.com/office/drawing/2014/main" id="{179B72B3-FB0C-DA57-DFA3-E03C9987B108}"/>
              </a:ext>
            </a:extLst>
          </p:cNvPr>
          <p:cNvSpPr txBox="1"/>
          <p:nvPr/>
        </p:nvSpPr>
        <p:spPr>
          <a:xfrm>
            <a:off x="7453745" y="6627168"/>
            <a:ext cx="195598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t> copyright: Gonzalez &amp; Woods </a:t>
            </a:r>
            <a:endParaRPr lang="en-PK" sz="900" dirty="0"/>
          </a:p>
        </p:txBody>
      </p:sp>
    </p:spTree>
    <p:extLst>
      <p:ext uri="{BB962C8B-B14F-4D97-AF65-F5344CB8AC3E}">
        <p14:creationId xmlns:p14="http://schemas.microsoft.com/office/powerpoint/2010/main" val="4278730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latin typeface="BeraSerif-Roman"/>
              </a:rPr>
              <a:t>Computer vision is the automated extraction of information from images. Information can mean anything from 3D models, camera position, object detection, and recognition to group and search image content. </a:t>
            </a:r>
            <a:r>
              <a:rPr lang="en-US" dirty="0" smtClean="0">
                <a:latin typeface="BeraSerif-Roman"/>
              </a:rPr>
              <a:t>[</a:t>
            </a:r>
            <a:r>
              <a:rPr lang="en-US" dirty="0" err="1" smtClean="0">
                <a:latin typeface="BeraSerif-Roman"/>
              </a:rPr>
              <a:t>Solem</a:t>
            </a:r>
            <a:r>
              <a:rPr lang="en-US" dirty="0">
                <a:latin typeface="BeraSerif-Roman"/>
              </a:rPr>
              <a:t>]</a:t>
            </a:r>
          </a:p>
          <a:p>
            <a:pPr algn="just"/>
            <a:r>
              <a:rPr lang="en-US" dirty="0">
                <a:latin typeface="BeraSerif-Roman"/>
              </a:rPr>
              <a:t>Practical computer vision contains a mix of programming, modeling, and mathematics and is sometimes difficult to grasp.</a:t>
            </a:r>
            <a:endParaRPr lang="en-PK" dirty="0"/>
          </a:p>
          <a:p>
            <a:endParaRPr lang="en-US" dirty="0"/>
          </a:p>
        </p:txBody>
      </p:sp>
    </p:spTree>
    <p:extLst>
      <p:ext uri="{BB962C8B-B14F-4D97-AF65-F5344CB8AC3E}">
        <p14:creationId xmlns:p14="http://schemas.microsoft.com/office/powerpoint/2010/main" val="2044758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937801" y="606417"/>
            <a:ext cx="6578059" cy="689932"/>
          </a:xfrm>
          <a:prstGeom prst="rect">
            <a:avLst/>
          </a:prstGeom>
        </p:spPr>
        <p:txBody>
          <a:bodyPr vert="horz" wrap="square" lIns="0" tIns="12700" rIns="0" bIns="0" rtlCol="0" anchor="ctr">
            <a:spAutoFit/>
          </a:bodyPr>
          <a:lstStyle/>
          <a:p>
            <a:pPr marL="12700">
              <a:lnSpc>
                <a:spcPct val="100000"/>
              </a:lnSpc>
              <a:spcBef>
                <a:spcPts val="100"/>
              </a:spcBef>
            </a:pPr>
            <a:r>
              <a:rPr spc="-5" dirty="0"/>
              <a:t>Representing</a:t>
            </a:r>
            <a:r>
              <a:rPr spc="-25" dirty="0"/>
              <a:t> </a:t>
            </a:r>
            <a:r>
              <a:rPr dirty="0"/>
              <a:t>Digital</a:t>
            </a:r>
            <a:r>
              <a:rPr spc="-35" dirty="0"/>
              <a:t> </a:t>
            </a:r>
            <a:r>
              <a:rPr dirty="0"/>
              <a:t>Images</a:t>
            </a:r>
          </a:p>
        </p:txBody>
      </p:sp>
      <p:sp>
        <p:nvSpPr>
          <p:cNvPr id="5" name="object 5"/>
          <p:cNvSpPr txBox="1"/>
          <p:nvPr/>
        </p:nvSpPr>
        <p:spPr>
          <a:xfrm>
            <a:off x="1209753" y="1757743"/>
            <a:ext cx="5227320" cy="2747010"/>
          </a:xfrm>
          <a:prstGeom prst="rect">
            <a:avLst/>
          </a:prstGeom>
        </p:spPr>
        <p:txBody>
          <a:bodyPr vert="horz" wrap="square" lIns="0" tIns="13335" rIns="0" bIns="0" rtlCol="0">
            <a:spAutoFit/>
          </a:bodyPr>
          <a:lstStyle/>
          <a:p>
            <a:pPr marL="12700">
              <a:spcBef>
                <a:spcPts val="105"/>
              </a:spcBef>
            </a:pPr>
            <a:r>
              <a:rPr sz="2000" b="1" dirty="0">
                <a:latin typeface="Arial"/>
                <a:cs typeface="Arial"/>
              </a:rPr>
              <a:t>(a)</a:t>
            </a:r>
            <a:r>
              <a:rPr sz="2000" b="1" i="1" dirty="0">
                <a:latin typeface="Arial"/>
                <a:cs typeface="Arial"/>
              </a:rPr>
              <a:t>:</a:t>
            </a:r>
            <a:r>
              <a:rPr sz="2000" b="1" i="1" spc="-40" dirty="0">
                <a:latin typeface="Arial"/>
                <a:cs typeface="Arial"/>
              </a:rPr>
              <a:t> </a:t>
            </a:r>
            <a:r>
              <a:rPr sz="2000" b="1" i="1" dirty="0">
                <a:latin typeface="Arial"/>
                <a:cs typeface="Arial"/>
              </a:rPr>
              <a:t>f</a:t>
            </a:r>
            <a:r>
              <a:rPr sz="2000" b="1" dirty="0">
                <a:latin typeface="Arial"/>
                <a:cs typeface="Arial"/>
              </a:rPr>
              <a:t>(</a:t>
            </a:r>
            <a:r>
              <a:rPr sz="2000" b="1" i="1" dirty="0">
                <a:latin typeface="Arial"/>
                <a:cs typeface="Arial"/>
              </a:rPr>
              <a:t>x</a:t>
            </a:r>
            <a:r>
              <a:rPr sz="2000" b="1" dirty="0">
                <a:latin typeface="Arial"/>
                <a:cs typeface="Arial"/>
              </a:rPr>
              <a:t>,</a:t>
            </a:r>
            <a:r>
              <a:rPr sz="2000" b="1" i="1" dirty="0">
                <a:latin typeface="Arial"/>
                <a:cs typeface="Arial"/>
              </a:rPr>
              <a:t>y</a:t>
            </a:r>
            <a:r>
              <a:rPr sz="2000" b="1" dirty="0">
                <a:latin typeface="Arial"/>
                <a:cs typeface="Arial"/>
              </a:rPr>
              <a:t>),</a:t>
            </a:r>
            <a:r>
              <a:rPr sz="2000" b="1" spc="-45" dirty="0">
                <a:latin typeface="Arial"/>
                <a:cs typeface="Arial"/>
              </a:rPr>
              <a:t> </a:t>
            </a:r>
            <a:r>
              <a:rPr sz="2000" b="1" i="1" dirty="0">
                <a:latin typeface="Arial"/>
                <a:cs typeface="Arial"/>
              </a:rPr>
              <a:t>x</a:t>
            </a:r>
            <a:r>
              <a:rPr sz="2000" b="1" dirty="0">
                <a:latin typeface="Arial"/>
                <a:cs typeface="Arial"/>
              </a:rPr>
              <a:t>=0,</a:t>
            </a:r>
            <a:r>
              <a:rPr sz="2000" b="1" spc="-30" dirty="0">
                <a:latin typeface="Arial"/>
                <a:cs typeface="Arial"/>
              </a:rPr>
              <a:t> </a:t>
            </a:r>
            <a:r>
              <a:rPr sz="2000" b="1" dirty="0">
                <a:latin typeface="Arial"/>
                <a:cs typeface="Arial"/>
              </a:rPr>
              <a:t>1,</a:t>
            </a:r>
            <a:r>
              <a:rPr sz="2000" b="1" spc="-25" dirty="0">
                <a:latin typeface="Arial"/>
                <a:cs typeface="Arial"/>
              </a:rPr>
              <a:t> </a:t>
            </a:r>
            <a:r>
              <a:rPr sz="2000" b="1" dirty="0">
                <a:latin typeface="Arial"/>
                <a:cs typeface="Arial"/>
              </a:rPr>
              <a:t>…,</a:t>
            </a:r>
            <a:r>
              <a:rPr sz="2000" b="1" spc="-20" dirty="0">
                <a:latin typeface="Arial"/>
                <a:cs typeface="Arial"/>
              </a:rPr>
              <a:t> </a:t>
            </a:r>
            <a:r>
              <a:rPr sz="2000" b="1" i="1" spc="-5" dirty="0">
                <a:latin typeface="Arial"/>
                <a:cs typeface="Arial"/>
              </a:rPr>
              <a:t>M</a:t>
            </a:r>
            <a:r>
              <a:rPr sz="2000" b="1" spc="-5" dirty="0">
                <a:latin typeface="Arial"/>
                <a:cs typeface="Arial"/>
              </a:rPr>
              <a:t>-1,</a:t>
            </a:r>
            <a:r>
              <a:rPr sz="2000" b="1" spc="-10" dirty="0">
                <a:latin typeface="Arial"/>
                <a:cs typeface="Arial"/>
              </a:rPr>
              <a:t> </a:t>
            </a:r>
            <a:r>
              <a:rPr sz="2000" b="1" i="1" dirty="0">
                <a:latin typeface="Arial"/>
                <a:cs typeface="Arial"/>
              </a:rPr>
              <a:t>y</a:t>
            </a:r>
            <a:r>
              <a:rPr sz="2000" b="1" dirty="0">
                <a:latin typeface="Arial"/>
                <a:cs typeface="Arial"/>
              </a:rPr>
              <a:t>=0,1,</a:t>
            </a:r>
            <a:r>
              <a:rPr sz="2000" b="1" spc="-50" dirty="0">
                <a:latin typeface="Arial"/>
                <a:cs typeface="Arial"/>
              </a:rPr>
              <a:t> </a:t>
            </a:r>
            <a:r>
              <a:rPr sz="2000" b="1" dirty="0">
                <a:latin typeface="Arial"/>
                <a:cs typeface="Arial"/>
              </a:rPr>
              <a:t>…,</a:t>
            </a:r>
            <a:r>
              <a:rPr sz="2000" b="1" spc="-25" dirty="0">
                <a:latin typeface="Arial"/>
                <a:cs typeface="Arial"/>
              </a:rPr>
              <a:t> </a:t>
            </a:r>
            <a:r>
              <a:rPr sz="2000" b="1" i="1" dirty="0">
                <a:latin typeface="Arial"/>
                <a:cs typeface="Arial"/>
              </a:rPr>
              <a:t>N</a:t>
            </a:r>
            <a:r>
              <a:rPr sz="2000" b="1" dirty="0">
                <a:latin typeface="Arial"/>
                <a:cs typeface="Arial"/>
              </a:rPr>
              <a:t>-1</a:t>
            </a:r>
            <a:endParaRPr sz="2000" dirty="0">
              <a:latin typeface="Arial"/>
              <a:cs typeface="Arial"/>
            </a:endParaRPr>
          </a:p>
          <a:p>
            <a:pPr marL="12700" marR="150495">
              <a:lnSpc>
                <a:spcPct val="165000"/>
              </a:lnSpc>
              <a:spcBef>
                <a:spcPts val="5"/>
              </a:spcBef>
            </a:pPr>
            <a:r>
              <a:rPr sz="2000" b="1" i="1" dirty="0">
                <a:latin typeface="Arial"/>
                <a:cs typeface="Arial"/>
              </a:rPr>
              <a:t>x</a:t>
            </a:r>
            <a:r>
              <a:rPr sz="2000" b="1" dirty="0">
                <a:latin typeface="Arial"/>
                <a:cs typeface="Arial"/>
              </a:rPr>
              <a:t>,</a:t>
            </a:r>
            <a:r>
              <a:rPr sz="2000" b="1" spc="-25" dirty="0">
                <a:latin typeface="Arial"/>
                <a:cs typeface="Arial"/>
              </a:rPr>
              <a:t> </a:t>
            </a:r>
            <a:r>
              <a:rPr sz="2000" b="1" i="1" dirty="0">
                <a:latin typeface="Arial"/>
                <a:cs typeface="Arial"/>
              </a:rPr>
              <a:t>y</a:t>
            </a:r>
            <a:r>
              <a:rPr sz="2000" b="1" dirty="0">
                <a:latin typeface="Arial"/>
                <a:cs typeface="Arial"/>
              </a:rPr>
              <a:t>:</a:t>
            </a:r>
            <a:r>
              <a:rPr sz="2000" b="1" spc="-20" dirty="0">
                <a:latin typeface="Arial"/>
                <a:cs typeface="Arial"/>
              </a:rPr>
              <a:t> </a:t>
            </a:r>
            <a:r>
              <a:rPr sz="2000" b="1" dirty="0">
                <a:latin typeface="Arial"/>
                <a:cs typeface="Arial"/>
              </a:rPr>
              <a:t>spatial</a:t>
            </a:r>
            <a:r>
              <a:rPr sz="2000" b="1" spc="-45" dirty="0">
                <a:latin typeface="Arial"/>
                <a:cs typeface="Arial"/>
              </a:rPr>
              <a:t> </a:t>
            </a:r>
            <a:r>
              <a:rPr sz="2000" b="1" dirty="0">
                <a:latin typeface="Arial"/>
                <a:cs typeface="Arial"/>
              </a:rPr>
              <a:t>coordinates</a:t>
            </a:r>
            <a:r>
              <a:rPr sz="2000" b="1" spc="-25" dirty="0">
                <a:latin typeface="Arial"/>
                <a:cs typeface="Arial"/>
              </a:rPr>
              <a:t> </a:t>
            </a:r>
            <a:r>
              <a:rPr sz="2000" dirty="0">
                <a:latin typeface="Wingdings"/>
                <a:cs typeface="Wingdings"/>
              </a:rPr>
              <a:t></a:t>
            </a:r>
            <a:r>
              <a:rPr sz="2000" spc="40" dirty="0">
                <a:latin typeface="Times New Roman"/>
                <a:cs typeface="Times New Roman"/>
              </a:rPr>
              <a:t> </a:t>
            </a:r>
            <a:r>
              <a:rPr sz="2000" b="1" dirty="0">
                <a:latin typeface="Arial"/>
                <a:cs typeface="Arial"/>
              </a:rPr>
              <a:t>spatial</a:t>
            </a:r>
            <a:r>
              <a:rPr sz="2000" b="1" spc="-45" dirty="0">
                <a:latin typeface="Arial"/>
                <a:cs typeface="Arial"/>
              </a:rPr>
              <a:t> </a:t>
            </a:r>
            <a:r>
              <a:rPr sz="2000" b="1" dirty="0">
                <a:latin typeface="Arial"/>
                <a:cs typeface="Arial"/>
              </a:rPr>
              <a:t>domain </a:t>
            </a:r>
            <a:r>
              <a:rPr sz="2000" b="1" spc="-540" dirty="0">
                <a:latin typeface="Arial"/>
                <a:cs typeface="Arial"/>
              </a:rPr>
              <a:t> </a:t>
            </a:r>
            <a:r>
              <a:rPr sz="2000" b="1" dirty="0">
                <a:latin typeface="Arial"/>
                <a:cs typeface="Arial"/>
              </a:rPr>
              <a:t>(b):</a:t>
            </a:r>
            <a:r>
              <a:rPr sz="2000" b="1" spc="-30" dirty="0">
                <a:latin typeface="Arial"/>
                <a:cs typeface="Arial"/>
              </a:rPr>
              <a:t> </a:t>
            </a:r>
            <a:r>
              <a:rPr sz="2000" b="1" dirty="0">
                <a:latin typeface="Arial"/>
                <a:cs typeface="Arial"/>
              </a:rPr>
              <a:t>suitable</a:t>
            </a:r>
            <a:r>
              <a:rPr sz="2000" b="1" spc="-30" dirty="0">
                <a:latin typeface="Arial"/>
                <a:cs typeface="Arial"/>
              </a:rPr>
              <a:t> </a:t>
            </a:r>
            <a:r>
              <a:rPr sz="2000" b="1" dirty="0">
                <a:latin typeface="Arial"/>
                <a:cs typeface="Arial"/>
              </a:rPr>
              <a:t>for</a:t>
            </a:r>
            <a:r>
              <a:rPr sz="2000" b="1" spc="-25" dirty="0">
                <a:latin typeface="Arial"/>
                <a:cs typeface="Arial"/>
              </a:rPr>
              <a:t> </a:t>
            </a:r>
            <a:r>
              <a:rPr sz="2000" b="1" spc="-5" dirty="0">
                <a:latin typeface="Arial"/>
                <a:cs typeface="Arial"/>
              </a:rPr>
              <a:t>visualization</a:t>
            </a:r>
            <a:endParaRPr sz="2000" dirty="0">
              <a:latin typeface="Arial"/>
              <a:cs typeface="Arial"/>
            </a:endParaRPr>
          </a:p>
          <a:p>
            <a:pPr marL="12700">
              <a:spcBef>
                <a:spcPts val="1560"/>
              </a:spcBef>
            </a:pPr>
            <a:r>
              <a:rPr sz="2000" b="1" dirty="0">
                <a:latin typeface="Arial"/>
                <a:cs typeface="Arial"/>
              </a:rPr>
              <a:t>(c):</a:t>
            </a:r>
            <a:r>
              <a:rPr sz="2000" b="1" spc="-40" dirty="0">
                <a:latin typeface="Arial"/>
                <a:cs typeface="Arial"/>
              </a:rPr>
              <a:t> </a:t>
            </a:r>
            <a:r>
              <a:rPr sz="2000" b="1" dirty="0">
                <a:latin typeface="Arial"/>
                <a:cs typeface="Arial"/>
              </a:rPr>
              <a:t>processing</a:t>
            </a:r>
            <a:r>
              <a:rPr sz="2000" b="1" spc="-25" dirty="0">
                <a:latin typeface="Arial"/>
                <a:cs typeface="Arial"/>
              </a:rPr>
              <a:t> </a:t>
            </a:r>
            <a:r>
              <a:rPr sz="2000" b="1" dirty="0">
                <a:latin typeface="Arial"/>
                <a:cs typeface="Arial"/>
              </a:rPr>
              <a:t>and</a:t>
            </a:r>
            <a:r>
              <a:rPr sz="2000" b="1" spc="-15" dirty="0">
                <a:latin typeface="Arial"/>
                <a:cs typeface="Arial"/>
              </a:rPr>
              <a:t> </a:t>
            </a:r>
            <a:r>
              <a:rPr sz="2000" b="1" dirty="0">
                <a:latin typeface="Arial"/>
                <a:cs typeface="Arial"/>
              </a:rPr>
              <a:t>algorithm</a:t>
            </a:r>
            <a:r>
              <a:rPr sz="2000" b="1" spc="-35" dirty="0">
                <a:latin typeface="Arial"/>
                <a:cs typeface="Arial"/>
              </a:rPr>
              <a:t> </a:t>
            </a:r>
            <a:r>
              <a:rPr sz="2000" b="1" spc="-5" dirty="0">
                <a:latin typeface="Arial"/>
                <a:cs typeface="Arial"/>
              </a:rPr>
              <a:t>development</a:t>
            </a:r>
            <a:endParaRPr sz="2000" dirty="0">
              <a:latin typeface="Arial"/>
              <a:cs typeface="Arial"/>
            </a:endParaRPr>
          </a:p>
          <a:p>
            <a:pPr marL="12700">
              <a:spcBef>
                <a:spcPts val="1410"/>
              </a:spcBef>
            </a:pPr>
            <a:r>
              <a:rPr b="1" i="1" spc="-5" dirty="0">
                <a:latin typeface="Arial"/>
                <a:cs typeface="Arial"/>
              </a:rPr>
              <a:t>x</a:t>
            </a:r>
            <a:r>
              <a:rPr b="1" spc="-5" dirty="0">
                <a:latin typeface="Arial"/>
                <a:cs typeface="Arial"/>
              </a:rPr>
              <a:t>:</a:t>
            </a:r>
            <a:r>
              <a:rPr b="1" spc="-10" dirty="0">
                <a:latin typeface="Arial"/>
                <a:cs typeface="Arial"/>
              </a:rPr>
              <a:t> </a:t>
            </a:r>
            <a:r>
              <a:rPr b="1" dirty="0">
                <a:latin typeface="Arial"/>
                <a:cs typeface="Arial"/>
              </a:rPr>
              <a:t>extend</a:t>
            </a:r>
            <a:r>
              <a:rPr b="1" spc="-10" dirty="0">
                <a:latin typeface="Arial"/>
                <a:cs typeface="Arial"/>
              </a:rPr>
              <a:t> </a:t>
            </a:r>
            <a:r>
              <a:rPr b="1" dirty="0">
                <a:latin typeface="Arial"/>
                <a:cs typeface="Arial"/>
              </a:rPr>
              <a:t>downward</a:t>
            </a:r>
            <a:r>
              <a:rPr b="1" spc="-50" dirty="0">
                <a:latin typeface="Arial"/>
                <a:cs typeface="Arial"/>
              </a:rPr>
              <a:t> </a:t>
            </a:r>
            <a:r>
              <a:rPr b="1" spc="5" dirty="0">
                <a:latin typeface="Arial"/>
                <a:cs typeface="Arial"/>
              </a:rPr>
              <a:t>(rows)</a:t>
            </a:r>
            <a:endParaRPr dirty="0">
              <a:latin typeface="Arial"/>
              <a:cs typeface="Arial"/>
            </a:endParaRPr>
          </a:p>
          <a:p>
            <a:pPr marL="12700">
              <a:spcBef>
                <a:spcPts val="1405"/>
              </a:spcBef>
            </a:pPr>
            <a:r>
              <a:rPr b="1" i="1" spc="-5" dirty="0">
                <a:latin typeface="Arial"/>
                <a:cs typeface="Arial"/>
              </a:rPr>
              <a:t>y</a:t>
            </a:r>
            <a:r>
              <a:rPr b="1" spc="-5" dirty="0">
                <a:latin typeface="Arial"/>
                <a:cs typeface="Arial"/>
              </a:rPr>
              <a:t>:</a:t>
            </a:r>
            <a:r>
              <a:rPr b="1" spc="-10" dirty="0">
                <a:latin typeface="Arial"/>
                <a:cs typeface="Arial"/>
              </a:rPr>
              <a:t> </a:t>
            </a:r>
            <a:r>
              <a:rPr b="1" dirty="0">
                <a:latin typeface="Arial"/>
                <a:cs typeface="Arial"/>
              </a:rPr>
              <a:t>extend</a:t>
            </a:r>
            <a:r>
              <a:rPr b="1" spc="-5" dirty="0">
                <a:latin typeface="Arial"/>
                <a:cs typeface="Arial"/>
              </a:rPr>
              <a:t> </a:t>
            </a:r>
            <a:r>
              <a:rPr b="1" dirty="0">
                <a:latin typeface="Arial"/>
                <a:cs typeface="Arial"/>
              </a:rPr>
              <a:t>to</a:t>
            </a:r>
            <a:r>
              <a:rPr b="1" spc="-15" dirty="0">
                <a:latin typeface="Arial"/>
                <a:cs typeface="Arial"/>
              </a:rPr>
              <a:t> </a:t>
            </a:r>
            <a:r>
              <a:rPr b="1" dirty="0">
                <a:latin typeface="Arial"/>
                <a:cs typeface="Arial"/>
              </a:rPr>
              <a:t>the</a:t>
            </a:r>
            <a:r>
              <a:rPr b="1" spc="-10" dirty="0">
                <a:latin typeface="Arial"/>
                <a:cs typeface="Arial"/>
              </a:rPr>
              <a:t> </a:t>
            </a:r>
            <a:r>
              <a:rPr b="1" dirty="0">
                <a:latin typeface="Arial"/>
                <a:cs typeface="Arial"/>
              </a:rPr>
              <a:t>right</a:t>
            </a:r>
            <a:r>
              <a:rPr b="1" spc="-15" dirty="0">
                <a:latin typeface="Arial"/>
                <a:cs typeface="Arial"/>
              </a:rPr>
              <a:t> </a:t>
            </a:r>
            <a:r>
              <a:rPr b="1" dirty="0">
                <a:latin typeface="Arial"/>
                <a:cs typeface="Arial"/>
              </a:rPr>
              <a:t>(columns)</a:t>
            </a:r>
            <a:endParaRPr dirty="0">
              <a:latin typeface="Arial"/>
              <a:cs typeface="Arial"/>
            </a:endParaRPr>
          </a:p>
        </p:txBody>
      </p:sp>
      <p:sp>
        <p:nvSpPr>
          <p:cNvPr id="6" name="object 6"/>
          <p:cNvSpPr txBox="1"/>
          <p:nvPr/>
        </p:nvSpPr>
        <p:spPr>
          <a:xfrm>
            <a:off x="2319702" y="5747694"/>
            <a:ext cx="2108200" cy="462280"/>
          </a:xfrm>
          <a:prstGeom prst="rect">
            <a:avLst/>
          </a:prstGeom>
        </p:spPr>
        <p:txBody>
          <a:bodyPr vert="horz" wrap="square" lIns="0" tIns="13970" rIns="0" bIns="0" rtlCol="0">
            <a:spAutoFit/>
          </a:bodyPr>
          <a:lstStyle/>
          <a:p>
            <a:pPr marL="12700">
              <a:spcBef>
                <a:spcPts val="110"/>
              </a:spcBef>
            </a:pPr>
            <a:r>
              <a:rPr sz="2850" i="1" spc="175" dirty="0">
                <a:latin typeface="Times New Roman"/>
                <a:cs typeface="Times New Roman"/>
              </a:rPr>
              <a:t>b</a:t>
            </a:r>
            <a:r>
              <a:rPr sz="2850" i="1" spc="-80" dirty="0">
                <a:latin typeface="Times New Roman"/>
                <a:cs typeface="Times New Roman"/>
              </a:rPr>
              <a:t> </a:t>
            </a:r>
            <a:r>
              <a:rPr sz="2850" spc="190" dirty="0">
                <a:latin typeface="Symbol"/>
                <a:cs typeface="Symbol"/>
              </a:rPr>
              <a:t></a:t>
            </a:r>
            <a:r>
              <a:rPr sz="2850" spc="-50" dirty="0">
                <a:latin typeface="Times New Roman"/>
                <a:cs typeface="Times New Roman"/>
              </a:rPr>
              <a:t> </a:t>
            </a:r>
            <a:r>
              <a:rPr sz="2850" i="1" spc="290" dirty="0">
                <a:latin typeface="Times New Roman"/>
                <a:cs typeface="Times New Roman"/>
              </a:rPr>
              <a:t>M</a:t>
            </a:r>
            <a:r>
              <a:rPr sz="2850" i="1" spc="-60" dirty="0">
                <a:latin typeface="Times New Roman"/>
                <a:cs typeface="Times New Roman"/>
              </a:rPr>
              <a:t> </a:t>
            </a:r>
            <a:r>
              <a:rPr sz="2850" spc="190" dirty="0">
                <a:latin typeface="Symbol"/>
                <a:cs typeface="Symbol"/>
              </a:rPr>
              <a:t></a:t>
            </a:r>
            <a:r>
              <a:rPr sz="2850" spc="-240" dirty="0">
                <a:latin typeface="Times New Roman"/>
                <a:cs typeface="Times New Roman"/>
              </a:rPr>
              <a:t> </a:t>
            </a:r>
            <a:r>
              <a:rPr sz="2850" i="1" spc="235" dirty="0">
                <a:latin typeface="Times New Roman"/>
                <a:cs typeface="Times New Roman"/>
              </a:rPr>
              <a:t>N</a:t>
            </a:r>
            <a:r>
              <a:rPr sz="2850" i="1" spc="-185" dirty="0">
                <a:latin typeface="Times New Roman"/>
                <a:cs typeface="Times New Roman"/>
              </a:rPr>
              <a:t> </a:t>
            </a:r>
            <a:r>
              <a:rPr sz="2850" spc="190" dirty="0">
                <a:latin typeface="Symbol"/>
                <a:cs typeface="Symbol"/>
              </a:rPr>
              <a:t></a:t>
            </a:r>
            <a:r>
              <a:rPr sz="2850" spc="-385" dirty="0">
                <a:latin typeface="Times New Roman"/>
                <a:cs typeface="Times New Roman"/>
              </a:rPr>
              <a:t> </a:t>
            </a:r>
            <a:r>
              <a:rPr sz="2850" i="1" spc="155" dirty="0">
                <a:latin typeface="Times New Roman"/>
                <a:cs typeface="Times New Roman"/>
              </a:rPr>
              <a:t>k</a:t>
            </a:r>
            <a:endParaRPr sz="2850">
              <a:latin typeface="Times New Roman"/>
              <a:cs typeface="Times New Roman"/>
            </a:endParaRPr>
          </a:p>
        </p:txBody>
      </p:sp>
      <p:pic>
        <p:nvPicPr>
          <p:cNvPr id="7" name="object 7"/>
          <p:cNvPicPr/>
          <p:nvPr/>
        </p:nvPicPr>
        <p:blipFill>
          <a:blip r:embed="rId2" cstate="print"/>
          <a:stretch>
            <a:fillRect/>
          </a:stretch>
        </p:blipFill>
        <p:spPr>
          <a:xfrm>
            <a:off x="2386699" y="5600675"/>
            <a:ext cx="103403" cy="190525"/>
          </a:xfrm>
          <a:prstGeom prst="rect">
            <a:avLst/>
          </a:prstGeom>
        </p:spPr>
      </p:pic>
      <p:sp>
        <p:nvSpPr>
          <p:cNvPr id="8" name="object 8"/>
          <p:cNvSpPr txBox="1"/>
          <p:nvPr/>
        </p:nvSpPr>
        <p:spPr>
          <a:xfrm>
            <a:off x="1956917" y="5290565"/>
            <a:ext cx="2882900" cy="258404"/>
          </a:xfrm>
          <a:prstGeom prst="rect">
            <a:avLst/>
          </a:prstGeom>
        </p:spPr>
        <p:txBody>
          <a:bodyPr vert="horz" wrap="square" lIns="0" tIns="12065" rIns="0" bIns="0" rtlCol="0">
            <a:spAutoFit/>
          </a:bodyPr>
          <a:lstStyle/>
          <a:p>
            <a:pPr marL="12700">
              <a:spcBef>
                <a:spcPts val="95"/>
              </a:spcBef>
            </a:pPr>
            <a:r>
              <a:rPr sz="1600" b="1" spc="-10" dirty="0">
                <a:latin typeface="Times New Roman"/>
                <a:cs typeface="Times New Roman"/>
              </a:rPr>
              <a:t>Number</a:t>
            </a:r>
            <a:r>
              <a:rPr sz="1600" b="1" dirty="0">
                <a:latin typeface="Times New Roman"/>
                <a:cs typeface="Times New Roman"/>
              </a:rPr>
              <a:t> </a:t>
            </a:r>
            <a:r>
              <a:rPr sz="1600" b="1" spc="-5" dirty="0">
                <a:latin typeface="Times New Roman"/>
                <a:cs typeface="Times New Roman"/>
              </a:rPr>
              <a:t>of bits</a:t>
            </a:r>
            <a:r>
              <a:rPr sz="1600" b="1" spc="5" dirty="0">
                <a:latin typeface="Times New Roman"/>
                <a:cs typeface="Times New Roman"/>
              </a:rPr>
              <a:t> </a:t>
            </a:r>
            <a:r>
              <a:rPr sz="1600" b="1" spc="-5" dirty="0">
                <a:latin typeface="Times New Roman"/>
                <a:cs typeface="Times New Roman"/>
              </a:rPr>
              <a:t>storing</a:t>
            </a:r>
            <a:r>
              <a:rPr sz="1600" b="1" spc="15" dirty="0">
                <a:latin typeface="Times New Roman"/>
                <a:cs typeface="Times New Roman"/>
              </a:rPr>
              <a:t> </a:t>
            </a:r>
            <a:r>
              <a:rPr sz="1600" b="1" spc="-5" dirty="0">
                <a:latin typeface="Times New Roman"/>
                <a:cs typeface="Times New Roman"/>
              </a:rPr>
              <a:t>the</a:t>
            </a:r>
            <a:r>
              <a:rPr sz="1600" b="1" dirty="0">
                <a:latin typeface="Times New Roman"/>
                <a:cs typeface="Times New Roman"/>
              </a:rPr>
              <a:t> </a:t>
            </a:r>
            <a:r>
              <a:rPr sz="1600" b="1" spc="-10" dirty="0">
                <a:latin typeface="Times New Roman"/>
                <a:cs typeface="Times New Roman"/>
              </a:rPr>
              <a:t>image</a:t>
            </a:r>
            <a:endParaRPr sz="1600">
              <a:latin typeface="Times New Roman"/>
              <a:cs typeface="Times New Roman"/>
            </a:endParaRPr>
          </a:p>
        </p:txBody>
      </p:sp>
      <p:sp>
        <p:nvSpPr>
          <p:cNvPr id="9" name="TextBox 17">
            <a:extLst>
              <a:ext uri="{FF2B5EF4-FFF2-40B4-BE49-F238E27FC236}">
                <a16:creationId xmlns:a16="http://schemas.microsoft.com/office/drawing/2014/main" id="{43DC98AA-5451-BCDE-F0D0-81B6FC8C8B4A}"/>
              </a:ext>
            </a:extLst>
          </p:cNvPr>
          <p:cNvSpPr txBox="1"/>
          <p:nvPr/>
        </p:nvSpPr>
        <p:spPr>
          <a:xfrm>
            <a:off x="7453745" y="6627168"/>
            <a:ext cx="195598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t> copyright: Gonzalez &amp; Woods </a:t>
            </a:r>
            <a:endParaRPr lang="en-PK" sz="9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5E599-E7D4-6C7C-0E69-614399EE1C2D}"/>
              </a:ext>
            </a:extLst>
          </p:cNvPr>
          <p:cNvSpPr>
            <a:spLocks noGrp="1"/>
          </p:cNvSpPr>
          <p:nvPr>
            <p:ph type="title"/>
          </p:nvPr>
        </p:nvSpPr>
        <p:spPr>
          <a:xfrm>
            <a:off x="838200" y="365125"/>
            <a:ext cx="5069440" cy="1325563"/>
          </a:xfrm>
        </p:spPr>
        <p:txBody>
          <a:bodyPr/>
          <a:lstStyle/>
          <a:p>
            <a:r>
              <a:rPr lang="en-US" dirty="0"/>
              <a:t>3 Ways to Represent Images</a:t>
            </a:r>
            <a:endParaRPr lang="en-PK" dirty="0"/>
          </a:p>
        </p:txBody>
      </p:sp>
      <p:sp>
        <p:nvSpPr>
          <p:cNvPr id="3" name="Content Placeholder 2">
            <a:extLst>
              <a:ext uri="{FF2B5EF4-FFF2-40B4-BE49-F238E27FC236}">
                <a16:creationId xmlns:a16="http://schemas.microsoft.com/office/drawing/2014/main" id="{788761D5-B964-385B-0404-A5FB49A7D6DD}"/>
              </a:ext>
            </a:extLst>
          </p:cNvPr>
          <p:cNvSpPr>
            <a:spLocks noGrp="1"/>
          </p:cNvSpPr>
          <p:nvPr>
            <p:ph idx="1"/>
          </p:nvPr>
        </p:nvSpPr>
        <p:spPr/>
        <p:txBody>
          <a:bodyPr/>
          <a:lstStyle/>
          <a:p>
            <a:endParaRPr lang="en-PK" dirty="0"/>
          </a:p>
        </p:txBody>
      </p:sp>
      <p:pic>
        <p:nvPicPr>
          <p:cNvPr id="4" name="object 2"/>
          <p:cNvPicPr/>
          <p:nvPr/>
        </p:nvPicPr>
        <p:blipFill>
          <a:blip r:embed="rId2" cstate="print"/>
          <a:stretch>
            <a:fillRect/>
          </a:stretch>
        </p:blipFill>
        <p:spPr>
          <a:xfrm>
            <a:off x="5619964" y="482885"/>
            <a:ext cx="6000107" cy="5694078"/>
          </a:xfrm>
          <a:prstGeom prst="rect">
            <a:avLst/>
          </a:prstGeom>
        </p:spPr>
      </p:pic>
      <p:pic>
        <p:nvPicPr>
          <p:cNvPr id="5" name="object 3"/>
          <p:cNvPicPr/>
          <p:nvPr/>
        </p:nvPicPr>
        <p:blipFill>
          <a:blip r:embed="rId3" cstate="print"/>
          <a:stretch>
            <a:fillRect/>
          </a:stretch>
        </p:blipFill>
        <p:spPr>
          <a:xfrm>
            <a:off x="1212351" y="2455524"/>
            <a:ext cx="2558265" cy="3721439"/>
          </a:xfrm>
          <a:prstGeom prst="rect">
            <a:avLst/>
          </a:prstGeom>
        </p:spPr>
      </p:pic>
      <p:sp>
        <p:nvSpPr>
          <p:cNvPr id="6" name="TextBox 17">
            <a:extLst>
              <a:ext uri="{FF2B5EF4-FFF2-40B4-BE49-F238E27FC236}">
                <a16:creationId xmlns:a16="http://schemas.microsoft.com/office/drawing/2014/main" id="{5B94D13F-5175-418D-7E64-3439D4576F3E}"/>
              </a:ext>
            </a:extLst>
          </p:cNvPr>
          <p:cNvSpPr txBox="1"/>
          <p:nvPr/>
        </p:nvSpPr>
        <p:spPr>
          <a:xfrm>
            <a:off x="7453745" y="6627168"/>
            <a:ext cx="195598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t> copyright: Gonzalez &amp; Woods </a:t>
            </a:r>
            <a:endParaRPr lang="en-PK" sz="900" dirty="0"/>
          </a:p>
        </p:txBody>
      </p:sp>
    </p:spTree>
    <p:extLst>
      <p:ext uri="{BB962C8B-B14F-4D97-AF65-F5344CB8AC3E}">
        <p14:creationId xmlns:p14="http://schemas.microsoft.com/office/powerpoint/2010/main" val="333661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1F43C-EFA0-86EB-6C55-C6B7DD0D11D2}"/>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2A681A86-FBB3-AE0C-057A-DB5D26AE40F2}"/>
              </a:ext>
            </a:extLst>
          </p:cNvPr>
          <p:cNvSpPr>
            <a:spLocks noGrp="1"/>
          </p:cNvSpPr>
          <p:nvPr>
            <p:ph idx="1"/>
          </p:nvPr>
        </p:nvSpPr>
        <p:spPr/>
        <p:txBody>
          <a:bodyPr>
            <a:normAutofit/>
          </a:bodyPr>
          <a:lstStyle/>
          <a:p>
            <a:pPr algn="l"/>
            <a:r>
              <a:rPr lang="en-US" b="0" i="0" u="none" strike="noStrike" baseline="0" dirty="0">
                <a:latin typeface="TimesTen-Roman"/>
              </a:rPr>
              <a:t>Suppose that we sample the continuous image into a 2-D array,</a:t>
            </a:r>
          </a:p>
          <a:p>
            <a:pPr lvl="1"/>
            <a:r>
              <a:rPr lang="en-US" b="0" i="0" u="none" strike="noStrike" baseline="0" dirty="0">
                <a:latin typeface="TimesTen-Roman"/>
              </a:rPr>
              <a:t>f(</a:t>
            </a:r>
            <a:r>
              <a:rPr lang="en-US" b="0" i="0" u="none" strike="noStrike" baseline="0" dirty="0" err="1">
                <a:latin typeface="TimesTen-Roman"/>
              </a:rPr>
              <a:t>x,y</a:t>
            </a:r>
            <a:r>
              <a:rPr lang="en-US" b="0" i="0" u="none" strike="noStrike" baseline="0" dirty="0">
                <a:latin typeface="TimesTen-Roman"/>
              </a:rPr>
              <a:t>) , containing </a:t>
            </a:r>
            <a:r>
              <a:rPr lang="en-US" b="0" i="1" u="none" strike="noStrike" baseline="0" dirty="0">
                <a:latin typeface="TimesTen-Italic"/>
              </a:rPr>
              <a:t>M </a:t>
            </a:r>
            <a:r>
              <a:rPr lang="en-US" b="0" i="0" u="none" strike="noStrike" baseline="0" dirty="0">
                <a:latin typeface="TimesTen-Roman"/>
              </a:rPr>
              <a:t>rows and </a:t>
            </a:r>
            <a:r>
              <a:rPr lang="en-US" b="0" i="1" u="none" strike="noStrike" baseline="0" dirty="0">
                <a:latin typeface="TimesTen-Italic"/>
              </a:rPr>
              <a:t>N </a:t>
            </a:r>
            <a:r>
              <a:rPr lang="en-US" b="0" i="0" u="none" strike="noStrike" baseline="0" dirty="0">
                <a:latin typeface="TimesTen-Roman"/>
              </a:rPr>
              <a:t>columns, </a:t>
            </a:r>
          </a:p>
          <a:p>
            <a:pPr lvl="1"/>
            <a:r>
              <a:rPr lang="en-US" b="0" i="0" u="none" strike="noStrike" baseline="0" dirty="0">
                <a:latin typeface="TimesTen-Roman"/>
              </a:rPr>
              <a:t>where (</a:t>
            </a:r>
            <a:r>
              <a:rPr lang="en-US" b="0" i="0" u="none" strike="noStrike" baseline="0" dirty="0" err="1">
                <a:latin typeface="TimesTen-Roman"/>
              </a:rPr>
              <a:t>x,y</a:t>
            </a:r>
            <a:r>
              <a:rPr lang="en-US" b="0" i="0" u="none" strike="noStrike" baseline="0" dirty="0">
                <a:latin typeface="TimesTen-Roman"/>
              </a:rPr>
              <a:t>) are discrete coordinates. </a:t>
            </a:r>
          </a:p>
          <a:p>
            <a:r>
              <a:rPr lang="en-US" b="0" i="0" u="none" strike="noStrike" baseline="0" dirty="0">
                <a:latin typeface="TimesTen-Roman"/>
              </a:rPr>
              <a:t>For notational clarity and convenience, we use integer values for these discrete coordinates: </a:t>
            </a:r>
          </a:p>
          <a:p>
            <a:r>
              <a:rPr lang="en-US" b="0" i="0" u="none" strike="noStrike" baseline="0" dirty="0">
                <a:latin typeface="TimesTen-Roman"/>
              </a:rPr>
              <a:t>and x= 1,2,3….M-1 </a:t>
            </a:r>
          </a:p>
          <a:p>
            <a:r>
              <a:rPr lang="en-US" b="0" i="0" u="none" strike="noStrike" baseline="0" dirty="0">
                <a:latin typeface="TimesTen-Roman"/>
              </a:rPr>
              <a:t>and y= x= 1,2,3….N-1</a:t>
            </a:r>
            <a:endParaRPr lang="en-PK" dirty="0"/>
          </a:p>
        </p:txBody>
      </p:sp>
    </p:spTree>
    <p:extLst>
      <p:ext uri="{BB962C8B-B14F-4D97-AF65-F5344CB8AC3E}">
        <p14:creationId xmlns:p14="http://schemas.microsoft.com/office/powerpoint/2010/main" val="241360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11A9C-5967-4952-4F90-0A24A546FAD7}"/>
              </a:ext>
            </a:extLst>
          </p:cNvPr>
          <p:cNvSpPr>
            <a:spLocks noGrp="1"/>
          </p:cNvSpPr>
          <p:nvPr>
            <p:ph type="title"/>
          </p:nvPr>
        </p:nvSpPr>
        <p:spPr/>
        <p:txBody>
          <a:bodyPr>
            <a:noAutofit/>
          </a:bodyPr>
          <a:lstStyle/>
          <a:p>
            <a:r>
              <a:rPr lang="en-US" b="1" i="0" u="none" strike="noStrike" baseline="0" dirty="0"/>
              <a:t>Images in the Spatial Domain</a:t>
            </a:r>
            <a:endParaRPr lang="en-PK" dirty="0"/>
          </a:p>
        </p:txBody>
      </p:sp>
      <p:sp>
        <p:nvSpPr>
          <p:cNvPr id="3" name="Content Placeholder 2">
            <a:extLst>
              <a:ext uri="{FF2B5EF4-FFF2-40B4-BE49-F238E27FC236}">
                <a16:creationId xmlns:a16="http://schemas.microsoft.com/office/drawing/2014/main" id="{95265C5F-5EDA-5835-1F4D-788B97C8980F}"/>
              </a:ext>
            </a:extLst>
          </p:cNvPr>
          <p:cNvSpPr>
            <a:spLocks noGrp="1"/>
          </p:cNvSpPr>
          <p:nvPr>
            <p:ph idx="1"/>
          </p:nvPr>
        </p:nvSpPr>
        <p:spPr/>
        <p:txBody>
          <a:bodyPr>
            <a:normAutofit lnSpcReduction="10000"/>
          </a:bodyPr>
          <a:lstStyle/>
          <a:p>
            <a:pPr algn="l"/>
            <a:r>
              <a:rPr lang="en-US" b="0" i="0" u="none" strike="noStrike" baseline="0" dirty="0"/>
              <a:t>A (digital) </a:t>
            </a:r>
            <a:r>
              <a:rPr lang="en-US" b="0" i="1" u="none" strike="noStrike" baseline="0" dirty="0"/>
              <a:t>image </a:t>
            </a:r>
            <a:r>
              <a:rPr lang="en-US" b="0" i="0" u="none" strike="noStrike" baseline="0" dirty="0"/>
              <a:t>is defined by </a:t>
            </a:r>
            <a:r>
              <a:rPr lang="en-US" b="0" i="1" u="none" strike="noStrike" baseline="0" dirty="0"/>
              <a:t>integrating </a:t>
            </a:r>
            <a:r>
              <a:rPr lang="en-US" b="0" i="0" u="none" strike="noStrike" baseline="0" dirty="0"/>
              <a:t>and </a:t>
            </a:r>
            <a:r>
              <a:rPr lang="en-US" b="0" i="1" u="none" strike="noStrike" baseline="0" dirty="0"/>
              <a:t>sampling </a:t>
            </a:r>
            <a:r>
              <a:rPr lang="en-US" b="0" i="0" u="none" strike="noStrike" baseline="0" dirty="0"/>
              <a:t>continuous (analog) data in a spatial domain. </a:t>
            </a:r>
          </a:p>
          <a:p>
            <a:pPr algn="l"/>
            <a:r>
              <a:rPr lang="en-US" b="0" i="0" u="none" strike="noStrike" baseline="0" dirty="0"/>
              <a:t>It consists of a rectangular array of </a:t>
            </a:r>
            <a:r>
              <a:rPr lang="en-US" b="0" i="1" u="none" strike="noStrike" baseline="0" dirty="0"/>
              <a:t>pixels </a:t>
            </a:r>
            <a:r>
              <a:rPr lang="en-US" b="0" i="0" u="none" strike="noStrike" baseline="0" dirty="0"/>
              <a:t>(x, </a:t>
            </a:r>
            <a:r>
              <a:rPr lang="en-US" b="0" i="0" u="none" strike="noStrike" baseline="0" dirty="0" err="1"/>
              <a:t>y,u</a:t>
            </a:r>
            <a:r>
              <a:rPr lang="en-US" b="0" i="0" u="none" strike="noStrike" baseline="0" dirty="0"/>
              <a:t>), each combining a location (x, y) ∈ Z</a:t>
            </a:r>
            <a:r>
              <a:rPr lang="en-US" b="0" i="0" u="none" strike="noStrike" baseline="30000" dirty="0"/>
              <a:t>2</a:t>
            </a:r>
            <a:r>
              <a:rPr lang="en-US" b="0" i="0" u="none" strike="noStrike" baseline="0" dirty="0"/>
              <a:t> and a value u, the </a:t>
            </a:r>
            <a:r>
              <a:rPr lang="en-US" b="0" i="1" u="none" strike="noStrike" baseline="0" dirty="0"/>
              <a:t>sample </a:t>
            </a:r>
            <a:r>
              <a:rPr lang="en-US" b="0" i="0" u="none" strike="noStrike" baseline="0" dirty="0"/>
              <a:t>at location (x, y). </a:t>
            </a:r>
          </a:p>
          <a:p>
            <a:pPr algn="l"/>
            <a:r>
              <a:rPr lang="en-US" b="0" i="0" u="none" strike="noStrike" baseline="0" dirty="0"/>
              <a:t>Z is the set of all integers.</a:t>
            </a:r>
          </a:p>
          <a:p>
            <a:pPr algn="l"/>
            <a:r>
              <a:rPr lang="en-US" b="0" i="0" u="none" strike="noStrike" baseline="0" dirty="0">
                <a:solidFill>
                  <a:srgbClr val="000000"/>
                </a:solidFill>
                <a:latin typeface="Times-Roman"/>
              </a:rPr>
              <a:t>We assume a left-hand coordinate system as shown in Fig. </a:t>
            </a:r>
            <a:r>
              <a:rPr lang="en-US" b="0" i="0" u="none" strike="noStrike" baseline="0" dirty="0">
                <a:solidFill>
                  <a:srgbClr val="0000FF"/>
                </a:solidFill>
                <a:latin typeface="Times-Roman"/>
              </a:rPr>
              <a:t>1.1</a:t>
            </a:r>
            <a:r>
              <a:rPr lang="en-US" b="0" i="0" u="none" strike="noStrike" baseline="0" dirty="0">
                <a:solidFill>
                  <a:srgbClr val="000000"/>
                </a:solidFill>
                <a:latin typeface="Times-Roman"/>
              </a:rPr>
              <a:t>. </a:t>
            </a:r>
          </a:p>
          <a:p>
            <a:pPr algn="l"/>
            <a:r>
              <a:rPr lang="en-US" b="0" i="1" u="none" strike="noStrike" baseline="0" dirty="0">
                <a:solidFill>
                  <a:srgbClr val="000000"/>
                </a:solidFill>
                <a:latin typeface="Times-Italic"/>
              </a:rPr>
              <a:t>Row </a:t>
            </a:r>
            <a:r>
              <a:rPr lang="en-US" b="0" i="0" u="none" strike="noStrike" baseline="0" dirty="0">
                <a:solidFill>
                  <a:srgbClr val="000000"/>
                </a:solidFill>
                <a:latin typeface="MTMI"/>
              </a:rPr>
              <a:t>y </a:t>
            </a:r>
            <a:r>
              <a:rPr lang="en-US" b="0" i="0" u="none" strike="noStrike" baseline="0" dirty="0">
                <a:solidFill>
                  <a:srgbClr val="000000"/>
                </a:solidFill>
                <a:latin typeface="Times-Roman"/>
              </a:rPr>
              <a:t>contains grid points </a:t>
            </a:r>
            <a:r>
              <a:rPr lang="en-US" b="0" i="0" u="none" strike="noStrike" baseline="0" dirty="0">
                <a:solidFill>
                  <a:srgbClr val="000000"/>
                </a:solidFill>
                <a:latin typeface="MTSYN"/>
              </a:rPr>
              <a:t>{</a:t>
            </a:r>
            <a:r>
              <a:rPr lang="en-US" b="0" i="0" u="none" strike="noStrike" baseline="0" dirty="0">
                <a:solidFill>
                  <a:srgbClr val="000000"/>
                </a:solidFill>
                <a:latin typeface="MTMI"/>
              </a:rPr>
              <a:t>(</a:t>
            </a:r>
            <a:r>
              <a:rPr lang="en-US" b="0" i="0" u="none" strike="noStrike" baseline="0" dirty="0">
                <a:solidFill>
                  <a:srgbClr val="000000"/>
                </a:solidFill>
                <a:latin typeface="Times-Roman"/>
              </a:rPr>
              <a:t>1</a:t>
            </a:r>
            <a:r>
              <a:rPr lang="en-US" b="0" i="0" u="none" strike="noStrike" baseline="0" dirty="0">
                <a:solidFill>
                  <a:srgbClr val="000000"/>
                </a:solidFill>
                <a:latin typeface="MTMI"/>
              </a:rPr>
              <a:t>, y), (</a:t>
            </a:r>
            <a:r>
              <a:rPr lang="en-US" b="0" i="0" u="none" strike="noStrike" baseline="0" dirty="0">
                <a:solidFill>
                  <a:srgbClr val="000000"/>
                </a:solidFill>
                <a:latin typeface="Times-Roman"/>
              </a:rPr>
              <a:t>2</a:t>
            </a:r>
            <a:r>
              <a:rPr lang="en-US" b="0" i="0" u="none" strike="noStrike" baseline="0" dirty="0">
                <a:solidFill>
                  <a:srgbClr val="000000"/>
                </a:solidFill>
                <a:latin typeface="MTMI"/>
              </a:rPr>
              <a:t>, y), . . . , (</a:t>
            </a:r>
            <a:r>
              <a:rPr lang="en-US" b="0" i="0" u="none" strike="noStrike" baseline="0" dirty="0" err="1">
                <a:solidFill>
                  <a:srgbClr val="000000"/>
                </a:solidFill>
                <a:latin typeface="MTMI"/>
              </a:rPr>
              <a:t>N</a:t>
            </a:r>
            <a:r>
              <a:rPr lang="en-US" b="0" i="1" u="none" strike="noStrike" baseline="0" dirty="0" err="1">
                <a:solidFill>
                  <a:srgbClr val="000000"/>
                </a:solidFill>
                <a:latin typeface="Times-Italic"/>
              </a:rPr>
              <a:t>cols</a:t>
            </a:r>
            <a:r>
              <a:rPr lang="en-US" b="0" i="0" u="none" strike="noStrike" baseline="0" dirty="0">
                <a:solidFill>
                  <a:srgbClr val="000000"/>
                </a:solidFill>
                <a:latin typeface="MTMI"/>
              </a:rPr>
              <a:t>, y)</a:t>
            </a:r>
            <a:r>
              <a:rPr lang="en-US" b="0" i="0" u="none" strike="noStrike" baseline="0" dirty="0">
                <a:solidFill>
                  <a:srgbClr val="000000"/>
                </a:solidFill>
                <a:latin typeface="MTSYN"/>
              </a:rPr>
              <a:t>} </a:t>
            </a:r>
            <a:r>
              <a:rPr lang="en-US" b="0" i="0" u="none" strike="noStrike" baseline="0" dirty="0">
                <a:solidFill>
                  <a:srgbClr val="000000"/>
                </a:solidFill>
                <a:latin typeface="Times-Roman"/>
              </a:rPr>
              <a:t>for 1 </a:t>
            </a:r>
            <a:r>
              <a:rPr lang="en-US" b="0" i="0" u="none" strike="noStrike" baseline="0" dirty="0">
                <a:solidFill>
                  <a:srgbClr val="000000"/>
                </a:solidFill>
                <a:latin typeface="MTSYN"/>
              </a:rPr>
              <a:t>≤ </a:t>
            </a:r>
            <a:r>
              <a:rPr lang="en-US" b="0" i="0" u="none" strike="noStrike" baseline="0" dirty="0">
                <a:solidFill>
                  <a:srgbClr val="000000"/>
                </a:solidFill>
                <a:latin typeface="MTMI"/>
              </a:rPr>
              <a:t>y </a:t>
            </a:r>
            <a:r>
              <a:rPr lang="en-US" b="0" i="0" u="none" strike="noStrike" baseline="0" dirty="0">
                <a:solidFill>
                  <a:srgbClr val="000000"/>
                </a:solidFill>
                <a:latin typeface="MTSYN"/>
              </a:rPr>
              <a:t>≤ </a:t>
            </a:r>
            <a:r>
              <a:rPr lang="en-US" b="0" i="0" u="none" strike="noStrike" baseline="0" dirty="0" err="1">
                <a:solidFill>
                  <a:srgbClr val="000000"/>
                </a:solidFill>
                <a:latin typeface="MTMI"/>
              </a:rPr>
              <a:t>N</a:t>
            </a:r>
            <a:r>
              <a:rPr lang="en-US" b="0" i="1" u="none" strike="noStrike" baseline="0" dirty="0" err="1">
                <a:solidFill>
                  <a:srgbClr val="000000"/>
                </a:solidFill>
                <a:latin typeface="Times-Italic"/>
              </a:rPr>
              <a:t>rows</a:t>
            </a:r>
            <a:r>
              <a:rPr lang="en-US" b="0" i="0" u="none" strike="noStrike" baseline="0" dirty="0">
                <a:solidFill>
                  <a:srgbClr val="000000"/>
                </a:solidFill>
                <a:latin typeface="Times-Roman"/>
              </a:rPr>
              <a:t>, and </a:t>
            </a:r>
          </a:p>
          <a:p>
            <a:pPr algn="l"/>
            <a:r>
              <a:rPr lang="en-US" b="0" i="1" u="none" strike="noStrike" baseline="0" dirty="0">
                <a:solidFill>
                  <a:srgbClr val="000000"/>
                </a:solidFill>
                <a:latin typeface="Times-Italic"/>
              </a:rPr>
              <a:t>column </a:t>
            </a:r>
            <a:r>
              <a:rPr lang="en-US" b="0" i="0" u="none" strike="noStrike" baseline="0" dirty="0">
                <a:solidFill>
                  <a:srgbClr val="000000"/>
                </a:solidFill>
                <a:latin typeface="MTMI"/>
              </a:rPr>
              <a:t>x </a:t>
            </a:r>
            <a:r>
              <a:rPr lang="en-US" b="0" i="0" u="none" strike="noStrike" baseline="0" dirty="0">
                <a:solidFill>
                  <a:srgbClr val="000000"/>
                </a:solidFill>
                <a:latin typeface="Times-Roman"/>
              </a:rPr>
              <a:t>contains grid points </a:t>
            </a:r>
            <a:r>
              <a:rPr lang="en-US" b="0" i="0" u="none" strike="noStrike" baseline="0" dirty="0">
                <a:solidFill>
                  <a:srgbClr val="000000"/>
                </a:solidFill>
                <a:latin typeface="MTSYN"/>
              </a:rPr>
              <a:t>{</a:t>
            </a:r>
            <a:r>
              <a:rPr lang="en-US" b="0" i="0" u="none" strike="noStrike" baseline="0" dirty="0">
                <a:solidFill>
                  <a:srgbClr val="000000"/>
                </a:solidFill>
                <a:latin typeface="MTMI"/>
              </a:rPr>
              <a:t>(x, </a:t>
            </a:r>
            <a:r>
              <a:rPr lang="en-US" b="0" i="0" u="none" strike="noStrike" baseline="0" dirty="0">
                <a:solidFill>
                  <a:srgbClr val="000000"/>
                </a:solidFill>
                <a:latin typeface="Times-Roman"/>
              </a:rPr>
              <a:t>1</a:t>
            </a:r>
            <a:r>
              <a:rPr lang="en-US" b="0" i="0" u="none" strike="noStrike" baseline="0" dirty="0">
                <a:solidFill>
                  <a:srgbClr val="000000"/>
                </a:solidFill>
                <a:latin typeface="MTMI"/>
              </a:rPr>
              <a:t>), (x, </a:t>
            </a:r>
            <a:r>
              <a:rPr lang="en-US" b="0" i="0" u="none" strike="noStrike" baseline="0" dirty="0">
                <a:solidFill>
                  <a:srgbClr val="000000"/>
                </a:solidFill>
                <a:latin typeface="Times-Roman"/>
              </a:rPr>
              <a:t>2</a:t>
            </a:r>
            <a:r>
              <a:rPr lang="en-US" b="0" i="0" u="none" strike="noStrike" baseline="0" dirty="0">
                <a:solidFill>
                  <a:srgbClr val="000000"/>
                </a:solidFill>
                <a:latin typeface="MTMI"/>
              </a:rPr>
              <a:t>), . . . , (</a:t>
            </a:r>
            <a:r>
              <a:rPr lang="en-US" b="0" i="0" u="none" strike="noStrike" baseline="0" dirty="0" err="1">
                <a:solidFill>
                  <a:srgbClr val="000000"/>
                </a:solidFill>
                <a:latin typeface="MTMI"/>
              </a:rPr>
              <a:t>x,N</a:t>
            </a:r>
            <a:r>
              <a:rPr lang="en-US" b="0" i="1" u="none" strike="noStrike" baseline="0" dirty="0" err="1">
                <a:solidFill>
                  <a:srgbClr val="000000"/>
                </a:solidFill>
                <a:latin typeface="Times-Italic"/>
              </a:rPr>
              <a:t>rows</a:t>
            </a:r>
            <a:r>
              <a:rPr lang="en-US" b="0" i="0" u="none" strike="noStrike" baseline="0" dirty="0">
                <a:solidFill>
                  <a:srgbClr val="000000"/>
                </a:solidFill>
                <a:latin typeface="MTMI"/>
              </a:rPr>
              <a:t>)</a:t>
            </a:r>
            <a:r>
              <a:rPr lang="en-US" b="0" i="0" u="none" strike="noStrike" baseline="0" dirty="0">
                <a:solidFill>
                  <a:srgbClr val="000000"/>
                </a:solidFill>
                <a:latin typeface="MTSYN"/>
              </a:rPr>
              <a:t>} </a:t>
            </a:r>
            <a:r>
              <a:rPr lang="en-US" b="0" i="0" u="none" strike="noStrike" baseline="0" dirty="0">
                <a:solidFill>
                  <a:srgbClr val="000000"/>
                </a:solidFill>
                <a:latin typeface="Times-Roman"/>
              </a:rPr>
              <a:t>for 1 </a:t>
            </a:r>
            <a:r>
              <a:rPr lang="en-US" b="0" i="0" u="none" strike="noStrike" baseline="0" dirty="0">
                <a:solidFill>
                  <a:srgbClr val="000000"/>
                </a:solidFill>
                <a:latin typeface="MTSYN"/>
              </a:rPr>
              <a:t>≤ </a:t>
            </a:r>
            <a:r>
              <a:rPr lang="en-US" b="0" i="0" u="none" strike="noStrike" baseline="0" dirty="0">
                <a:solidFill>
                  <a:srgbClr val="000000"/>
                </a:solidFill>
                <a:latin typeface="MTMI"/>
              </a:rPr>
              <a:t>x </a:t>
            </a:r>
            <a:r>
              <a:rPr lang="en-US" b="0" i="0" u="none" strike="noStrike" baseline="0" dirty="0">
                <a:solidFill>
                  <a:srgbClr val="000000"/>
                </a:solidFill>
                <a:latin typeface="MTSYN"/>
              </a:rPr>
              <a:t>≤ </a:t>
            </a:r>
            <a:r>
              <a:rPr lang="en-US" b="0" i="0" u="none" strike="noStrike" baseline="0" dirty="0" err="1">
                <a:solidFill>
                  <a:srgbClr val="000000"/>
                </a:solidFill>
                <a:latin typeface="MTMI"/>
              </a:rPr>
              <a:t>N</a:t>
            </a:r>
            <a:r>
              <a:rPr lang="en-US" b="0" i="1" u="none" strike="noStrike" baseline="0" dirty="0" err="1">
                <a:solidFill>
                  <a:srgbClr val="000000"/>
                </a:solidFill>
                <a:latin typeface="Times-Italic"/>
              </a:rPr>
              <a:t>cols</a:t>
            </a:r>
            <a:r>
              <a:rPr lang="en-US" b="0" i="0" u="none" strike="noStrike" baseline="0" dirty="0">
                <a:solidFill>
                  <a:srgbClr val="000000"/>
                </a:solidFill>
                <a:latin typeface="Times-Roman"/>
              </a:rPr>
              <a:t>.</a:t>
            </a:r>
            <a:endParaRPr lang="en-PK" dirty="0"/>
          </a:p>
        </p:txBody>
      </p:sp>
    </p:spTree>
    <p:extLst>
      <p:ext uri="{BB962C8B-B14F-4D97-AF65-F5344CB8AC3E}">
        <p14:creationId xmlns:p14="http://schemas.microsoft.com/office/powerpoint/2010/main" val="1412666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FCC92-C10E-BDDC-5F77-0C4DE9F7B1B8}"/>
              </a:ext>
            </a:extLst>
          </p:cNvPr>
          <p:cNvSpPr>
            <a:spLocks noGrp="1"/>
          </p:cNvSpPr>
          <p:nvPr>
            <p:ph type="title"/>
          </p:nvPr>
        </p:nvSpPr>
        <p:spPr/>
        <p:txBody>
          <a:bodyPr/>
          <a:lstStyle/>
          <a:p>
            <a:r>
              <a:rPr lang="en-US" dirty="0"/>
              <a:t>A Left-hand Coordinate System</a:t>
            </a:r>
            <a:endParaRPr lang="en-PK" dirty="0"/>
          </a:p>
        </p:txBody>
      </p:sp>
      <p:pic>
        <p:nvPicPr>
          <p:cNvPr id="5" name="Content Placeholder 4">
            <a:extLst>
              <a:ext uri="{FF2B5EF4-FFF2-40B4-BE49-F238E27FC236}">
                <a16:creationId xmlns:a16="http://schemas.microsoft.com/office/drawing/2014/main" id="{F1BE6F69-520C-155F-B2F1-6324C0BABC09}"/>
              </a:ext>
            </a:extLst>
          </p:cNvPr>
          <p:cNvPicPr>
            <a:picLocks noGrp="1" noChangeAspect="1"/>
          </p:cNvPicPr>
          <p:nvPr>
            <p:ph idx="1"/>
          </p:nvPr>
        </p:nvPicPr>
        <p:blipFill>
          <a:blip r:embed="rId2"/>
          <a:stretch>
            <a:fillRect/>
          </a:stretch>
        </p:blipFill>
        <p:spPr>
          <a:xfrm>
            <a:off x="971670" y="1825625"/>
            <a:ext cx="10248660" cy="4351338"/>
          </a:xfrm>
        </p:spPr>
      </p:pic>
      <p:sp>
        <p:nvSpPr>
          <p:cNvPr id="7" name="TextBox 6">
            <a:extLst>
              <a:ext uri="{FF2B5EF4-FFF2-40B4-BE49-F238E27FC236}">
                <a16:creationId xmlns:a16="http://schemas.microsoft.com/office/drawing/2014/main" id="{0FE41E83-AAE2-F330-5AB5-842A307A6539}"/>
              </a:ext>
            </a:extLst>
          </p:cNvPr>
          <p:cNvSpPr txBox="1"/>
          <p:nvPr/>
        </p:nvSpPr>
        <p:spPr>
          <a:xfrm>
            <a:off x="2453268" y="6176963"/>
            <a:ext cx="8370676" cy="646331"/>
          </a:xfrm>
          <a:prstGeom prst="rect">
            <a:avLst/>
          </a:prstGeom>
          <a:noFill/>
        </p:spPr>
        <p:txBody>
          <a:bodyPr wrap="square">
            <a:spAutoFit/>
          </a:bodyPr>
          <a:lstStyle/>
          <a:p>
            <a:pPr algn="l"/>
            <a:r>
              <a:rPr lang="en-US" sz="1800" b="0" i="0" u="none" strike="noStrike" baseline="0" dirty="0">
                <a:solidFill>
                  <a:srgbClr val="000000"/>
                </a:solidFill>
                <a:latin typeface="Times-Roman"/>
              </a:rPr>
              <a:t>R. </a:t>
            </a:r>
            <a:r>
              <a:rPr lang="en-US" sz="1800" b="0" i="0" u="none" strike="noStrike" baseline="0" dirty="0" err="1">
                <a:solidFill>
                  <a:srgbClr val="000000"/>
                </a:solidFill>
                <a:latin typeface="Times-Roman"/>
              </a:rPr>
              <a:t>Klette</a:t>
            </a:r>
            <a:r>
              <a:rPr lang="en-US" sz="1800" b="0" i="0" u="none" strike="noStrike" baseline="0" dirty="0">
                <a:solidFill>
                  <a:srgbClr val="000000"/>
                </a:solidFill>
                <a:latin typeface="Times-Roman"/>
              </a:rPr>
              <a:t>, </a:t>
            </a:r>
            <a:r>
              <a:rPr lang="en-US" sz="1800" b="0" i="1" u="none" strike="noStrike" baseline="0" dirty="0">
                <a:solidFill>
                  <a:srgbClr val="000000"/>
                </a:solidFill>
                <a:latin typeface="Times-Italic"/>
              </a:rPr>
              <a:t>Concise Computer Vision</a:t>
            </a:r>
            <a:r>
              <a:rPr lang="en-US" sz="1800" b="0" i="0" u="none" strike="noStrike" baseline="0" dirty="0">
                <a:solidFill>
                  <a:srgbClr val="000000"/>
                </a:solidFill>
                <a:latin typeface="Times-Roman"/>
              </a:rPr>
              <a:t>, Undergraduate Topics in Computer Science, DOI </a:t>
            </a:r>
            <a:r>
              <a:rPr lang="en-US" sz="1800" b="0" i="0" u="none" strike="noStrike" baseline="0" dirty="0">
                <a:solidFill>
                  <a:srgbClr val="0000FF"/>
                </a:solidFill>
                <a:latin typeface="Times-Roman"/>
              </a:rPr>
              <a:t>10.1007/978-1-4471-6320-6_1</a:t>
            </a:r>
            <a:r>
              <a:rPr lang="en-US" sz="1800" b="0" i="0" u="none" strike="noStrike" baseline="0" dirty="0">
                <a:solidFill>
                  <a:srgbClr val="000000"/>
                </a:solidFill>
                <a:latin typeface="Times-Roman"/>
              </a:rPr>
              <a:t>, © Springer-Verlag London 2014</a:t>
            </a:r>
          </a:p>
        </p:txBody>
      </p:sp>
    </p:spTree>
    <p:extLst>
      <p:ext uri="{BB962C8B-B14F-4D97-AF65-F5344CB8AC3E}">
        <p14:creationId xmlns:p14="http://schemas.microsoft.com/office/powerpoint/2010/main" val="3914166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8541" y="1004061"/>
            <a:ext cx="2176145" cy="391160"/>
          </a:xfrm>
          <a:prstGeom prst="rect">
            <a:avLst/>
          </a:prstGeom>
        </p:spPr>
        <p:txBody>
          <a:bodyPr vert="horz" wrap="square" lIns="0" tIns="12700" rIns="0" bIns="0" rtlCol="0">
            <a:spAutoFit/>
          </a:bodyPr>
          <a:lstStyle/>
          <a:p>
            <a:pPr marL="12700">
              <a:spcBef>
                <a:spcPts val="100"/>
              </a:spcBef>
            </a:pPr>
            <a:r>
              <a:rPr sz="2400" dirty="0">
                <a:latin typeface="Arial Black"/>
                <a:cs typeface="Arial Black"/>
              </a:rPr>
              <a:t>A</a:t>
            </a:r>
            <a:r>
              <a:rPr sz="2400" spc="-55" dirty="0">
                <a:latin typeface="Arial Black"/>
                <a:cs typeface="Arial Black"/>
              </a:rPr>
              <a:t> </a:t>
            </a:r>
            <a:r>
              <a:rPr sz="2400" spc="-5" dirty="0">
                <a:latin typeface="Arial Black"/>
                <a:cs typeface="Arial Black"/>
              </a:rPr>
              <a:t>(2D)</a:t>
            </a:r>
            <a:r>
              <a:rPr sz="2400" spc="-40" dirty="0">
                <a:latin typeface="Arial Black"/>
                <a:cs typeface="Arial Black"/>
              </a:rPr>
              <a:t> </a:t>
            </a:r>
            <a:r>
              <a:rPr sz="2400" spc="-5" dirty="0">
                <a:latin typeface="Arial Black"/>
                <a:cs typeface="Arial Black"/>
              </a:rPr>
              <a:t>Image</a:t>
            </a:r>
            <a:endParaRPr sz="2400">
              <a:latin typeface="Arial Black"/>
              <a:cs typeface="Arial Black"/>
            </a:endParaRPr>
          </a:p>
        </p:txBody>
      </p:sp>
      <p:sp>
        <p:nvSpPr>
          <p:cNvPr id="3" name="object 3"/>
          <p:cNvSpPr txBox="1"/>
          <p:nvPr/>
        </p:nvSpPr>
        <p:spPr>
          <a:xfrm>
            <a:off x="2288540" y="1717242"/>
            <a:ext cx="4547870" cy="1535430"/>
          </a:xfrm>
          <a:prstGeom prst="rect">
            <a:avLst/>
          </a:prstGeom>
        </p:spPr>
        <p:txBody>
          <a:bodyPr vert="horz" wrap="square" lIns="0" tIns="43815" rIns="0" bIns="0" rtlCol="0">
            <a:spAutoFit/>
          </a:bodyPr>
          <a:lstStyle/>
          <a:p>
            <a:pPr marL="12700">
              <a:spcBef>
                <a:spcPts val="345"/>
              </a:spcBef>
            </a:pPr>
            <a:r>
              <a:rPr sz="2000" b="1" dirty="0">
                <a:latin typeface="Arial"/>
                <a:cs typeface="Arial"/>
              </a:rPr>
              <a:t>An</a:t>
            </a:r>
            <a:r>
              <a:rPr sz="2000" b="1" spc="-5" dirty="0">
                <a:latin typeface="Arial"/>
                <a:cs typeface="Arial"/>
              </a:rPr>
              <a:t> image</a:t>
            </a:r>
            <a:r>
              <a:rPr sz="2000" b="1" spc="-20" dirty="0">
                <a:latin typeface="Arial"/>
                <a:cs typeface="Arial"/>
              </a:rPr>
              <a:t> </a:t>
            </a:r>
            <a:r>
              <a:rPr sz="2000" b="1" dirty="0">
                <a:latin typeface="Arial"/>
                <a:cs typeface="Arial"/>
              </a:rPr>
              <a:t>=</a:t>
            </a:r>
            <a:r>
              <a:rPr sz="2000" b="1" spc="-15" dirty="0">
                <a:latin typeface="Arial"/>
                <a:cs typeface="Arial"/>
              </a:rPr>
              <a:t> </a:t>
            </a:r>
            <a:r>
              <a:rPr sz="2000" b="1" dirty="0">
                <a:latin typeface="Arial"/>
                <a:cs typeface="Arial"/>
              </a:rPr>
              <a:t>a</a:t>
            </a:r>
            <a:r>
              <a:rPr sz="2000" b="1" spc="-20" dirty="0">
                <a:latin typeface="Arial"/>
                <a:cs typeface="Arial"/>
              </a:rPr>
              <a:t> </a:t>
            </a:r>
            <a:r>
              <a:rPr sz="2000" b="1" dirty="0">
                <a:latin typeface="Arial"/>
                <a:cs typeface="Arial"/>
              </a:rPr>
              <a:t>2D</a:t>
            </a:r>
            <a:r>
              <a:rPr sz="2000" b="1" spc="-20" dirty="0">
                <a:latin typeface="Arial"/>
                <a:cs typeface="Arial"/>
              </a:rPr>
              <a:t> </a:t>
            </a:r>
            <a:r>
              <a:rPr sz="2000" b="1" dirty="0">
                <a:latin typeface="Arial"/>
                <a:cs typeface="Arial"/>
              </a:rPr>
              <a:t>function</a:t>
            </a:r>
            <a:r>
              <a:rPr sz="2000" b="1" spc="-20" dirty="0">
                <a:latin typeface="Arial"/>
                <a:cs typeface="Arial"/>
              </a:rPr>
              <a:t> </a:t>
            </a:r>
            <a:r>
              <a:rPr sz="2000" b="1" i="1" dirty="0">
                <a:latin typeface="Arial"/>
                <a:cs typeface="Arial"/>
              </a:rPr>
              <a:t>f</a:t>
            </a:r>
            <a:r>
              <a:rPr sz="2000" b="1" dirty="0">
                <a:latin typeface="Arial"/>
                <a:cs typeface="Arial"/>
              </a:rPr>
              <a:t>(</a:t>
            </a:r>
            <a:r>
              <a:rPr sz="2000" b="1" i="1" dirty="0">
                <a:latin typeface="Arial"/>
                <a:cs typeface="Arial"/>
              </a:rPr>
              <a:t>x</a:t>
            </a:r>
            <a:r>
              <a:rPr sz="2000" b="1" dirty="0">
                <a:latin typeface="Arial"/>
                <a:cs typeface="Arial"/>
              </a:rPr>
              <a:t>,</a:t>
            </a:r>
            <a:r>
              <a:rPr sz="2000" b="1" i="1" dirty="0">
                <a:latin typeface="Arial"/>
                <a:cs typeface="Arial"/>
              </a:rPr>
              <a:t>y</a:t>
            </a:r>
            <a:r>
              <a:rPr sz="2000" b="1" dirty="0">
                <a:latin typeface="Arial"/>
                <a:cs typeface="Arial"/>
              </a:rPr>
              <a:t>)</a:t>
            </a:r>
            <a:r>
              <a:rPr sz="2000" b="1" spc="-50" dirty="0">
                <a:latin typeface="Arial"/>
                <a:cs typeface="Arial"/>
              </a:rPr>
              <a:t> </a:t>
            </a:r>
            <a:r>
              <a:rPr sz="2000" b="1" spc="5" dirty="0">
                <a:latin typeface="Arial"/>
                <a:cs typeface="Arial"/>
              </a:rPr>
              <a:t>where</a:t>
            </a:r>
            <a:endParaRPr sz="2000">
              <a:latin typeface="Arial"/>
              <a:cs typeface="Arial"/>
            </a:endParaRPr>
          </a:p>
          <a:p>
            <a:pPr marL="527685" indent="-173990">
              <a:spcBef>
                <a:spcPts val="240"/>
              </a:spcBef>
              <a:buFont typeface="Arial MT"/>
              <a:buChar char="•"/>
              <a:tabLst>
                <a:tab pos="528320" algn="l"/>
              </a:tabLst>
            </a:pPr>
            <a:r>
              <a:rPr sz="2000" i="1" dirty="0">
                <a:latin typeface="Arial"/>
                <a:cs typeface="Arial"/>
              </a:rPr>
              <a:t>x</a:t>
            </a:r>
            <a:r>
              <a:rPr sz="2000" i="1" spc="-20" dirty="0">
                <a:latin typeface="Arial"/>
                <a:cs typeface="Arial"/>
              </a:rPr>
              <a:t> </a:t>
            </a:r>
            <a:r>
              <a:rPr sz="2000" dirty="0">
                <a:latin typeface="Arial MT"/>
                <a:cs typeface="Arial MT"/>
              </a:rPr>
              <a:t>and</a:t>
            </a:r>
            <a:r>
              <a:rPr sz="2000" spc="-20" dirty="0">
                <a:latin typeface="Arial MT"/>
                <a:cs typeface="Arial MT"/>
              </a:rPr>
              <a:t> </a:t>
            </a:r>
            <a:r>
              <a:rPr sz="2000" i="1" dirty="0">
                <a:latin typeface="Arial"/>
                <a:cs typeface="Arial"/>
              </a:rPr>
              <a:t>y</a:t>
            </a:r>
            <a:r>
              <a:rPr sz="2000" i="1" spc="-20" dirty="0">
                <a:latin typeface="Arial"/>
                <a:cs typeface="Arial"/>
              </a:rPr>
              <a:t> </a:t>
            </a:r>
            <a:r>
              <a:rPr sz="2000" dirty="0">
                <a:latin typeface="Arial MT"/>
                <a:cs typeface="Arial MT"/>
              </a:rPr>
              <a:t>are</a:t>
            </a:r>
            <a:r>
              <a:rPr sz="2000" spc="-20" dirty="0">
                <a:latin typeface="Arial MT"/>
                <a:cs typeface="Arial MT"/>
              </a:rPr>
              <a:t> </a:t>
            </a:r>
            <a:r>
              <a:rPr sz="2000" dirty="0">
                <a:latin typeface="Arial MT"/>
                <a:cs typeface="Arial MT"/>
              </a:rPr>
              <a:t>spatial</a:t>
            </a:r>
            <a:r>
              <a:rPr sz="2000" spc="-30" dirty="0">
                <a:latin typeface="Arial MT"/>
                <a:cs typeface="Arial MT"/>
              </a:rPr>
              <a:t> </a:t>
            </a:r>
            <a:r>
              <a:rPr sz="2000" dirty="0">
                <a:latin typeface="Arial MT"/>
                <a:cs typeface="Arial MT"/>
              </a:rPr>
              <a:t>coordinates</a:t>
            </a:r>
            <a:endParaRPr sz="2000">
              <a:latin typeface="Arial MT"/>
              <a:cs typeface="Arial MT"/>
            </a:endParaRPr>
          </a:p>
          <a:p>
            <a:pPr marL="527685" indent="-173990">
              <a:spcBef>
                <a:spcPts val="240"/>
              </a:spcBef>
              <a:buFont typeface="Arial MT"/>
              <a:buChar char="•"/>
              <a:tabLst>
                <a:tab pos="528320" algn="l"/>
              </a:tabLst>
            </a:pPr>
            <a:r>
              <a:rPr sz="2000" i="1" spc="-5" dirty="0">
                <a:latin typeface="Arial"/>
                <a:cs typeface="Arial"/>
              </a:rPr>
              <a:t>f</a:t>
            </a:r>
            <a:r>
              <a:rPr sz="2000" spc="-5" dirty="0">
                <a:latin typeface="Arial MT"/>
                <a:cs typeface="Arial MT"/>
              </a:rPr>
              <a:t>(</a:t>
            </a:r>
            <a:r>
              <a:rPr sz="2000" i="1" spc="-5" dirty="0">
                <a:latin typeface="Arial"/>
                <a:cs typeface="Arial"/>
              </a:rPr>
              <a:t>x</a:t>
            </a:r>
            <a:r>
              <a:rPr sz="2000" spc="-5" dirty="0">
                <a:latin typeface="Arial MT"/>
                <a:cs typeface="Arial MT"/>
              </a:rPr>
              <a:t>,</a:t>
            </a:r>
            <a:r>
              <a:rPr sz="2000" i="1" spc="-5" dirty="0">
                <a:latin typeface="Arial"/>
                <a:cs typeface="Arial"/>
              </a:rPr>
              <a:t>y</a:t>
            </a:r>
            <a:r>
              <a:rPr sz="2000" spc="-5" dirty="0">
                <a:latin typeface="Arial MT"/>
                <a:cs typeface="Arial MT"/>
              </a:rPr>
              <a:t>)</a:t>
            </a:r>
            <a:r>
              <a:rPr sz="2000" spc="-40" dirty="0">
                <a:latin typeface="Arial MT"/>
                <a:cs typeface="Arial MT"/>
              </a:rPr>
              <a:t> </a:t>
            </a:r>
            <a:r>
              <a:rPr sz="2000" dirty="0">
                <a:latin typeface="Arial MT"/>
                <a:cs typeface="Arial MT"/>
              </a:rPr>
              <a:t>is</a:t>
            </a:r>
            <a:r>
              <a:rPr sz="2000" spc="-20" dirty="0">
                <a:latin typeface="Arial MT"/>
                <a:cs typeface="Arial MT"/>
              </a:rPr>
              <a:t> </a:t>
            </a:r>
            <a:r>
              <a:rPr sz="2000" dirty="0">
                <a:latin typeface="Arial MT"/>
                <a:cs typeface="Arial MT"/>
              </a:rPr>
              <a:t>the</a:t>
            </a:r>
            <a:r>
              <a:rPr sz="2000" spc="-25" dirty="0">
                <a:latin typeface="Arial MT"/>
                <a:cs typeface="Arial MT"/>
              </a:rPr>
              <a:t> </a:t>
            </a:r>
            <a:r>
              <a:rPr sz="2000" dirty="0">
                <a:latin typeface="Arial MT"/>
                <a:cs typeface="Arial MT"/>
              </a:rPr>
              <a:t>intensity</a:t>
            </a:r>
            <a:r>
              <a:rPr sz="2000" spc="-10" dirty="0">
                <a:latin typeface="Arial MT"/>
                <a:cs typeface="Arial MT"/>
              </a:rPr>
              <a:t> </a:t>
            </a:r>
            <a:r>
              <a:rPr sz="2000" dirty="0">
                <a:latin typeface="Arial MT"/>
                <a:cs typeface="Arial MT"/>
              </a:rPr>
              <a:t>or</a:t>
            </a:r>
            <a:r>
              <a:rPr sz="2000" spc="-35" dirty="0">
                <a:latin typeface="Arial MT"/>
                <a:cs typeface="Arial MT"/>
              </a:rPr>
              <a:t> </a:t>
            </a:r>
            <a:r>
              <a:rPr sz="2000" dirty="0">
                <a:latin typeface="Arial MT"/>
                <a:cs typeface="Arial MT"/>
              </a:rPr>
              <a:t>gray</a:t>
            </a:r>
            <a:r>
              <a:rPr sz="2000" spc="-30" dirty="0">
                <a:latin typeface="Arial MT"/>
                <a:cs typeface="Arial MT"/>
              </a:rPr>
              <a:t> </a:t>
            </a:r>
            <a:r>
              <a:rPr sz="2000" dirty="0">
                <a:latin typeface="Arial MT"/>
                <a:cs typeface="Arial MT"/>
              </a:rPr>
              <a:t>level</a:t>
            </a:r>
            <a:endParaRPr sz="2000">
              <a:latin typeface="Arial MT"/>
              <a:cs typeface="Arial MT"/>
            </a:endParaRPr>
          </a:p>
          <a:p>
            <a:pPr marL="12700">
              <a:spcBef>
                <a:spcPts val="1560"/>
              </a:spcBef>
            </a:pPr>
            <a:r>
              <a:rPr sz="2000" b="1" spc="5" dirty="0">
                <a:latin typeface="Arial"/>
                <a:cs typeface="Arial"/>
              </a:rPr>
              <a:t>An</a:t>
            </a:r>
            <a:r>
              <a:rPr sz="2000" b="1" spc="-30" dirty="0">
                <a:latin typeface="Arial"/>
                <a:cs typeface="Arial"/>
              </a:rPr>
              <a:t> </a:t>
            </a:r>
            <a:r>
              <a:rPr sz="2000" b="1" spc="-5" dirty="0">
                <a:latin typeface="Arial"/>
                <a:cs typeface="Arial"/>
              </a:rPr>
              <a:t>digital</a:t>
            </a:r>
            <a:r>
              <a:rPr sz="2000" b="1" spc="-50" dirty="0">
                <a:latin typeface="Arial"/>
                <a:cs typeface="Arial"/>
              </a:rPr>
              <a:t> </a:t>
            </a:r>
            <a:r>
              <a:rPr sz="2000" b="1" dirty="0">
                <a:latin typeface="Arial"/>
                <a:cs typeface="Arial"/>
              </a:rPr>
              <a:t>image:</a:t>
            </a:r>
            <a:endParaRPr sz="2000">
              <a:latin typeface="Arial"/>
              <a:cs typeface="Arial"/>
            </a:endParaRPr>
          </a:p>
        </p:txBody>
      </p:sp>
      <p:sp>
        <p:nvSpPr>
          <p:cNvPr id="4" name="object 4"/>
          <p:cNvSpPr txBox="1"/>
          <p:nvPr/>
        </p:nvSpPr>
        <p:spPr>
          <a:xfrm>
            <a:off x="2630221" y="3256915"/>
            <a:ext cx="3156585" cy="330835"/>
          </a:xfrm>
          <a:prstGeom prst="rect">
            <a:avLst/>
          </a:prstGeom>
        </p:spPr>
        <p:txBody>
          <a:bodyPr vert="horz" wrap="square" lIns="0" tIns="13335" rIns="0" bIns="0" rtlCol="0">
            <a:spAutoFit/>
          </a:bodyPr>
          <a:lstStyle/>
          <a:p>
            <a:pPr marL="186055" indent="-173990">
              <a:spcBef>
                <a:spcPts val="105"/>
              </a:spcBef>
              <a:buFont typeface="Arial MT"/>
              <a:buChar char="•"/>
              <a:tabLst>
                <a:tab pos="186690" algn="l"/>
              </a:tabLst>
            </a:pPr>
            <a:r>
              <a:rPr sz="2000" i="1" dirty="0">
                <a:latin typeface="Arial"/>
                <a:cs typeface="Arial"/>
              </a:rPr>
              <a:t>x</a:t>
            </a:r>
            <a:r>
              <a:rPr sz="2000" dirty="0">
                <a:latin typeface="Arial MT"/>
                <a:cs typeface="Arial MT"/>
              </a:rPr>
              <a:t>,</a:t>
            </a:r>
            <a:r>
              <a:rPr sz="2000" spc="-30" dirty="0">
                <a:latin typeface="Arial MT"/>
                <a:cs typeface="Arial MT"/>
              </a:rPr>
              <a:t> </a:t>
            </a:r>
            <a:r>
              <a:rPr sz="2000" i="1" dirty="0">
                <a:latin typeface="Arial"/>
                <a:cs typeface="Arial"/>
              </a:rPr>
              <a:t>y</a:t>
            </a:r>
            <a:r>
              <a:rPr sz="2000" dirty="0">
                <a:latin typeface="Arial MT"/>
                <a:cs typeface="Arial MT"/>
              </a:rPr>
              <a:t>,</a:t>
            </a:r>
            <a:r>
              <a:rPr sz="2000" spc="-25" dirty="0">
                <a:latin typeface="Arial MT"/>
                <a:cs typeface="Arial MT"/>
              </a:rPr>
              <a:t> </a:t>
            </a:r>
            <a:r>
              <a:rPr sz="2000" dirty="0">
                <a:latin typeface="Arial MT"/>
                <a:cs typeface="Arial MT"/>
              </a:rPr>
              <a:t>and</a:t>
            </a:r>
            <a:r>
              <a:rPr sz="2000" spc="-20" dirty="0">
                <a:latin typeface="Arial MT"/>
                <a:cs typeface="Arial MT"/>
              </a:rPr>
              <a:t> </a:t>
            </a:r>
            <a:r>
              <a:rPr sz="2000" i="1" spc="-5" dirty="0">
                <a:latin typeface="Arial"/>
                <a:cs typeface="Arial"/>
              </a:rPr>
              <a:t>f</a:t>
            </a:r>
            <a:r>
              <a:rPr sz="2000" spc="-5" dirty="0">
                <a:latin typeface="Arial MT"/>
                <a:cs typeface="Arial MT"/>
              </a:rPr>
              <a:t>(</a:t>
            </a:r>
            <a:r>
              <a:rPr sz="2000" i="1" spc="-5" dirty="0">
                <a:latin typeface="Arial"/>
                <a:cs typeface="Arial"/>
              </a:rPr>
              <a:t>x</a:t>
            </a:r>
            <a:r>
              <a:rPr sz="2000" spc="-5" dirty="0">
                <a:latin typeface="Arial MT"/>
                <a:cs typeface="Arial MT"/>
              </a:rPr>
              <a:t>,</a:t>
            </a:r>
            <a:r>
              <a:rPr sz="2000" i="1" spc="-5" dirty="0">
                <a:latin typeface="Arial"/>
                <a:cs typeface="Arial"/>
              </a:rPr>
              <a:t>y</a:t>
            </a:r>
            <a:r>
              <a:rPr sz="2000" spc="-5" dirty="0">
                <a:latin typeface="Arial MT"/>
                <a:cs typeface="Arial MT"/>
              </a:rPr>
              <a:t>)</a:t>
            </a:r>
            <a:r>
              <a:rPr sz="2000" spc="-35" dirty="0">
                <a:latin typeface="Arial MT"/>
                <a:cs typeface="Arial MT"/>
              </a:rPr>
              <a:t> </a:t>
            </a:r>
            <a:r>
              <a:rPr sz="2000" dirty="0">
                <a:latin typeface="Arial MT"/>
                <a:cs typeface="Arial MT"/>
              </a:rPr>
              <a:t>are</a:t>
            </a:r>
            <a:r>
              <a:rPr sz="2000" spc="-30" dirty="0">
                <a:latin typeface="Arial MT"/>
                <a:cs typeface="Arial MT"/>
              </a:rPr>
              <a:t> </a:t>
            </a:r>
            <a:r>
              <a:rPr sz="2000" dirty="0">
                <a:latin typeface="Arial MT"/>
                <a:cs typeface="Arial MT"/>
              </a:rPr>
              <a:t>all </a:t>
            </a:r>
            <a:r>
              <a:rPr sz="2000" spc="-5" dirty="0">
                <a:latin typeface="Arial MT"/>
                <a:cs typeface="Arial MT"/>
              </a:rPr>
              <a:t>finite</a:t>
            </a:r>
            <a:endParaRPr sz="2000">
              <a:latin typeface="Arial MT"/>
              <a:cs typeface="Arial MT"/>
            </a:endParaRPr>
          </a:p>
        </p:txBody>
      </p:sp>
      <p:sp>
        <p:nvSpPr>
          <p:cNvPr id="5" name="object 5"/>
          <p:cNvSpPr txBox="1"/>
          <p:nvPr/>
        </p:nvSpPr>
        <p:spPr>
          <a:xfrm>
            <a:off x="2630220" y="3412103"/>
            <a:ext cx="4944110" cy="1116330"/>
          </a:xfrm>
          <a:prstGeom prst="rect">
            <a:avLst/>
          </a:prstGeom>
        </p:spPr>
        <p:txBody>
          <a:bodyPr vert="horz" wrap="square" lIns="0" tIns="78105" rIns="0" bIns="0" rtlCol="0">
            <a:spAutoFit/>
          </a:bodyPr>
          <a:lstStyle/>
          <a:p>
            <a:pPr marL="186055" indent="-173990">
              <a:spcBef>
                <a:spcPts val="615"/>
              </a:spcBef>
              <a:buChar char="•"/>
              <a:tabLst>
                <a:tab pos="186690" algn="l"/>
                <a:tab pos="1774189" algn="l"/>
                <a:tab pos="3927475" algn="l"/>
              </a:tabLst>
            </a:pPr>
            <a:r>
              <a:rPr sz="3000" baseline="1388" dirty="0">
                <a:latin typeface="Arial MT"/>
                <a:cs typeface="Arial MT"/>
              </a:rPr>
              <a:t>For</a:t>
            </a:r>
            <a:r>
              <a:rPr sz="3000" spc="-22" baseline="1388" dirty="0">
                <a:latin typeface="Arial MT"/>
                <a:cs typeface="Arial MT"/>
              </a:rPr>
              <a:t> </a:t>
            </a:r>
            <a:r>
              <a:rPr sz="3000" baseline="1388" dirty="0">
                <a:latin typeface="Arial MT"/>
                <a:cs typeface="Arial MT"/>
              </a:rPr>
              <a:t>example	</a:t>
            </a:r>
            <a:r>
              <a:rPr sz="2200" i="1" spc="125" dirty="0">
                <a:latin typeface="Times New Roman"/>
                <a:cs typeface="Times New Roman"/>
              </a:rPr>
              <a:t>x</a:t>
            </a:r>
            <a:r>
              <a:rPr sz="2200" i="1" spc="-250" dirty="0">
                <a:latin typeface="Times New Roman"/>
                <a:cs typeface="Times New Roman"/>
              </a:rPr>
              <a:t> </a:t>
            </a:r>
            <a:r>
              <a:rPr sz="2200" spc="345" dirty="0">
                <a:latin typeface="Symbol"/>
                <a:cs typeface="Symbol"/>
              </a:rPr>
              <a:t></a:t>
            </a:r>
            <a:r>
              <a:rPr sz="2950" spc="-815" dirty="0">
                <a:latin typeface="Symbol"/>
                <a:cs typeface="Symbol"/>
              </a:rPr>
              <a:t></a:t>
            </a:r>
            <a:r>
              <a:rPr sz="2200" spc="-120" dirty="0">
                <a:latin typeface="Times New Roman"/>
                <a:cs typeface="Times New Roman"/>
              </a:rPr>
              <a:t>1</a:t>
            </a:r>
            <a:r>
              <a:rPr sz="2200" spc="95" dirty="0">
                <a:latin typeface="Times New Roman"/>
                <a:cs typeface="Times New Roman"/>
              </a:rPr>
              <a:t>,</a:t>
            </a:r>
            <a:r>
              <a:rPr sz="2200" spc="70" dirty="0">
                <a:latin typeface="Times New Roman"/>
                <a:cs typeface="Times New Roman"/>
              </a:rPr>
              <a:t>2</a:t>
            </a:r>
            <a:r>
              <a:rPr sz="2200" spc="130" dirty="0">
                <a:latin typeface="Times New Roman"/>
                <a:cs typeface="Times New Roman"/>
              </a:rPr>
              <a:t>,</a:t>
            </a:r>
            <a:r>
              <a:rPr sz="2200" spc="300" dirty="0">
                <a:latin typeface="Lucida Sans Unicode"/>
                <a:cs typeface="Lucida Sans Unicode"/>
              </a:rPr>
              <a:t>…</a:t>
            </a:r>
            <a:r>
              <a:rPr sz="2200" spc="70" dirty="0">
                <a:latin typeface="Times New Roman"/>
                <a:cs typeface="Times New Roman"/>
              </a:rPr>
              <a:t>,</a:t>
            </a:r>
            <a:r>
              <a:rPr sz="2200" spc="-220" dirty="0">
                <a:latin typeface="Times New Roman"/>
                <a:cs typeface="Times New Roman"/>
              </a:rPr>
              <a:t> </a:t>
            </a:r>
            <a:r>
              <a:rPr sz="2200" i="1" spc="235" dirty="0">
                <a:latin typeface="Times New Roman"/>
                <a:cs typeface="Times New Roman"/>
              </a:rPr>
              <a:t>M</a:t>
            </a:r>
            <a:r>
              <a:rPr sz="2200" i="1" spc="-285" dirty="0">
                <a:latin typeface="Times New Roman"/>
                <a:cs typeface="Times New Roman"/>
              </a:rPr>
              <a:t> </a:t>
            </a:r>
            <a:r>
              <a:rPr sz="2950" spc="-245" dirty="0">
                <a:latin typeface="Symbol"/>
                <a:cs typeface="Symbol"/>
              </a:rPr>
              <a:t></a:t>
            </a:r>
            <a:r>
              <a:rPr sz="2950" spc="-30" dirty="0">
                <a:latin typeface="Times New Roman"/>
                <a:cs typeface="Times New Roman"/>
              </a:rPr>
              <a:t> </a:t>
            </a:r>
            <a:r>
              <a:rPr sz="3000" baseline="1388" dirty="0">
                <a:latin typeface="Arial MT"/>
                <a:cs typeface="Arial MT"/>
              </a:rPr>
              <a:t>,	</a:t>
            </a:r>
            <a:r>
              <a:rPr sz="2200" i="1" spc="200" dirty="0">
                <a:latin typeface="Times New Roman"/>
                <a:cs typeface="Times New Roman"/>
              </a:rPr>
              <a:t>y</a:t>
            </a:r>
            <a:r>
              <a:rPr sz="2200" i="1" spc="-190" dirty="0">
                <a:latin typeface="Times New Roman"/>
                <a:cs typeface="Times New Roman"/>
              </a:rPr>
              <a:t> </a:t>
            </a:r>
            <a:r>
              <a:rPr sz="2200" spc="475" dirty="0">
                <a:latin typeface="Symbol"/>
                <a:cs typeface="Symbol"/>
              </a:rPr>
              <a:t></a:t>
            </a:r>
            <a:r>
              <a:rPr sz="2950" spc="-775" dirty="0">
                <a:latin typeface="Symbol"/>
                <a:cs typeface="Symbol"/>
              </a:rPr>
              <a:t></a:t>
            </a:r>
            <a:r>
              <a:rPr sz="2200" spc="-50" dirty="0">
                <a:latin typeface="Times New Roman"/>
                <a:cs typeface="Times New Roman"/>
              </a:rPr>
              <a:t>1</a:t>
            </a:r>
            <a:r>
              <a:rPr sz="2200" spc="130" dirty="0">
                <a:latin typeface="Times New Roman"/>
                <a:cs typeface="Times New Roman"/>
              </a:rPr>
              <a:t>,</a:t>
            </a:r>
            <a:r>
              <a:rPr sz="2200" spc="150" dirty="0">
                <a:latin typeface="Times New Roman"/>
                <a:cs typeface="Times New Roman"/>
              </a:rPr>
              <a:t>2</a:t>
            </a:r>
            <a:r>
              <a:rPr sz="2200" spc="110" dirty="0">
                <a:latin typeface="Times New Roman"/>
                <a:cs typeface="Times New Roman"/>
              </a:rPr>
              <a:t>,</a:t>
            </a:r>
            <a:endParaRPr sz="2200">
              <a:latin typeface="Times New Roman"/>
              <a:cs typeface="Times New Roman"/>
            </a:endParaRPr>
          </a:p>
          <a:p>
            <a:pPr marL="337820" algn="ctr">
              <a:spcBef>
                <a:spcPts val="570"/>
              </a:spcBef>
            </a:pPr>
            <a:r>
              <a:rPr sz="2500" i="1" spc="70" dirty="0">
                <a:latin typeface="Times New Roman"/>
                <a:cs typeface="Times New Roman"/>
              </a:rPr>
              <a:t>f</a:t>
            </a:r>
            <a:r>
              <a:rPr sz="2500" i="1" spc="-10" dirty="0">
                <a:latin typeface="Times New Roman"/>
                <a:cs typeface="Times New Roman"/>
              </a:rPr>
              <a:t> </a:t>
            </a:r>
            <a:r>
              <a:rPr sz="2500" spc="260" dirty="0">
                <a:latin typeface="Times New Roman"/>
                <a:cs typeface="Times New Roman"/>
              </a:rPr>
              <a:t>(</a:t>
            </a:r>
            <a:r>
              <a:rPr sz="2500" i="1" spc="100" dirty="0">
                <a:latin typeface="Times New Roman"/>
                <a:cs typeface="Times New Roman"/>
              </a:rPr>
              <a:t>x</a:t>
            </a:r>
            <a:r>
              <a:rPr sz="2500" spc="65" dirty="0">
                <a:latin typeface="Times New Roman"/>
                <a:cs typeface="Times New Roman"/>
              </a:rPr>
              <a:t>,</a:t>
            </a:r>
            <a:r>
              <a:rPr sz="2500" spc="-55" dirty="0">
                <a:latin typeface="Times New Roman"/>
                <a:cs typeface="Times New Roman"/>
              </a:rPr>
              <a:t> </a:t>
            </a:r>
            <a:r>
              <a:rPr sz="2500" i="1" spc="190" dirty="0">
                <a:latin typeface="Times New Roman"/>
                <a:cs typeface="Times New Roman"/>
              </a:rPr>
              <a:t>y</a:t>
            </a:r>
            <a:r>
              <a:rPr sz="2500" spc="85" dirty="0">
                <a:latin typeface="Times New Roman"/>
                <a:cs typeface="Times New Roman"/>
              </a:rPr>
              <a:t>)</a:t>
            </a:r>
            <a:r>
              <a:rPr sz="2500" spc="-330" dirty="0">
                <a:latin typeface="Times New Roman"/>
                <a:cs typeface="Times New Roman"/>
              </a:rPr>
              <a:t> </a:t>
            </a:r>
            <a:r>
              <a:rPr sz="2500" spc="335" dirty="0">
                <a:latin typeface="Symbol"/>
                <a:cs typeface="Symbol"/>
              </a:rPr>
              <a:t></a:t>
            </a:r>
            <a:r>
              <a:rPr sz="3300" spc="-660" dirty="0">
                <a:latin typeface="Symbol"/>
                <a:cs typeface="Symbol"/>
              </a:rPr>
              <a:t></a:t>
            </a:r>
            <a:r>
              <a:rPr sz="2500" spc="50" dirty="0">
                <a:latin typeface="Times New Roman"/>
                <a:cs typeface="Times New Roman"/>
              </a:rPr>
              <a:t>0</a:t>
            </a:r>
            <a:r>
              <a:rPr sz="2500" spc="-210" dirty="0">
                <a:latin typeface="Times New Roman"/>
                <a:cs typeface="Times New Roman"/>
              </a:rPr>
              <a:t>,</a:t>
            </a:r>
            <a:r>
              <a:rPr sz="2500" spc="-155" dirty="0">
                <a:latin typeface="Times New Roman"/>
                <a:cs typeface="Times New Roman"/>
              </a:rPr>
              <a:t>1</a:t>
            </a:r>
            <a:r>
              <a:rPr sz="2500" spc="85" dirty="0">
                <a:latin typeface="Times New Roman"/>
                <a:cs typeface="Times New Roman"/>
              </a:rPr>
              <a:t>,</a:t>
            </a:r>
            <a:r>
              <a:rPr sz="2500" spc="50" dirty="0">
                <a:latin typeface="Times New Roman"/>
                <a:cs typeface="Times New Roman"/>
              </a:rPr>
              <a:t>2</a:t>
            </a:r>
            <a:r>
              <a:rPr sz="2500" spc="130" dirty="0">
                <a:latin typeface="Times New Roman"/>
                <a:cs typeface="Times New Roman"/>
              </a:rPr>
              <a:t>,</a:t>
            </a:r>
            <a:r>
              <a:rPr sz="2500" spc="270" dirty="0">
                <a:latin typeface="Lucida Sans Unicode"/>
                <a:cs typeface="Lucida Sans Unicode"/>
              </a:rPr>
              <a:t>…</a:t>
            </a:r>
            <a:r>
              <a:rPr sz="2500" spc="85" dirty="0">
                <a:latin typeface="Times New Roman"/>
                <a:cs typeface="Times New Roman"/>
              </a:rPr>
              <a:t>,</a:t>
            </a:r>
            <a:r>
              <a:rPr sz="2500" spc="170" dirty="0">
                <a:latin typeface="Times New Roman"/>
                <a:cs typeface="Times New Roman"/>
              </a:rPr>
              <a:t>25</a:t>
            </a:r>
            <a:r>
              <a:rPr sz="2500" spc="-204" dirty="0">
                <a:latin typeface="Times New Roman"/>
                <a:cs typeface="Times New Roman"/>
              </a:rPr>
              <a:t>5</a:t>
            </a:r>
            <a:r>
              <a:rPr sz="3300" spc="-280" dirty="0">
                <a:latin typeface="Symbol"/>
                <a:cs typeface="Symbol"/>
              </a:rPr>
              <a:t></a:t>
            </a:r>
            <a:endParaRPr sz="3300">
              <a:latin typeface="Symbol"/>
              <a:cs typeface="Symbol"/>
            </a:endParaRPr>
          </a:p>
        </p:txBody>
      </p:sp>
      <p:sp>
        <p:nvSpPr>
          <p:cNvPr id="6" name="object 6"/>
          <p:cNvSpPr txBox="1"/>
          <p:nvPr/>
        </p:nvSpPr>
        <p:spPr>
          <a:xfrm>
            <a:off x="2288540" y="4598290"/>
            <a:ext cx="7313930" cy="1397819"/>
          </a:xfrm>
          <a:prstGeom prst="rect">
            <a:avLst/>
          </a:prstGeom>
        </p:spPr>
        <p:txBody>
          <a:bodyPr vert="horz" wrap="square" lIns="0" tIns="12700" rIns="0" bIns="0" rtlCol="0">
            <a:spAutoFit/>
          </a:bodyPr>
          <a:lstStyle/>
          <a:p>
            <a:pPr marL="12700">
              <a:lnSpc>
                <a:spcPts val="2280"/>
              </a:lnSpc>
              <a:spcBef>
                <a:spcPts val="100"/>
              </a:spcBef>
            </a:pPr>
            <a:r>
              <a:rPr sz="2000" b="1" dirty="0">
                <a:latin typeface="Arial"/>
                <a:cs typeface="Arial"/>
              </a:rPr>
              <a:t>Digital</a:t>
            </a:r>
            <a:r>
              <a:rPr sz="2000" b="1" spc="-35" dirty="0">
                <a:latin typeface="Arial"/>
                <a:cs typeface="Arial"/>
              </a:rPr>
              <a:t> </a:t>
            </a:r>
            <a:r>
              <a:rPr sz="2000" b="1" dirty="0">
                <a:latin typeface="Arial"/>
                <a:cs typeface="Arial"/>
              </a:rPr>
              <a:t>image</a:t>
            </a:r>
            <a:r>
              <a:rPr sz="2000" b="1" spc="-15" dirty="0">
                <a:latin typeface="Arial"/>
                <a:cs typeface="Arial"/>
              </a:rPr>
              <a:t> </a:t>
            </a:r>
            <a:r>
              <a:rPr sz="2000" b="1" dirty="0">
                <a:latin typeface="Arial"/>
                <a:cs typeface="Arial"/>
              </a:rPr>
              <a:t>processing</a:t>
            </a:r>
            <a:r>
              <a:rPr sz="2000" b="1" spc="-20" dirty="0">
                <a:latin typeface="Arial"/>
                <a:cs typeface="Arial"/>
              </a:rPr>
              <a:t> </a:t>
            </a:r>
            <a:r>
              <a:rPr sz="2000" dirty="0">
                <a:latin typeface="Wingdings"/>
                <a:cs typeface="Wingdings"/>
              </a:rPr>
              <a:t></a:t>
            </a:r>
            <a:r>
              <a:rPr sz="2000" spc="45" dirty="0">
                <a:latin typeface="Times New Roman"/>
                <a:cs typeface="Times New Roman"/>
              </a:rPr>
              <a:t> </a:t>
            </a:r>
            <a:r>
              <a:rPr sz="2000" b="1" dirty="0">
                <a:latin typeface="Arial"/>
                <a:cs typeface="Arial"/>
              </a:rPr>
              <a:t>processing</a:t>
            </a:r>
            <a:r>
              <a:rPr sz="2000" b="1" spc="-35" dirty="0">
                <a:latin typeface="Arial"/>
                <a:cs typeface="Arial"/>
              </a:rPr>
              <a:t> </a:t>
            </a:r>
            <a:r>
              <a:rPr sz="2000" b="1" spc="-5" dirty="0">
                <a:latin typeface="Arial"/>
                <a:cs typeface="Arial"/>
              </a:rPr>
              <a:t>digital</a:t>
            </a:r>
            <a:r>
              <a:rPr sz="2000" b="1" spc="-25" dirty="0">
                <a:latin typeface="Arial"/>
                <a:cs typeface="Arial"/>
              </a:rPr>
              <a:t> </a:t>
            </a:r>
            <a:r>
              <a:rPr sz="2000" b="1" dirty="0">
                <a:latin typeface="Arial"/>
                <a:cs typeface="Arial"/>
              </a:rPr>
              <a:t>images</a:t>
            </a:r>
            <a:r>
              <a:rPr sz="2000" b="1" spc="-15" dirty="0">
                <a:latin typeface="Arial"/>
                <a:cs typeface="Arial"/>
              </a:rPr>
              <a:t> </a:t>
            </a:r>
            <a:r>
              <a:rPr sz="2000" b="1" dirty="0">
                <a:latin typeface="Arial"/>
                <a:cs typeface="Arial"/>
              </a:rPr>
              <a:t>by</a:t>
            </a:r>
            <a:endParaRPr sz="2000">
              <a:latin typeface="Arial"/>
              <a:cs typeface="Arial"/>
            </a:endParaRPr>
          </a:p>
          <a:p>
            <a:pPr marL="12700">
              <a:lnSpc>
                <a:spcPts val="2280"/>
              </a:lnSpc>
            </a:pPr>
            <a:r>
              <a:rPr sz="2000" b="1" dirty="0">
                <a:latin typeface="Arial"/>
                <a:cs typeface="Arial"/>
              </a:rPr>
              <a:t>means</a:t>
            </a:r>
            <a:r>
              <a:rPr sz="2000" b="1" spc="-35" dirty="0">
                <a:latin typeface="Arial"/>
                <a:cs typeface="Arial"/>
              </a:rPr>
              <a:t> </a:t>
            </a:r>
            <a:r>
              <a:rPr sz="2000" b="1" dirty="0">
                <a:latin typeface="Arial"/>
                <a:cs typeface="Arial"/>
              </a:rPr>
              <a:t>of</a:t>
            </a:r>
            <a:r>
              <a:rPr sz="2000" b="1" spc="-25" dirty="0">
                <a:latin typeface="Arial"/>
                <a:cs typeface="Arial"/>
              </a:rPr>
              <a:t> </a:t>
            </a:r>
            <a:r>
              <a:rPr sz="2000" b="1" dirty="0">
                <a:latin typeface="Arial"/>
                <a:cs typeface="Arial"/>
              </a:rPr>
              <a:t>a</a:t>
            </a:r>
            <a:r>
              <a:rPr sz="2000" b="1" spc="-15" dirty="0">
                <a:latin typeface="Arial"/>
                <a:cs typeface="Arial"/>
              </a:rPr>
              <a:t> </a:t>
            </a:r>
            <a:r>
              <a:rPr sz="2000" b="1" dirty="0">
                <a:latin typeface="Arial"/>
                <a:cs typeface="Arial"/>
              </a:rPr>
              <a:t>digital</a:t>
            </a:r>
            <a:r>
              <a:rPr sz="2000" b="1" spc="-50" dirty="0">
                <a:latin typeface="Arial"/>
                <a:cs typeface="Arial"/>
              </a:rPr>
              <a:t> </a:t>
            </a:r>
            <a:r>
              <a:rPr sz="2000" b="1" dirty="0">
                <a:latin typeface="Arial"/>
                <a:cs typeface="Arial"/>
              </a:rPr>
              <a:t>computer</a:t>
            </a:r>
            <a:endParaRPr sz="2000">
              <a:latin typeface="Arial"/>
              <a:cs typeface="Arial"/>
            </a:endParaRPr>
          </a:p>
          <a:p>
            <a:pPr marL="12700" marR="5080">
              <a:lnSpc>
                <a:spcPts val="2160"/>
              </a:lnSpc>
              <a:spcBef>
                <a:spcPts val="1835"/>
              </a:spcBef>
            </a:pPr>
            <a:r>
              <a:rPr sz="2000" b="1" dirty="0">
                <a:latin typeface="Arial"/>
                <a:cs typeface="Arial"/>
              </a:rPr>
              <a:t>Each</a:t>
            </a:r>
            <a:r>
              <a:rPr sz="2000" b="1" spc="-5" dirty="0">
                <a:latin typeface="Arial"/>
                <a:cs typeface="Arial"/>
              </a:rPr>
              <a:t> </a:t>
            </a:r>
            <a:r>
              <a:rPr sz="2000" b="1" dirty="0">
                <a:latin typeface="Arial"/>
                <a:cs typeface="Arial"/>
              </a:rPr>
              <a:t>element</a:t>
            </a:r>
            <a:r>
              <a:rPr sz="2000" b="1" spc="-25" dirty="0">
                <a:latin typeface="Arial"/>
                <a:cs typeface="Arial"/>
              </a:rPr>
              <a:t> </a:t>
            </a:r>
            <a:r>
              <a:rPr sz="2000" b="1" spc="-5" dirty="0">
                <a:latin typeface="Arial"/>
                <a:cs typeface="Arial"/>
              </a:rPr>
              <a:t>(</a:t>
            </a:r>
            <a:r>
              <a:rPr sz="2000" b="1" i="1" spc="-5" dirty="0">
                <a:latin typeface="Arial"/>
                <a:cs typeface="Arial"/>
              </a:rPr>
              <a:t>x</a:t>
            </a:r>
            <a:r>
              <a:rPr sz="2000" b="1" spc="-5" dirty="0">
                <a:latin typeface="Arial"/>
                <a:cs typeface="Arial"/>
              </a:rPr>
              <a:t>,</a:t>
            </a:r>
            <a:r>
              <a:rPr sz="2000" b="1" i="1" spc="-5" dirty="0">
                <a:latin typeface="Arial"/>
                <a:cs typeface="Arial"/>
              </a:rPr>
              <a:t>y</a:t>
            </a:r>
            <a:r>
              <a:rPr sz="2000" b="1" spc="-5" dirty="0">
                <a:latin typeface="Arial"/>
                <a:cs typeface="Arial"/>
              </a:rPr>
              <a:t>)</a:t>
            </a:r>
            <a:r>
              <a:rPr sz="2000" b="1" spc="-30" dirty="0">
                <a:latin typeface="Arial"/>
                <a:cs typeface="Arial"/>
              </a:rPr>
              <a:t> </a:t>
            </a:r>
            <a:r>
              <a:rPr sz="2000" b="1" dirty="0">
                <a:latin typeface="Arial"/>
                <a:cs typeface="Arial"/>
              </a:rPr>
              <a:t>in a</a:t>
            </a:r>
            <a:r>
              <a:rPr sz="2000" b="1" spc="5" dirty="0">
                <a:latin typeface="Arial"/>
                <a:cs typeface="Arial"/>
              </a:rPr>
              <a:t> </a:t>
            </a:r>
            <a:r>
              <a:rPr sz="2000" b="1" dirty="0">
                <a:latin typeface="Arial"/>
                <a:cs typeface="Arial"/>
              </a:rPr>
              <a:t>digital</a:t>
            </a:r>
            <a:r>
              <a:rPr sz="2000" b="1" spc="-25" dirty="0">
                <a:latin typeface="Arial"/>
                <a:cs typeface="Arial"/>
              </a:rPr>
              <a:t> </a:t>
            </a:r>
            <a:r>
              <a:rPr sz="2000" b="1" dirty="0">
                <a:latin typeface="Arial"/>
                <a:cs typeface="Arial"/>
              </a:rPr>
              <a:t>image</a:t>
            </a:r>
            <a:r>
              <a:rPr sz="2000" b="1" spc="-10" dirty="0">
                <a:latin typeface="Arial"/>
                <a:cs typeface="Arial"/>
              </a:rPr>
              <a:t> </a:t>
            </a:r>
            <a:r>
              <a:rPr sz="2000" b="1" dirty="0">
                <a:latin typeface="Arial"/>
                <a:cs typeface="Arial"/>
              </a:rPr>
              <a:t>is</a:t>
            </a:r>
            <a:r>
              <a:rPr sz="2000" b="1" spc="-10" dirty="0">
                <a:latin typeface="Arial"/>
                <a:cs typeface="Arial"/>
              </a:rPr>
              <a:t> </a:t>
            </a:r>
            <a:r>
              <a:rPr sz="2000" b="1" dirty="0">
                <a:latin typeface="Arial"/>
                <a:cs typeface="Arial"/>
              </a:rPr>
              <a:t>called</a:t>
            </a:r>
            <a:r>
              <a:rPr sz="2000" b="1" spc="-10" dirty="0">
                <a:latin typeface="Arial"/>
                <a:cs typeface="Arial"/>
              </a:rPr>
              <a:t> </a:t>
            </a:r>
            <a:r>
              <a:rPr sz="2000" b="1" dirty="0">
                <a:latin typeface="Arial"/>
                <a:cs typeface="Arial"/>
              </a:rPr>
              <a:t>a</a:t>
            </a:r>
            <a:r>
              <a:rPr sz="2000" b="1" spc="-70" dirty="0">
                <a:latin typeface="Arial"/>
                <a:cs typeface="Arial"/>
              </a:rPr>
              <a:t> </a:t>
            </a:r>
            <a:r>
              <a:rPr sz="2000" b="1" dirty="0">
                <a:solidFill>
                  <a:srgbClr val="FF3300"/>
                </a:solidFill>
                <a:latin typeface="Arial"/>
                <a:cs typeface="Arial"/>
              </a:rPr>
              <a:t>pixel</a:t>
            </a:r>
            <a:r>
              <a:rPr sz="2000" b="1" spc="-20" dirty="0">
                <a:solidFill>
                  <a:srgbClr val="FF3300"/>
                </a:solidFill>
                <a:latin typeface="Arial"/>
                <a:cs typeface="Arial"/>
              </a:rPr>
              <a:t> </a:t>
            </a:r>
            <a:r>
              <a:rPr sz="2000" b="1" dirty="0">
                <a:latin typeface="Arial"/>
                <a:cs typeface="Arial"/>
              </a:rPr>
              <a:t>(picture </a:t>
            </a:r>
            <a:r>
              <a:rPr sz="2000" b="1" spc="-540" dirty="0">
                <a:latin typeface="Arial"/>
                <a:cs typeface="Arial"/>
              </a:rPr>
              <a:t> </a:t>
            </a:r>
            <a:r>
              <a:rPr sz="2000" b="1" dirty="0">
                <a:latin typeface="Arial"/>
                <a:cs typeface="Arial"/>
              </a:rPr>
              <a:t>element)</a:t>
            </a:r>
            <a:endParaRPr sz="2000">
              <a:latin typeface="Arial"/>
              <a:cs typeface="Arial"/>
            </a:endParaRPr>
          </a:p>
        </p:txBody>
      </p:sp>
      <p:sp>
        <p:nvSpPr>
          <p:cNvPr id="7" name="object 7"/>
          <p:cNvSpPr/>
          <p:nvPr/>
        </p:nvSpPr>
        <p:spPr>
          <a:xfrm>
            <a:off x="7796911" y="2081910"/>
            <a:ext cx="1728470" cy="1271270"/>
          </a:xfrm>
          <a:custGeom>
            <a:avLst/>
            <a:gdLst/>
            <a:ahLst/>
            <a:cxnLst/>
            <a:rect l="l" t="t" r="r" b="b"/>
            <a:pathLst>
              <a:path w="1728470" h="1271270">
                <a:moveTo>
                  <a:pt x="1728089" y="51689"/>
                </a:moveTo>
                <a:lnTo>
                  <a:pt x="1717192" y="45339"/>
                </a:lnTo>
                <a:lnTo>
                  <a:pt x="1639443" y="0"/>
                </a:lnTo>
                <a:lnTo>
                  <a:pt x="1635633" y="1016"/>
                </a:lnTo>
                <a:lnTo>
                  <a:pt x="1632077" y="7112"/>
                </a:lnTo>
                <a:lnTo>
                  <a:pt x="1633093" y="10922"/>
                </a:lnTo>
                <a:lnTo>
                  <a:pt x="1692071" y="45339"/>
                </a:lnTo>
                <a:lnTo>
                  <a:pt x="51689" y="45339"/>
                </a:lnTo>
                <a:lnTo>
                  <a:pt x="51689" y="51689"/>
                </a:lnTo>
                <a:lnTo>
                  <a:pt x="45339" y="51689"/>
                </a:lnTo>
                <a:lnTo>
                  <a:pt x="45339" y="1234897"/>
                </a:lnTo>
                <a:lnTo>
                  <a:pt x="10922" y="1175893"/>
                </a:lnTo>
                <a:lnTo>
                  <a:pt x="7112" y="1174877"/>
                </a:lnTo>
                <a:lnTo>
                  <a:pt x="1016" y="1178433"/>
                </a:lnTo>
                <a:lnTo>
                  <a:pt x="0" y="1182243"/>
                </a:lnTo>
                <a:lnTo>
                  <a:pt x="51689" y="1270889"/>
                </a:lnTo>
                <a:lnTo>
                  <a:pt x="59016" y="1258316"/>
                </a:lnTo>
                <a:lnTo>
                  <a:pt x="103378" y="1182243"/>
                </a:lnTo>
                <a:lnTo>
                  <a:pt x="102362" y="1178433"/>
                </a:lnTo>
                <a:lnTo>
                  <a:pt x="96266" y="1174877"/>
                </a:lnTo>
                <a:lnTo>
                  <a:pt x="92456" y="1175893"/>
                </a:lnTo>
                <a:lnTo>
                  <a:pt x="58039" y="1234897"/>
                </a:lnTo>
                <a:lnTo>
                  <a:pt x="58039" y="58039"/>
                </a:lnTo>
                <a:lnTo>
                  <a:pt x="1692071" y="58039"/>
                </a:lnTo>
                <a:lnTo>
                  <a:pt x="1633093" y="92456"/>
                </a:lnTo>
                <a:lnTo>
                  <a:pt x="1632077" y="96266"/>
                </a:lnTo>
                <a:lnTo>
                  <a:pt x="1635633" y="102362"/>
                </a:lnTo>
                <a:lnTo>
                  <a:pt x="1639443" y="103378"/>
                </a:lnTo>
                <a:lnTo>
                  <a:pt x="1717192" y="58039"/>
                </a:lnTo>
                <a:lnTo>
                  <a:pt x="1728089" y="51689"/>
                </a:lnTo>
                <a:close/>
              </a:path>
            </a:pathLst>
          </a:custGeom>
          <a:solidFill>
            <a:srgbClr val="000000"/>
          </a:solidFill>
        </p:spPr>
        <p:txBody>
          <a:bodyPr wrap="square" lIns="0" tIns="0" rIns="0" bIns="0" rtlCol="0"/>
          <a:lstStyle/>
          <a:p>
            <a:endParaRPr/>
          </a:p>
        </p:txBody>
      </p:sp>
      <p:sp>
        <p:nvSpPr>
          <p:cNvPr id="8" name="object 8"/>
          <p:cNvSpPr txBox="1"/>
          <p:nvPr/>
        </p:nvSpPr>
        <p:spPr>
          <a:xfrm>
            <a:off x="9605009" y="1926082"/>
            <a:ext cx="177800" cy="391160"/>
          </a:xfrm>
          <a:prstGeom prst="rect">
            <a:avLst/>
          </a:prstGeom>
        </p:spPr>
        <p:txBody>
          <a:bodyPr vert="horz" wrap="square" lIns="0" tIns="12700" rIns="0" bIns="0" rtlCol="0">
            <a:spAutoFit/>
          </a:bodyPr>
          <a:lstStyle/>
          <a:p>
            <a:pPr marL="12700">
              <a:spcBef>
                <a:spcPts val="100"/>
              </a:spcBef>
            </a:pPr>
            <a:r>
              <a:rPr sz="2400" b="1" dirty="0">
                <a:latin typeface="Times New Roman"/>
                <a:cs typeface="Times New Roman"/>
              </a:rPr>
              <a:t>x</a:t>
            </a:r>
            <a:endParaRPr sz="2400">
              <a:latin typeface="Times New Roman"/>
              <a:cs typeface="Times New Roman"/>
            </a:endParaRPr>
          </a:p>
        </p:txBody>
      </p:sp>
      <p:sp>
        <p:nvSpPr>
          <p:cNvPr id="9" name="object 9"/>
          <p:cNvSpPr txBox="1"/>
          <p:nvPr/>
        </p:nvSpPr>
        <p:spPr>
          <a:xfrm>
            <a:off x="7987029" y="3070986"/>
            <a:ext cx="177800" cy="391160"/>
          </a:xfrm>
          <a:prstGeom prst="rect">
            <a:avLst/>
          </a:prstGeom>
        </p:spPr>
        <p:txBody>
          <a:bodyPr vert="horz" wrap="square" lIns="0" tIns="12700" rIns="0" bIns="0" rtlCol="0">
            <a:spAutoFit/>
          </a:bodyPr>
          <a:lstStyle/>
          <a:p>
            <a:pPr marL="12700">
              <a:spcBef>
                <a:spcPts val="100"/>
              </a:spcBef>
            </a:pPr>
            <a:r>
              <a:rPr sz="2400" b="1" dirty="0">
                <a:latin typeface="Times New Roman"/>
                <a:cs typeface="Times New Roman"/>
              </a:rPr>
              <a:t>y</a:t>
            </a:r>
            <a:endParaRPr sz="2400">
              <a:latin typeface="Times New Roman"/>
              <a:cs typeface="Times New Roman"/>
            </a:endParaRPr>
          </a:p>
        </p:txBody>
      </p:sp>
      <p:sp>
        <p:nvSpPr>
          <p:cNvPr id="10" name="object 10"/>
          <p:cNvSpPr txBox="1"/>
          <p:nvPr/>
        </p:nvSpPr>
        <p:spPr>
          <a:xfrm>
            <a:off x="7652130" y="1842008"/>
            <a:ext cx="177800" cy="391160"/>
          </a:xfrm>
          <a:prstGeom prst="rect">
            <a:avLst/>
          </a:prstGeom>
        </p:spPr>
        <p:txBody>
          <a:bodyPr vert="horz" wrap="square" lIns="0" tIns="12700" rIns="0" bIns="0" rtlCol="0">
            <a:spAutoFit/>
          </a:bodyPr>
          <a:lstStyle/>
          <a:p>
            <a:pPr marL="12700">
              <a:spcBef>
                <a:spcPts val="100"/>
              </a:spcBef>
            </a:pPr>
            <a:r>
              <a:rPr sz="2400" b="1" dirty="0">
                <a:latin typeface="Times New Roman"/>
                <a:cs typeface="Times New Roman"/>
              </a:rPr>
              <a:t>o</a:t>
            </a:r>
            <a:endParaRPr sz="2400">
              <a:latin typeface="Times New Roman"/>
              <a:cs typeface="Times New Roman"/>
            </a:endParaRPr>
          </a:p>
        </p:txBody>
      </p:sp>
    </p:spTree>
    <p:extLst>
      <p:ext uri="{BB962C8B-B14F-4D97-AF65-F5344CB8AC3E}">
        <p14:creationId xmlns:p14="http://schemas.microsoft.com/office/powerpoint/2010/main" val="3635866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F0215A-E83D-C1E6-B54E-3E706B377D53}"/>
              </a:ext>
            </a:extLst>
          </p:cNvPr>
          <p:cNvPicPr>
            <a:picLocks noChangeAspect="1"/>
          </p:cNvPicPr>
          <p:nvPr/>
        </p:nvPicPr>
        <p:blipFill>
          <a:blip r:embed="rId2"/>
          <a:stretch>
            <a:fillRect/>
          </a:stretch>
        </p:blipFill>
        <p:spPr>
          <a:xfrm>
            <a:off x="1475730" y="2300130"/>
            <a:ext cx="9240540" cy="2257740"/>
          </a:xfrm>
          <a:prstGeom prst="rect">
            <a:avLst/>
          </a:prstGeom>
        </p:spPr>
      </p:pic>
      <p:sp>
        <p:nvSpPr>
          <p:cNvPr id="4" name="Title 3">
            <a:extLst>
              <a:ext uri="{FF2B5EF4-FFF2-40B4-BE49-F238E27FC236}">
                <a16:creationId xmlns:a16="http://schemas.microsoft.com/office/drawing/2014/main" id="{6F89573A-9953-2FB3-C2D1-7E49D3728448}"/>
              </a:ext>
            </a:extLst>
          </p:cNvPr>
          <p:cNvSpPr>
            <a:spLocks noGrp="1"/>
          </p:cNvSpPr>
          <p:nvPr>
            <p:ph type="title"/>
          </p:nvPr>
        </p:nvSpPr>
        <p:spPr/>
        <p:txBody>
          <a:bodyPr/>
          <a:lstStyle/>
          <a:p>
            <a:r>
              <a:rPr lang="en-US" spc="-5" dirty="0"/>
              <a:t>Representing</a:t>
            </a:r>
            <a:r>
              <a:rPr lang="en-US" spc="-25" dirty="0"/>
              <a:t> </a:t>
            </a:r>
            <a:r>
              <a:rPr lang="en-US" dirty="0"/>
              <a:t>Digital</a:t>
            </a:r>
            <a:r>
              <a:rPr lang="en-US" spc="-35" dirty="0"/>
              <a:t> </a:t>
            </a:r>
            <a:r>
              <a:rPr lang="en-US" dirty="0"/>
              <a:t>Images</a:t>
            </a:r>
            <a:endParaRPr lang="en-PK" dirty="0"/>
          </a:p>
        </p:txBody>
      </p:sp>
      <p:sp>
        <p:nvSpPr>
          <p:cNvPr id="5" name="Content Placeholder 4">
            <a:extLst>
              <a:ext uri="{FF2B5EF4-FFF2-40B4-BE49-F238E27FC236}">
                <a16:creationId xmlns:a16="http://schemas.microsoft.com/office/drawing/2014/main" id="{775C1633-715E-03BA-CC4D-BCB4A4C4C216}"/>
              </a:ext>
            </a:extLst>
          </p:cNvPr>
          <p:cNvSpPr>
            <a:spLocks noGrp="1"/>
          </p:cNvSpPr>
          <p:nvPr>
            <p:ph idx="1"/>
          </p:nvPr>
        </p:nvSpPr>
        <p:spPr/>
        <p:txBody>
          <a:bodyPr/>
          <a:lstStyle/>
          <a:p>
            <a:pPr algn="l"/>
            <a:r>
              <a:rPr lang="en-US" sz="1800" b="0" i="0" u="none" strike="noStrike" baseline="0" dirty="0">
                <a:latin typeface="TimesTen-Roman"/>
              </a:rPr>
              <a:t>In equation form, we write the representation of a numerical M </a:t>
            </a:r>
            <a:r>
              <a:rPr lang="en-PK" sz="1800" dirty="0">
                <a:latin typeface="Optr2k"/>
                <a:cs typeface="Times New Roman" panose="02020603050405020304" pitchFamily="18" charset="0"/>
              </a:rPr>
              <a:t>×</a:t>
            </a:r>
            <a:r>
              <a:rPr lang="en-US" sz="1800" b="0" i="0" u="none" strike="noStrike" baseline="0" dirty="0">
                <a:latin typeface="TimesTen-Roman"/>
              </a:rPr>
              <a:t> N array as</a:t>
            </a:r>
            <a:endParaRPr lang="en-PK" dirty="0"/>
          </a:p>
        </p:txBody>
      </p:sp>
      <p:sp>
        <p:nvSpPr>
          <p:cNvPr id="6" name="TextBox 17">
            <a:extLst>
              <a:ext uri="{FF2B5EF4-FFF2-40B4-BE49-F238E27FC236}">
                <a16:creationId xmlns:a16="http://schemas.microsoft.com/office/drawing/2014/main" id="{78AA863E-B093-491E-806F-1E8765920EFA}"/>
              </a:ext>
            </a:extLst>
          </p:cNvPr>
          <p:cNvSpPr txBox="1"/>
          <p:nvPr/>
        </p:nvSpPr>
        <p:spPr>
          <a:xfrm>
            <a:off x="7453745" y="6627168"/>
            <a:ext cx="195598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t> copyright: Gonzalez &amp; Woods </a:t>
            </a:r>
            <a:endParaRPr lang="en-PK" sz="900" dirty="0"/>
          </a:p>
        </p:txBody>
      </p:sp>
    </p:spTree>
    <p:extLst>
      <p:ext uri="{BB962C8B-B14F-4D97-AF65-F5344CB8AC3E}">
        <p14:creationId xmlns:p14="http://schemas.microsoft.com/office/powerpoint/2010/main" val="3164451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16315-5005-AE43-475D-04A92EE90D55}"/>
              </a:ext>
            </a:extLst>
          </p:cNvPr>
          <p:cNvSpPr>
            <a:spLocks noGrp="1"/>
          </p:cNvSpPr>
          <p:nvPr>
            <p:ph type="title"/>
          </p:nvPr>
        </p:nvSpPr>
        <p:spPr/>
        <p:txBody>
          <a:bodyPr/>
          <a:lstStyle/>
          <a:p>
            <a:r>
              <a:rPr lang="en-US" dirty="0"/>
              <a:t>Traditional Matrix Notation</a:t>
            </a:r>
            <a:endParaRPr lang="en-PK" dirty="0"/>
          </a:p>
        </p:txBody>
      </p:sp>
      <p:pic>
        <p:nvPicPr>
          <p:cNvPr id="5" name="Content Placeholder 4">
            <a:extLst>
              <a:ext uri="{FF2B5EF4-FFF2-40B4-BE49-F238E27FC236}">
                <a16:creationId xmlns:a16="http://schemas.microsoft.com/office/drawing/2014/main" id="{787BBA94-08AF-FD97-F66E-F8DC25859F2F}"/>
              </a:ext>
            </a:extLst>
          </p:cNvPr>
          <p:cNvPicPr>
            <a:picLocks noGrp="1" noChangeAspect="1"/>
          </p:cNvPicPr>
          <p:nvPr>
            <p:ph idx="1"/>
          </p:nvPr>
        </p:nvPicPr>
        <p:blipFill>
          <a:blip r:embed="rId2"/>
          <a:stretch>
            <a:fillRect/>
          </a:stretch>
        </p:blipFill>
        <p:spPr>
          <a:xfrm>
            <a:off x="3252390" y="2943871"/>
            <a:ext cx="5687219" cy="2114845"/>
          </a:xfrm>
        </p:spPr>
      </p:pic>
      <p:sp>
        <p:nvSpPr>
          <p:cNvPr id="6" name="TextBox 17">
            <a:extLst>
              <a:ext uri="{FF2B5EF4-FFF2-40B4-BE49-F238E27FC236}">
                <a16:creationId xmlns:a16="http://schemas.microsoft.com/office/drawing/2014/main" id="{E170C4F9-2827-2BD4-8DB0-5A685BF80FB0}"/>
              </a:ext>
            </a:extLst>
          </p:cNvPr>
          <p:cNvSpPr txBox="1"/>
          <p:nvPr/>
        </p:nvSpPr>
        <p:spPr>
          <a:xfrm>
            <a:off x="7453745" y="6627168"/>
            <a:ext cx="195598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t> copyright: Gonzalez &amp; Woods </a:t>
            </a:r>
            <a:endParaRPr lang="en-PK" sz="900" dirty="0"/>
          </a:p>
        </p:txBody>
      </p:sp>
    </p:spTree>
    <p:extLst>
      <p:ext uri="{BB962C8B-B14F-4D97-AF65-F5344CB8AC3E}">
        <p14:creationId xmlns:p14="http://schemas.microsoft.com/office/powerpoint/2010/main" val="3708098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4C889-F309-0FBF-8C9F-D3E8AFD9E6DA}"/>
              </a:ext>
            </a:extLst>
          </p:cNvPr>
          <p:cNvSpPr>
            <a:spLocks noGrp="1"/>
          </p:cNvSpPr>
          <p:nvPr>
            <p:ph type="title"/>
          </p:nvPr>
        </p:nvSpPr>
        <p:spPr/>
        <p:txBody>
          <a:bodyPr/>
          <a:lstStyle/>
          <a:p>
            <a:r>
              <a:rPr lang="en-US" dirty="0"/>
              <a:t>Digital Image Formats</a:t>
            </a:r>
            <a:endParaRPr lang="en-PK" dirty="0"/>
          </a:p>
        </p:txBody>
      </p:sp>
      <p:sp>
        <p:nvSpPr>
          <p:cNvPr id="3" name="Content Placeholder 2">
            <a:extLst>
              <a:ext uri="{FF2B5EF4-FFF2-40B4-BE49-F238E27FC236}">
                <a16:creationId xmlns:a16="http://schemas.microsoft.com/office/drawing/2014/main" id="{5AEEDFC7-82F0-2F1A-3AFD-CA6BEFB03D21}"/>
              </a:ext>
            </a:extLst>
          </p:cNvPr>
          <p:cNvSpPr>
            <a:spLocks noGrp="1"/>
          </p:cNvSpPr>
          <p:nvPr>
            <p:ph idx="1"/>
          </p:nvPr>
        </p:nvSpPr>
        <p:spPr/>
        <p:txBody>
          <a:bodyPr/>
          <a:lstStyle/>
          <a:p>
            <a:r>
              <a:rPr lang="en-US" dirty="0"/>
              <a:t>Read Section 2.5 From </a:t>
            </a:r>
            <a:r>
              <a:rPr lang="en-US" dirty="0" err="1"/>
              <a:t>Shaprio</a:t>
            </a:r>
            <a:r>
              <a:rPr lang="en-US" dirty="0"/>
              <a:t> and Stockman</a:t>
            </a:r>
            <a:endParaRPr lang="en-PK" dirty="0"/>
          </a:p>
        </p:txBody>
      </p:sp>
    </p:spTree>
    <p:extLst>
      <p:ext uri="{BB962C8B-B14F-4D97-AF65-F5344CB8AC3E}">
        <p14:creationId xmlns:p14="http://schemas.microsoft.com/office/powerpoint/2010/main" val="35625081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E94BA-F1E3-6B1E-61C3-A742FF0FF149}"/>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6071F729-15D7-9B11-4891-15C9748356FF}"/>
              </a:ext>
            </a:extLst>
          </p:cNvPr>
          <p:cNvSpPr>
            <a:spLocks noGrp="1"/>
          </p:cNvSpPr>
          <p:nvPr>
            <p:ph idx="1"/>
          </p:nvPr>
        </p:nvSpPr>
        <p:spPr/>
        <p:txBody>
          <a:bodyPr/>
          <a:lstStyle/>
          <a:p>
            <a:endParaRPr lang="en-PK"/>
          </a:p>
        </p:txBody>
      </p:sp>
    </p:spTree>
    <p:extLst>
      <p:ext uri="{BB962C8B-B14F-4D97-AF65-F5344CB8AC3E}">
        <p14:creationId xmlns:p14="http://schemas.microsoft.com/office/powerpoint/2010/main" val="4158789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543388" y="879949"/>
            <a:ext cx="5550747" cy="505908"/>
          </a:xfrm>
          <a:prstGeom prst="rect">
            <a:avLst/>
          </a:prstGeom>
        </p:spPr>
        <p:txBody>
          <a:bodyPr vert="horz" wrap="square" lIns="0" tIns="13335" rIns="0" bIns="0" rtlCol="0" anchor="ctr">
            <a:spAutoFit/>
          </a:bodyPr>
          <a:lstStyle/>
          <a:p>
            <a:pPr marL="12700">
              <a:lnSpc>
                <a:spcPct val="100000"/>
              </a:lnSpc>
              <a:spcBef>
                <a:spcPts val="105"/>
              </a:spcBef>
            </a:pPr>
            <a:r>
              <a:rPr spc="-10" dirty="0"/>
              <a:t>Vision</a:t>
            </a:r>
          </a:p>
        </p:txBody>
      </p:sp>
      <p:sp>
        <p:nvSpPr>
          <p:cNvPr id="3" name="object 3"/>
          <p:cNvSpPr txBox="1"/>
          <p:nvPr/>
        </p:nvSpPr>
        <p:spPr>
          <a:xfrm>
            <a:off x="1907541" y="1742060"/>
            <a:ext cx="8068309" cy="720725"/>
          </a:xfrm>
          <a:prstGeom prst="rect">
            <a:avLst/>
          </a:prstGeom>
        </p:spPr>
        <p:txBody>
          <a:bodyPr vert="horz" wrap="square" lIns="0" tIns="53975" rIns="0" bIns="0" rtlCol="0">
            <a:spAutoFit/>
          </a:bodyPr>
          <a:lstStyle/>
          <a:p>
            <a:pPr marL="469900" marR="5080" indent="-457200">
              <a:lnSpc>
                <a:spcPts val="2590"/>
              </a:lnSpc>
              <a:spcBef>
                <a:spcPts val="425"/>
              </a:spcBef>
            </a:pPr>
            <a:r>
              <a:rPr sz="2400" b="1" dirty="0">
                <a:latin typeface="Arial"/>
                <a:cs typeface="Arial"/>
              </a:rPr>
              <a:t>“Vision</a:t>
            </a:r>
            <a:r>
              <a:rPr sz="2400" b="1" spc="-60" dirty="0">
                <a:latin typeface="Arial"/>
                <a:cs typeface="Arial"/>
              </a:rPr>
              <a:t> </a:t>
            </a:r>
            <a:r>
              <a:rPr sz="2400" b="1" dirty="0">
                <a:latin typeface="Arial"/>
                <a:cs typeface="Arial"/>
              </a:rPr>
              <a:t>is</a:t>
            </a:r>
            <a:r>
              <a:rPr sz="2400" b="1" spc="-40" dirty="0">
                <a:latin typeface="Arial"/>
                <a:cs typeface="Arial"/>
              </a:rPr>
              <a:t> </a:t>
            </a:r>
            <a:r>
              <a:rPr sz="2400" b="1" dirty="0">
                <a:latin typeface="Arial"/>
                <a:cs typeface="Arial"/>
              </a:rPr>
              <a:t>the</a:t>
            </a:r>
            <a:r>
              <a:rPr sz="2400" b="1" spc="-50" dirty="0">
                <a:latin typeface="Arial"/>
                <a:cs typeface="Arial"/>
              </a:rPr>
              <a:t> </a:t>
            </a:r>
            <a:r>
              <a:rPr sz="2400" b="1" dirty="0">
                <a:latin typeface="Arial"/>
                <a:cs typeface="Arial"/>
              </a:rPr>
              <a:t>process</a:t>
            </a:r>
            <a:r>
              <a:rPr sz="2400" b="1" spc="-30" dirty="0">
                <a:latin typeface="Arial"/>
                <a:cs typeface="Arial"/>
              </a:rPr>
              <a:t> </a:t>
            </a:r>
            <a:r>
              <a:rPr sz="2400" b="1" dirty="0">
                <a:latin typeface="Arial"/>
                <a:cs typeface="Arial"/>
              </a:rPr>
              <a:t>of</a:t>
            </a:r>
            <a:r>
              <a:rPr sz="2400" b="1" spc="-35" dirty="0">
                <a:latin typeface="Arial"/>
                <a:cs typeface="Arial"/>
              </a:rPr>
              <a:t> </a:t>
            </a:r>
            <a:r>
              <a:rPr sz="2400" b="1" dirty="0">
                <a:latin typeface="Arial"/>
                <a:cs typeface="Arial"/>
              </a:rPr>
              <a:t>discovering</a:t>
            </a:r>
            <a:r>
              <a:rPr sz="2400" b="1" spc="-50" dirty="0">
                <a:latin typeface="Arial"/>
                <a:cs typeface="Arial"/>
              </a:rPr>
              <a:t> </a:t>
            </a:r>
            <a:r>
              <a:rPr sz="2400" b="1" dirty="0">
                <a:latin typeface="Arial"/>
                <a:cs typeface="Arial"/>
              </a:rPr>
              <a:t>from</a:t>
            </a:r>
            <a:r>
              <a:rPr sz="2400" b="1" spc="-45" dirty="0">
                <a:latin typeface="Arial"/>
                <a:cs typeface="Arial"/>
              </a:rPr>
              <a:t> </a:t>
            </a:r>
            <a:r>
              <a:rPr sz="2400" b="1" dirty="0">
                <a:latin typeface="Arial"/>
                <a:cs typeface="Arial"/>
              </a:rPr>
              <a:t>images</a:t>
            </a:r>
            <a:r>
              <a:rPr sz="2400" b="1" spc="-35" dirty="0">
                <a:latin typeface="Arial"/>
                <a:cs typeface="Arial"/>
              </a:rPr>
              <a:t> </a:t>
            </a:r>
            <a:r>
              <a:rPr sz="2400" b="1" spc="-20" dirty="0">
                <a:latin typeface="Arial"/>
                <a:cs typeface="Arial"/>
              </a:rPr>
              <a:t>what </a:t>
            </a:r>
            <a:r>
              <a:rPr sz="2400" b="1" dirty="0">
                <a:latin typeface="Arial"/>
                <a:cs typeface="Arial"/>
              </a:rPr>
              <a:t>is</a:t>
            </a:r>
            <a:r>
              <a:rPr sz="2400" b="1" spc="-30" dirty="0">
                <a:latin typeface="Arial"/>
                <a:cs typeface="Arial"/>
              </a:rPr>
              <a:t> </a:t>
            </a:r>
            <a:r>
              <a:rPr sz="2400" b="1" dirty="0">
                <a:latin typeface="Arial"/>
                <a:cs typeface="Arial"/>
              </a:rPr>
              <a:t>present</a:t>
            </a:r>
            <a:r>
              <a:rPr sz="2400" b="1" spc="-10" dirty="0">
                <a:latin typeface="Arial"/>
                <a:cs typeface="Arial"/>
              </a:rPr>
              <a:t> </a:t>
            </a:r>
            <a:r>
              <a:rPr sz="2400" b="1" dirty="0">
                <a:latin typeface="Arial"/>
                <a:cs typeface="Arial"/>
              </a:rPr>
              <a:t>in</a:t>
            </a:r>
            <a:r>
              <a:rPr sz="2400" b="1" spc="-35" dirty="0">
                <a:latin typeface="Arial"/>
                <a:cs typeface="Arial"/>
              </a:rPr>
              <a:t> </a:t>
            </a:r>
            <a:r>
              <a:rPr sz="2400" b="1" dirty="0">
                <a:latin typeface="Arial"/>
                <a:cs typeface="Arial"/>
              </a:rPr>
              <a:t>the</a:t>
            </a:r>
            <a:r>
              <a:rPr sz="2400" b="1" spc="-15" dirty="0">
                <a:latin typeface="Arial"/>
                <a:cs typeface="Arial"/>
              </a:rPr>
              <a:t> </a:t>
            </a:r>
            <a:r>
              <a:rPr sz="2400" b="1" dirty="0">
                <a:latin typeface="Arial"/>
                <a:cs typeface="Arial"/>
              </a:rPr>
              <a:t>world</a:t>
            </a:r>
            <a:r>
              <a:rPr sz="2400" b="1" spc="-55" dirty="0">
                <a:latin typeface="Arial"/>
                <a:cs typeface="Arial"/>
              </a:rPr>
              <a:t> </a:t>
            </a:r>
            <a:r>
              <a:rPr sz="2400" b="1" dirty="0">
                <a:latin typeface="Arial"/>
                <a:cs typeface="Arial"/>
              </a:rPr>
              <a:t>and</a:t>
            </a:r>
            <a:r>
              <a:rPr sz="2400" b="1" spc="-20" dirty="0">
                <a:latin typeface="Arial"/>
                <a:cs typeface="Arial"/>
              </a:rPr>
              <a:t> </a:t>
            </a:r>
            <a:r>
              <a:rPr sz="2400" b="1" dirty="0">
                <a:latin typeface="Arial"/>
                <a:cs typeface="Arial"/>
              </a:rPr>
              <a:t>where</a:t>
            </a:r>
            <a:r>
              <a:rPr sz="2400" b="1" spc="-30" dirty="0">
                <a:latin typeface="Arial"/>
                <a:cs typeface="Arial"/>
              </a:rPr>
              <a:t> </a:t>
            </a:r>
            <a:r>
              <a:rPr sz="2400" b="1" dirty="0">
                <a:latin typeface="Arial"/>
                <a:cs typeface="Arial"/>
              </a:rPr>
              <a:t>it</a:t>
            </a:r>
            <a:r>
              <a:rPr sz="2400" b="1" spc="-20" dirty="0">
                <a:latin typeface="Arial"/>
                <a:cs typeface="Arial"/>
              </a:rPr>
              <a:t> </a:t>
            </a:r>
            <a:r>
              <a:rPr sz="2400" b="1" dirty="0">
                <a:latin typeface="Arial"/>
                <a:cs typeface="Arial"/>
              </a:rPr>
              <a:t>is”</a:t>
            </a:r>
            <a:r>
              <a:rPr sz="2400" b="1" spc="-90" dirty="0">
                <a:latin typeface="Arial"/>
                <a:cs typeface="Arial"/>
              </a:rPr>
              <a:t> </a:t>
            </a:r>
            <a:r>
              <a:rPr sz="2400" b="1" dirty="0">
                <a:latin typeface="Arial"/>
                <a:cs typeface="Arial"/>
              </a:rPr>
              <a:t>–</a:t>
            </a:r>
            <a:r>
              <a:rPr sz="2400" b="1" spc="-25" dirty="0">
                <a:latin typeface="Arial"/>
                <a:cs typeface="Arial"/>
              </a:rPr>
              <a:t> </a:t>
            </a:r>
            <a:r>
              <a:rPr sz="2400" b="1" dirty="0">
                <a:latin typeface="Arial"/>
                <a:cs typeface="Arial"/>
              </a:rPr>
              <a:t>David</a:t>
            </a:r>
            <a:r>
              <a:rPr sz="2400" b="1" spc="-15" dirty="0">
                <a:latin typeface="Arial"/>
                <a:cs typeface="Arial"/>
              </a:rPr>
              <a:t> </a:t>
            </a:r>
            <a:r>
              <a:rPr sz="2400" b="1" spc="-20" dirty="0">
                <a:latin typeface="Arial"/>
                <a:cs typeface="Arial"/>
              </a:rPr>
              <a:t>Marr</a:t>
            </a:r>
            <a:endParaRPr sz="2400" dirty="0">
              <a:latin typeface="Arial"/>
              <a:cs typeface="Arial"/>
            </a:endParaRPr>
          </a:p>
        </p:txBody>
      </p:sp>
      <p:grpSp>
        <p:nvGrpSpPr>
          <p:cNvPr id="4" name="object 4"/>
          <p:cNvGrpSpPr/>
          <p:nvPr/>
        </p:nvGrpSpPr>
        <p:grpSpPr>
          <a:xfrm>
            <a:off x="2590800" y="2959861"/>
            <a:ext cx="7100570" cy="2463800"/>
            <a:chOff x="1066800" y="2959861"/>
            <a:chExt cx="7100570" cy="2463800"/>
          </a:xfrm>
        </p:grpSpPr>
        <p:pic>
          <p:nvPicPr>
            <p:cNvPr id="5" name="object 5"/>
            <p:cNvPicPr/>
            <p:nvPr/>
          </p:nvPicPr>
          <p:blipFill>
            <a:blip r:embed="rId2" cstate="print"/>
            <a:stretch>
              <a:fillRect/>
            </a:stretch>
          </p:blipFill>
          <p:spPr>
            <a:xfrm>
              <a:off x="1066800" y="3352799"/>
              <a:ext cx="6411385" cy="1776983"/>
            </a:xfrm>
            <a:prstGeom prst="rect">
              <a:avLst/>
            </a:prstGeom>
          </p:spPr>
        </p:pic>
        <p:sp>
          <p:nvSpPr>
            <p:cNvPr id="6" name="object 6"/>
            <p:cNvSpPr/>
            <p:nvPr/>
          </p:nvSpPr>
          <p:spPr>
            <a:xfrm>
              <a:off x="3886961" y="2972561"/>
              <a:ext cx="4267200" cy="2438400"/>
            </a:xfrm>
            <a:custGeom>
              <a:avLst/>
              <a:gdLst/>
              <a:ahLst/>
              <a:cxnLst/>
              <a:rect l="l" t="t" r="r" b="b"/>
              <a:pathLst>
                <a:path w="4267200" h="2438400">
                  <a:moveTo>
                    <a:pt x="0" y="1219200"/>
                  </a:moveTo>
                  <a:lnTo>
                    <a:pt x="3377" y="1150014"/>
                  </a:lnTo>
                  <a:lnTo>
                    <a:pt x="13390" y="1081841"/>
                  </a:lnTo>
                  <a:lnTo>
                    <a:pt x="29858" y="1014784"/>
                  </a:lnTo>
                  <a:lnTo>
                    <a:pt x="52601" y="948946"/>
                  </a:lnTo>
                  <a:lnTo>
                    <a:pt x="81439" y="884428"/>
                  </a:lnTo>
                  <a:lnTo>
                    <a:pt x="116192" y="821335"/>
                  </a:lnTo>
                  <a:lnTo>
                    <a:pt x="156679" y="759769"/>
                  </a:lnTo>
                  <a:lnTo>
                    <a:pt x="202720" y="699833"/>
                  </a:lnTo>
                  <a:lnTo>
                    <a:pt x="227767" y="670509"/>
                  </a:lnTo>
                  <a:lnTo>
                    <a:pt x="254136" y="641630"/>
                  </a:lnTo>
                  <a:lnTo>
                    <a:pt x="281802" y="613211"/>
                  </a:lnTo>
                  <a:lnTo>
                    <a:pt x="310745" y="585264"/>
                  </a:lnTo>
                  <a:lnTo>
                    <a:pt x="340941" y="557801"/>
                  </a:lnTo>
                  <a:lnTo>
                    <a:pt x="372369" y="530836"/>
                  </a:lnTo>
                  <a:lnTo>
                    <a:pt x="405004" y="504381"/>
                  </a:lnTo>
                  <a:lnTo>
                    <a:pt x="438826" y="478449"/>
                  </a:lnTo>
                  <a:lnTo>
                    <a:pt x="473811" y="453054"/>
                  </a:lnTo>
                  <a:lnTo>
                    <a:pt x="509937" y="428208"/>
                  </a:lnTo>
                  <a:lnTo>
                    <a:pt x="547181" y="403923"/>
                  </a:lnTo>
                  <a:lnTo>
                    <a:pt x="585521" y="380214"/>
                  </a:lnTo>
                  <a:lnTo>
                    <a:pt x="624935" y="357092"/>
                  </a:lnTo>
                  <a:lnTo>
                    <a:pt x="665399" y="334570"/>
                  </a:lnTo>
                  <a:lnTo>
                    <a:pt x="706892" y="312662"/>
                  </a:lnTo>
                  <a:lnTo>
                    <a:pt x="749390" y="291380"/>
                  </a:lnTo>
                  <a:lnTo>
                    <a:pt x="792871" y="270737"/>
                  </a:lnTo>
                  <a:lnTo>
                    <a:pt x="837314" y="250747"/>
                  </a:lnTo>
                  <a:lnTo>
                    <a:pt x="882694" y="231421"/>
                  </a:lnTo>
                  <a:lnTo>
                    <a:pt x="928990" y="212772"/>
                  </a:lnTo>
                  <a:lnTo>
                    <a:pt x="976180" y="194814"/>
                  </a:lnTo>
                  <a:lnTo>
                    <a:pt x="1024240" y="177560"/>
                  </a:lnTo>
                  <a:lnTo>
                    <a:pt x="1073148" y="161022"/>
                  </a:lnTo>
                  <a:lnTo>
                    <a:pt x="1122882" y="145213"/>
                  </a:lnTo>
                  <a:lnTo>
                    <a:pt x="1173419" y="130146"/>
                  </a:lnTo>
                  <a:lnTo>
                    <a:pt x="1224736" y="115834"/>
                  </a:lnTo>
                  <a:lnTo>
                    <a:pt x="1276812" y="102289"/>
                  </a:lnTo>
                  <a:lnTo>
                    <a:pt x="1329623" y="89526"/>
                  </a:lnTo>
                  <a:lnTo>
                    <a:pt x="1383147" y="77555"/>
                  </a:lnTo>
                  <a:lnTo>
                    <a:pt x="1437361" y="66391"/>
                  </a:lnTo>
                  <a:lnTo>
                    <a:pt x="1492244" y="56046"/>
                  </a:lnTo>
                  <a:lnTo>
                    <a:pt x="1547772" y="46534"/>
                  </a:lnTo>
                  <a:lnTo>
                    <a:pt x="1603923" y="37866"/>
                  </a:lnTo>
                  <a:lnTo>
                    <a:pt x="1660675" y="30056"/>
                  </a:lnTo>
                  <a:lnTo>
                    <a:pt x="1718004" y="23116"/>
                  </a:lnTo>
                  <a:lnTo>
                    <a:pt x="1775889" y="17061"/>
                  </a:lnTo>
                  <a:lnTo>
                    <a:pt x="1834306" y="11901"/>
                  </a:lnTo>
                  <a:lnTo>
                    <a:pt x="1893234" y="7651"/>
                  </a:lnTo>
                  <a:lnTo>
                    <a:pt x="1952650" y="4323"/>
                  </a:lnTo>
                  <a:lnTo>
                    <a:pt x="2012531" y="1929"/>
                  </a:lnTo>
                  <a:lnTo>
                    <a:pt x="2072855" y="484"/>
                  </a:lnTo>
                  <a:lnTo>
                    <a:pt x="2133600" y="0"/>
                  </a:lnTo>
                  <a:lnTo>
                    <a:pt x="2194344" y="484"/>
                  </a:lnTo>
                  <a:lnTo>
                    <a:pt x="2254668" y="1929"/>
                  </a:lnTo>
                  <a:lnTo>
                    <a:pt x="2314549" y="4323"/>
                  </a:lnTo>
                  <a:lnTo>
                    <a:pt x="2373965" y="7651"/>
                  </a:lnTo>
                  <a:lnTo>
                    <a:pt x="2432893" y="11901"/>
                  </a:lnTo>
                  <a:lnTo>
                    <a:pt x="2491310" y="17061"/>
                  </a:lnTo>
                  <a:lnTo>
                    <a:pt x="2549195" y="23116"/>
                  </a:lnTo>
                  <a:lnTo>
                    <a:pt x="2606524" y="30056"/>
                  </a:lnTo>
                  <a:lnTo>
                    <a:pt x="2663276" y="37866"/>
                  </a:lnTo>
                  <a:lnTo>
                    <a:pt x="2719427" y="46534"/>
                  </a:lnTo>
                  <a:lnTo>
                    <a:pt x="2774955" y="56046"/>
                  </a:lnTo>
                  <a:lnTo>
                    <a:pt x="2829838" y="66391"/>
                  </a:lnTo>
                  <a:lnTo>
                    <a:pt x="2884052" y="77555"/>
                  </a:lnTo>
                  <a:lnTo>
                    <a:pt x="2937576" y="89526"/>
                  </a:lnTo>
                  <a:lnTo>
                    <a:pt x="2990387" y="102289"/>
                  </a:lnTo>
                  <a:lnTo>
                    <a:pt x="3042463" y="115834"/>
                  </a:lnTo>
                  <a:lnTo>
                    <a:pt x="3093780" y="130146"/>
                  </a:lnTo>
                  <a:lnTo>
                    <a:pt x="3144317" y="145213"/>
                  </a:lnTo>
                  <a:lnTo>
                    <a:pt x="3194051" y="161022"/>
                  </a:lnTo>
                  <a:lnTo>
                    <a:pt x="3242959" y="177560"/>
                  </a:lnTo>
                  <a:lnTo>
                    <a:pt x="3291019" y="194814"/>
                  </a:lnTo>
                  <a:lnTo>
                    <a:pt x="3338209" y="212772"/>
                  </a:lnTo>
                  <a:lnTo>
                    <a:pt x="3384505" y="231421"/>
                  </a:lnTo>
                  <a:lnTo>
                    <a:pt x="3429885" y="250747"/>
                  </a:lnTo>
                  <a:lnTo>
                    <a:pt x="3474328" y="270737"/>
                  </a:lnTo>
                  <a:lnTo>
                    <a:pt x="3517809" y="291380"/>
                  </a:lnTo>
                  <a:lnTo>
                    <a:pt x="3560307" y="312662"/>
                  </a:lnTo>
                  <a:lnTo>
                    <a:pt x="3601800" y="334570"/>
                  </a:lnTo>
                  <a:lnTo>
                    <a:pt x="3642264" y="357092"/>
                  </a:lnTo>
                  <a:lnTo>
                    <a:pt x="3681678" y="380214"/>
                  </a:lnTo>
                  <a:lnTo>
                    <a:pt x="3720018" y="403923"/>
                  </a:lnTo>
                  <a:lnTo>
                    <a:pt x="3757262" y="428208"/>
                  </a:lnTo>
                  <a:lnTo>
                    <a:pt x="3793388" y="453054"/>
                  </a:lnTo>
                  <a:lnTo>
                    <a:pt x="3828373" y="478449"/>
                  </a:lnTo>
                  <a:lnTo>
                    <a:pt x="3862195" y="504381"/>
                  </a:lnTo>
                  <a:lnTo>
                    <a:pt x="3894830" y="530836"/>
                  </a:lnTo>
                  <a:lnTo>
                    <a:pt x="3926258" y="557801"/>
                  </a:lnTo>
                  <a:lnTo>
                    <a:pt x="3956454" y="585264"/>
                  </a:lnTo>
                  <a:lnTo>
                    <a:pt x="3985397" y="613211"/>
                  </a:lnTo>
                  <a:lnTo>
                    <a:pt x="4013063" y="641630"/>
                  </a:lnTo>
                  <a:lnTo>
                    <a:pt x="4039432" y="670509"/>
                  </a:lnTo>
                  <a:lnTo>
                    <a:pt x="4064479" y="699833"/>
                  </a:lnTo>
                  <a:lnTo>
                    <a:pt x="4110520" y="759769"/>
                  </a:lnTo>
                  <a:lnTo>
                    <a:pt x="4151007" y="821335"/>
                  </a:lnTo>
                  <a:lnTo>
                    <a:pt x="4185760" y="884428"/>
                  </a:lnTo>
                  <a:lnTo>
                    <a:pt x="4214598" y="948946"/>
                  </a:lnTo>
                  <a:lnTo>
                    <a:pt x="4237341" y="1014784"/>
                  </a:lnTo>
                  <a:lnTo>
                    <a:pt x="4253809" y="1081841"/>
                  </a:lnTo>
                  <a:lnTo>
                    <a:pt x="4263822" y="1150014"/>
                  </a:lnTo>
                  <a:lnTo>
                    <a:pt x="4267199" y="1219200"/>
                  </a:lnTo>
                  <a:lnTo>
                    <a:pt x="4266351" y="1253912"/>
                  </a:lnTo>
                  <a:lnTo>
                    <a:pt x="4259633" y="1322604"/>
                  </a:lnTo>
                  <a:lnTo>
                    <a:pt x="4246370" y="1390232"/>
                  </a:lnTo>
                  <a:lnTo>
                    <a:pt x="4226742" y="1456693"/>
                  </a:lnTo>
                  <a:lnTo>
                    <a:pt x="4200929" y="1521884"/>
                  </a:lnTo>
                  <a:lnTo>
                    <a:pt x="4169112" y="1585702"/>
                  </a:lnTo>
                  <a:lnTo>
                    <a:pt x="4131469" y="1648044"/>
                  </a:lnTo>
                  <a:lnTo>
                    <a:pt x="4088183" y="1708808"/>
                  </a:lnTo>
                  <a:lnTo>
                    <a:pt x="4039432" y="1767890"/>
                  </a:lnTo>
                  <a:lnTo>
                    <a:pt x="4013063" y="1796769"/>
                  </a:lnTo>
                  <a:lnTo>
                    <a:pt x="3985397" y="1825188"/>
                  </a:lnTo>
                  <a:lnTo>
                    <a:pt x="3956454" y="1853135"/>
                  </a:lnTo>
                  <a:lnTo>
                    <a:pt x="3926258" y="1880598"/>
                  </a:lnTo>
                  <a:lnTo>
                    <a:pt x="3894830" y="1907563"/>
                  </a:lnTo>
                  <a:lnTo>
                    <a:pt x="3862195" y="1934018"/>
                  </a:lnTo>
                  <a:lnTo>
                    <a:pt x="3828373" y="1959950"/>
                  </a:lnTo>
                  <a:lnTo>
                    <a:pt x="3793388" y="1985345"/>
                  </a:lnTo>
                  <a:lnTo>
                    <a:pt x="3757262" y="2010191"/>
                  </a:lnTo>
                  <a:lnTo>
                    <a:pt x="3720018" y="2034476"/>
                  </a:lnTo>
                  <a:lnTo>
                    <a:pt x="3681678" y="2058185"/>
                  </a:lnTo>
                  <a:lnTo>
                    <a:pt x="3642264" y="2081307"/>
                  </a:lnTo>
                  <a:lnTo>
                    <a:pt x="3601800" y="2103829"/>
                  </a:lnTo>
                  <a:lnTo>
                    <a:pt x="3560307" y="2125737"/>
                  </a:lnTo>
                  <a:lnTo>
                    <a:pt x="3517809" y="2147019"/>
                  </a:lnTo>
                  <a:lnTo>
                    <a:pt x="3474328" y="2167662"/>
                  </a:lnTo>
                  <a:lnTo>
                    <a:pt x="3429885" y="2187652"/>
                  </a:lnTo>
                  <a:lnTo>
                    <a:pt x="3384505" y="2206978"/>
                  </a:lnTo>
                  <a:lnTo>
                    <a:pt x="3338209" y="2225627"/>
                  </a:lnTo>
                  <a:lnTo>
                    <a:pt x="3291019" y="2243585"/>
                  </a:lnTo>
                  <a:lnTo>
                    <a:pt x="3242959" y="2260839"/>
                  </a:lnTo>
                  <a:lnTo>
                    <a:pt x="3194051" y="2277377"/>
                  </a:lnTo>
                  <a:lnTo>
                    <a:pt x="3144317" y="2293186"/>
                  </a:lnTo>
                  <a:lnTo>
                    <a:pt x="3093780" y="2308253"/>
                  </a:lnTo>
                  <a:lnTo>
                    <a:pt x="3042463" y="2322565"/>
                  </a:lnTo>
                  <a:lnTo>
                    <a:pt x="2990387" y="2336110"/>
                  </a:lnTo>
                  <a:lnTo>
                    <a:pt x="2937576" y="2348873"/>
                  </a:lnTo>
                  <a:lnTo>
                    <a:pt x="2884052" y="2360844"/>
                  </a:lnTo>
                  <a:lnTo>
                    <a:pt x="2829838" y="2372008"/>
                  </a:lnTo>
                  <a:lnTo>
                    <a:pt x="2774955" y="2382353"/>
                  </a:lnTo>
                  <a:lnTo>
                    <a:pt x="2719427" y="2391865"/>
                  </a:lnTo>
                  <a:lnTo>
                    <a:pt x="2663276" y="2400533"/>
                  </a:lnTo>
                  <a:lnTo>
                    <a:pt x="2606524" y="2408343"/>
                  </a:lnTo>
                  <a:lnTo>
                    <a:pt x="2549195" y="2415283"/>
                  </a:lnTo>
                  <a:lnTo>
                    <a:pt x="2491310" y="2421338"/>
                  </a:lnTo>
                  <a:lnTo>
                    <a:pt x="2432893" y="2426498"/>
                  </a:lnTo>
                  <a:lnTo>
                    <a:pt x="2373965" y="2430748"/>
                  </a:lnTo>
                  <a:lnTo>
                    <a:pt x="2314549" y="2434076"/>
                  </a:lnTo>
                  <a:lnTo>
                    <a:pt x="2254668" y="2436470"/>
                  </a:lnTo>
                  <a:lnTo>
                    <a:pt x="2194344" y="2437915"/>
                  </a:lnTo>
                  <a:lnTo>
                    <a:pt x="2133600" y="2438400"/>
                  </a:lnTo>
                  <a:lnTo>
                    <a:pt x="2072855" y="2437915"/>
                  </a:lnTo>
                  <a:lnTo>
                    <a:pt x="2012531" y="2436470"/>
                  </a:lnTo>
                  <a:lnTo>
                    <a:pt x="1952650" y="2434076"/>
                  </a:lnTo>
                  <a:lnTo>
                    <a:pt x="1893234" y="2430748"/>
                  </a:lnTo>
                  <a:lnTo>
                    <a:pt x="1834306" y="2426498"/>
                  </a:lnTo>
                  <a:lnTo>
                    <a:pt x="1775889" y="2421338"/>
                  </a:lnTo>
                  <a:lnTo>
                    <a:pt x="1718004" y="2415283"/>
                  </a:lnTo>
                  <a:lnTo>
                    <a:pt x="1660675" y="2408343"/>
                  </a:lnTo>
                  <a:lnTo>
                    <a:pt x="1603923" y="2400533"/>
                  </a:lnTo>
                  <a:lnTo>
                    <a:pt x="1547772" y="2391865"/>
                  </a:lnTo>
                  <a:lnTo>
                    <a:pt x="1492244" y="2382353"/>
                  </a:lnTo>
                  <a:lnTo>
                    <a:pt x="1437361" y="2372008"/>
                  </a:lnTo>
                  <a:lnTo>
                    <a:pt x="1383147" y="2360844"/>
                  </a:lnTo>
                  <a:lnTo>
                    <a:pt x="1329623" y="2348873"/>
                  </a:lnTo>
                  <a:lnTo>
                    <a:pt x="1276812" y="2336110"/>
                  </a:lnTo>
                  <a:lnTo>
                    <a:pt x="1224736" y="2322565"/>
                  </a:lnTo>
                  <a:lnTo>
                    <a:pt x="1173419" y="2308253"/>
                  </a:lnTo>
                  <a:lnTo>
                    <a:pt x="1122882" y="2293186"/>
                  </a:lnTo>
                  <a:lnTo>
                    <a:pt x="1073148" y="2277377"/>
                  </a:lnTo>
                  <a:lnTo>
                    <a:pt x="1024240" y="2260839"/>
                  </a:lnTo>
                  <a:lnTo>
                    <a:pt x="976180" y="2243585"/>
                  </a:lnTo>
                  <a:lnTo>
                    <a:pt x="928990" y="2225627"/>
                  </a:lnTo>
                  <a:lnTo>
                    <a:pt x="882694" y="2206978"/>
                  </a:lnTo>
                  <a:lnTo>
                    <a:pt x="837314" y="2187652"/>
                  </a:lnTo>
                  <a:lnTo>
                    <a:pt x="792871" y="2167662"/>
                  </a:lnTo>
                  <a:lnTo>
                    <a:pt x="749390" y="2147019"/>
                  </a:lnTo>
                  <a:lnTo>
                    <a:pt x="706892" y="2125737"/>
                  </a:lnTo>
                  <a:lnTo>
                    <a:pt x="665399" y="2103829"/>
                  </a:lnTo>
                  <a:lnTo>
                    <a:pt x="624935" y="2081307"/>
                  </a:lnTo>
                  <a:lnTo>
                    <a:pt x="585521" y="2058185"/>
                  </a:lnTo>
                  <a:lnTo>
                    <a:pt x="547181" y="2034476"/>
                  </a:lnTo>
                  <a:lnTo>
                    <a:pt x="509937" y="2010191"/>
                  </a:lnTo>
                  <a:lnTo>
                    <a:pt x="473811" y="1985345"/>
                  </a:lnTo>
                  <a:lnTo>
                    <a:pt x="438826" y="1959950"/>
                  </a:lnTo>
                  <a:lnTo>
                    <a:pt x="405004" y="1934018"/>
                  </a:lnTo>
                  <a:lnTo>
                    <a:pt x="372369" y="1907563"/>
                  </a:lnTo>
                  <a:lnTo>
                    <a:pt x="340941" y="1880598"/>
                  </a:lnTo>
                  <a:lnTo>
                    <a:pt x="310745" y="1853135"/>
                  </a:lnTo>
                  <a:lnTo>
                    <a:pt x="281802" y="1825188"/>
                  </a:lnTo>
                  <a:lnTo>
                    <a:pt x="254136" y="1796769"/>
                  </a:lnTo>
                  <a:lnTo>
                    <a:pt x="227767" y="1767890"/>
                  </a:lnTo>
                  <a:lnTo>
                    <a:pt x="202720" y="1738566"/>
                  </a:lnTo>
                  <a:lnTo>
                    <a:pt x="156679" y="1678630"/>
                  </a:lnTo>
                  <a:lnTo>
                    <a:pt x="116192" y="1617064"/>
                  </a:lnTo>
                  <a:lnTo>
                    <a:pt x="81439" y="1553971"/>
                  </a:lnTo>
                  <a:lnTo>
                    <a:pt x="52601" y="1489453"/>
                  </a:lnTo>
                  <a:lnTo>
                    <a:pt x="29858" y="1423615"/>
                  </a:lnTo>
                  <a:lnTo>
                    <a:pt x="13390" y="1356558"/>
                  </a:lnTo>
                  <a:lnTo>
                    <a:pt x="3377" y="1288385"/>
                  </a:lnTo>
                  <a:lnTo>
                    <a:pt x="0" y="1219200"/>
                  </a:lnTo>
                  <a:close/>
                </a:path>
              </a:pathLst>
            </a:custGeom>
            <a:ln w="25400">
              <a:solidFill>
                <a:srgbClr val="00946E"/>
              </a:solidFill>
            </a:ln>
          </p:spPr>
          <p:txBody>
            <a:bodyPr wrap="square" lIns="0" tIns="0" rIns="0" bIns="0" rtlCol="0"/>
            <a:lstStyle/>
            <a:p>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D25B0D-5FD6-47A0-8FCF-F7A3451109F3}"/>
              </a:ext>
            </a:extLst>
          </p:cNvPr>
          <p:cNvSpPr>
            <a:spLocks noGrp="1"/>
          </p:cNvSpPr>
          <p:nvPr>
            <p:ph type="title"/>
          </p:nvPr>
        </p:nvSpPr>
        <p:spPr>
          <a:xfrm>
            <a:off x="1250950" y="382588"/>
            <a:ext cx="10179050" cy="1492250"/>
          </a:xfrm>
        </p:spPr>
        <p:txBody>
          <a:bodyPr/>
          <a:lstStyle/>
          <a:p>
            <a:r>
              <a:rPr lang="en-US" sz="4400" dirty="0"/>
              <a:t>Image Intensities:</a:t>
            </a:r>
            <a:endParaRPr lang="en-PK" sz="4400" dirty="0"/>
          </a:p>
        </p:txBody>
      </p:sp>
      <p:sp>
        <p:nvSpPr>
          <p:cNvPr id="5" name="TextBox 4">
            <a:extLst>
              <a:ext uri="{FF2B5EF4-FFF2-40B4-BE49-F238E27FC236}">
                <a16:creationId xmlns:a16="http://schemas.microsoft.com/office/drawing/2014/main" id="{BD3C7C6F-0921-44AD-B384-AEB03B52ED1C}"/>
              </a:ext>
            </a:extLst>
          </p:cNvPr>
          <p:cNvSpPr txBox="1"/>
          <p:nvPr/>
        </p:nvSpPr>
        <p:spPr>
          <a:xfrm>
            <a:off x="1407560" y="1887029"/>
            <a:ext cx="9901437" cy="2308324"/>
          </a:xfrm>
          <a:prstGeom prst="rect">
            <a:avLst/>
          </a:prstGeom>
          <a:noFill/>
        </p:spPr>
        <p:txBody>
          <a:bodyPr wrap="square" rtlCol="0">
            <a:spAutoFit/>
          </a:bodyPr>
          <a:lstStyle/>
          <a:p>
            <a:r>
              <a:rPr lang="en-US" sz="2400" dirty="0"/>
              <a:t>Digital Images are represented as two-dimensional array, where each element of the Array represents individual component of the image that is called picture element Or pixel.</a:t>
            </a:r>
          </a:p>
          <a:p>
            <a:endParaRPr lang="en-US" sz="2400" dirty="0"/>
          </a:p>
          <a:p>
            <a:r>
              <a:rPr lang="en-US" sz="2400" dirty="0"/>
              <a:t>The number of bits used to store that value of the pixel identify the number of grey levels (or Possible grey level values) used to describe a pixel.</a:t>
            </a:r>
          </a:p>
        </p:txBody>
      </p:sp>
      <p:sp>
        <p:nvSpPr>
          <p:cNvPr id="8" name="Rectangle 7">
            <a:extLst>
              <a:ext uri="{FF2B5EF4-FFF2-40B4-BE49-F238E27FC236}">
                <a16:creationId xmlns:a16="http://schemas.microsoft.com/office/drawing/2014/main" id="{CC8F127E-5CB7-4814-9160-3C4E29AF7C43}"/>
              </a:ext>
            </a:extLst>
          </p:cNvPr>
          <p:cNvSpPr/>
          <p:nvPr/>
        </p:nvSpPr>
        <p:spPr>
          <a:xfrm>
            <a:off x="835787" y="6537803"/>
            <a:ext cx="11009376" cy="276999"/>
          </a:xfrm>
          <a:prstGeom prst="rect">
            <a:avLst/>
          </a:prstGeom>
        </p:spPr>
        <p:txBody>
          <a:bodyPr wrap="square">
            <a:spAutoFit/>
          </a:bodyPr>
          <a:lstStyle/>
          <a:p>
            <a:r>
              <a:rPr lang="en-US" sz="1200" dirty="0">
                <a:hlinkClick r:id="rId2"/>
              </a:rPr>
              <a:t>Source Courtesy: https://www.allaboutcircuits.com/technical-articles/image-histogram-characteristics-machine-learning-image-processing/</a:t>
            </a:r>
            <a:endParaRPr lang="en-PK" sz="1200" dirty="0"/>
          </a:p>
        </p:txBody>
      </p:sp>
      <p:sp>
        <p:nvSpPr>
          <p:cNvPr id="2" name="TextBox 1">
            <a:extLst>
              <a:ext uri="{FF2B5EF4-FFF2-40B4-BE49-F238E27FC236}">
                <a16:creationId xmlns:a16="http://schemas.microsoft.com/office/drawing/2014/main" id="{60682802-901D-4BC2-A9B4-997C6ECA69C1}"/>
              </a:ext>
            </a:extLst>
          </p:cNvPr>
          <p:cNvSpPr txBox="1"/>
          <p:nvPr/>
        </p:nvSpPr>
        <p:spPr>
          <a:xfrm>
            <a:off x="1633592" y="4657984"/>
            <a:ext cx="9431676" cy="553998"/>
          </a:xfrm>
          <a:prstGeom prst="rect">
            <a:avLst/>
          </a:prstGeom>
          <a:noFill/>
        </p:spPr>
        <p:txBody>
          <a:bodyPr wrap="square" rtlCol="0">
            <a:spAutoFit/>
          </a:bodyPr>
          <a:lstStyle/>
          <a:p>
            <a:r>
              <a:rPr lang="en-US" sz="3000" b="1" dirty="0"/>
              <a:t>How many values can be stored to represent image pixel ?</a:t>
            </a:r>
            <a:endParaRPr lang="en-PK" sz="3000" b="1" dirty="0"/>
          </a:p>
        </p:txBody>
      </p:sp>
    </p:spTree>
    <p:extLst>
      <p:ext uri="{BB962C8B-B14F-4D97-AF65-F5344CB8AC3E}">
        <p14:creationId xmlns:p14="http://schemas.microsoft.com/office/powerpoint/2010/main" val="3449677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D25B0D-5FD6-47A0-8FCF-F7A3451109F3}"/>
              </a:ext>
            </a:extLst>
          </p:cNvPr>
          <p:cNvSpPr>
            <a:spLocks noGrp="1"/>
          </p:cNvSpPr>
          <p:nvPr>
            <p:ph type="title"/>
          </p:nvPr>
        </p:nvSpPr>
        <p:spPr>
          <a:xfrm>
            <a:off x="1250950" y="382588"/>
            <a:ext cx="10179050" cy="1492250"/>
          </a:xfrm>
        </p:spPr>
        <p:txBody>
          <a:bodyPr/>
          <a:lstStyle/>
          <a:p>
            <a:r>
              <a:rPr lang="en-US" sz="4400" dirty="0"/>
              <a:t>Image Intensities:</a:t>
            </a:r>
            <a:endParaRPr lang="en-PK" sz="4400" dirty="0"/>
          </a:p>
        </p:txBody>
      </p:sp>
      <p:sp>
        <p:nvSpPr>
          <p:cNvPr id="5" name="TextBox 4">
            <a:extLst>
              <a:ext uri="{FF2B5EF4-FFF2-40B4-BE49-F238E27FC236}">
                <a16:creationId xmlns:a16="http://schemas.microsoft.com/office/drawing/2014/main" id="{BD3C7C6F-0921-44AD-B384-AEB03B52ED1C}"/>
              </a:ext>
            </a:extLst>
          </p:cNvPr>
          <p:cNvSpPr txBox="1"/>
          <p:nvPr/>
        </p:nvSpPr>
        <p:spPr>
          <a:xfrm>
            <a:off x="149867" y="1652266"/>
            <a:ext cx="11860624" cy="2492990"/>
          </a:xfrm>
          <a:prstGeom prst="rect">
            <a:avLst/>
          </a:prstGeom>
          <a:noFill/>
        </p:spPr>
        <p:txBody>
          <a:bodyPr wrap="square" rtlCol="0">
            <a:spAutoFit/>
          </a:bodyPr>
          <a:lstStyle/>
          <a:p>
            <a:r>
              <a:rPr lang="en-US" sz="2600" dirty="0"/>
              <a:t>Digital Images are represented as two dimension array array, where each element of the Array represents individual component of the image that us called picture element</a:t>
            </a:r>
          </a:p>
          <a:p>
            <a:r>
              <a:rPr lang="en-US" sz="2600" dirty="0"/>
              <a:t>Or pixel (PEL).</a:t>
            </a:r>
          </a:p>
          <a:p>
            <a:endParaRPr lang="en-US" sz="2600" dirty="0"/>
          </a:p>
          <a:p>
            <a:r>
              <a:rPr lang="en-US" sz="2600" dirty="0"/>
              <a:t>The number of bits used to store that value of the pixel identify the number of grey levels (or Possible grey level values) used to describe a pixel.</a:t>
            </a:r>
          </a:p>
        </p:txBody>
      </p:sp>
      <p:pic>
        <p:nvPicPr>
          <p:cNvPr id="7" name="Picture 6">
            <a:extLst>
              <a:ext uri="{FF2B5EF4-FFF2-40B4-BE49-F238E27FC236}">
                <a16:creationId xmlns:a16="http://schemas.microsoft.com/office/drawing/2014/main" id="{1C7D1D9E-7C8C-49A1-8035-5308EA97E300}"/>
              </a:ext>
            </a:extLst>
          </p:cNvPr>
          <p:cNvPicPr>
            <a:picLocks noChangeAspect="1"/>
          </p:cNvPicPr>
          <p:nvPr/>
        </p:nvPicPr>
        <p:blipFill rotWithShape="1">
          <a:blip r:embed="rId2"/>
          <a:srcRect l="4546"/>
          <a:stretch/>
        </p:blipFill>
        <p:spPr>
          <a:xfrm>
            <a:off x="2946797" y="4245540"/>
            <a:ext cx="6298406" cy="1616712"/>
          </a:xfrm>
          <a:prstGeom prst="rect">
            <a:avLst/>
          </a:prstGeom>
        </p:spPr>
      </p:pic>
      <p:sp>
        <p:nvSpPr>
          <p:cNvPr id="8" name="Rectangle 7">
            <a:extLst>
              <a:ext uri="{FF2B5EF4-FFF2-40B4-BE49-F238E27FC236}">
                <a16:creationId xmlns:a16="http://schemas.microsoft.com/office/drawing/2014/main" id="{CC8F127E-5CB7-4814-9160-3C4E29AF7C43}"/>
              </a:ext>
            </a:extLst>
          </p:cNvPr>
          <p:cNvSpPr/>
          <p:nvPr/>
        </p:nvSpPr>
        <p:spPr>
          <a:xfrm>
            <a:off x="835787" y="6537803"/>
            <a:ext cx="11009376" cy="276999"/>
          </a:xfrm>
          <a:prstGeom prst="rect">
            <a:avLst/>
          </a:prstGeom>
        </p:spPr>
        <p:txBody>
          <a:bodyPr wrap="square">
            <a:spAutoFit/>
          </a:bodyPr>
          <a:lstStyle/>
          <a:p>
            <a:r>
              <a:rPr lang="en-US" sz="1200" dirty="0">
                <a:hlinkClick r:id="rId3"/>
              </a:rPr>
              <a:t>Source Courtesy: https://www.allaboutcircuits.com/technical-articles/image-histogram-characteristics-machine-learning-image-processing/</a:t>
            </a:r>
            <a:endParaRPr lang="en-PK" sz="1200" dirty="0"/>
          </a:p>
        </p:txBody>
      </p:sp>
    </p:spTree>
    <p:extLst>
      <p:ext uri="{BB962C8B-B14F-4D97-AF65-F5344CB8AC3E}">
        <p14:creationId xmlns:p14="http://schemas.microsoft.com/office/powerpoint/2010/main" val="855436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6EC46-127F-3A5C-4CBC-5F50D5590224}"/>
              </a:ext>
            </a:extLst>
          </p:cNvPr>
          <p:cNvSpPr>
            <a:spLocks noGrp="1"/>
          </p:cNvSpPr>
          <p:nvPr>
            <p:ph type="title"/>
          </p:nvPr>
        </p:nvSpPr>
        <p:spPr/>
        <p:txBody>
          <a:bodyPr/>
          <a:lstStyle/>
          <a:p>
            <a:r>
              <a:rPr lang="en-US" dirty="0"/>
              <a:t>Grey Levels and </a:t>
            </a:r>
            <a:r>
              <a:rPr lang="en-US" b="1" i="0" dirty="0">
                <a:solidFill>
                  <a:srgbClr val="000000"/>
                </a:solidFill>
                <a:effectLst/>
                <a:latin typeface="var(--ff-lato)"/>
              </a:rPr>
              <a:t>Concept of Bits Per Pixel</a:t>
            </a:r>
            <a:br>
              <a:rPr lang="en-US" b="1" i="0" dirty="0">
                <a:solidFill>
                  <a:srgbClr val="000000"/>
                </a:solidFill>
                <a:effectLst/>
                <a:latin typeface="var(--ff-lato)"/>
              </a:rPr>
            </a:br>
            <a:endParaRPr lang="en-PK" dirty="0"/>
          </a:p>
        </p:txBody>
      </p:sp>
      <p:graphicFrame>
        <p:nvGraphicFramePr>
          <p:cNvPr id="4" name="Content Placeholder 3">
            <a:extLst>
              <a:ext uri="{FF2B5EF4-FFF2-40B4-BE49-F238E27FC236}">
                <a16:creationId xmlns:a16="http://schemas.microsoft.com/office/drawing/2014/main" id="{F2A2CEDA-B1D8-E0E3-646C-A0B4B3F53FC0}"/>
              </a:ext>
            </a:extLst>
          </p:cNvPr>
          <p:cNvGraphicFramePr>
            <a:graphicFrameLocks noGrp="1"/>
          </p:cNvGraphicFramePr>
          <p:nvPr>
            <p:ph idx="1"/>
            <p:extLst>
              <p:ext uri="{D42A27DB-BD31-4B8C-83A1-F6EECF244321}">
                <p14:modId xmlns:p14="http://schemas.microsoft.com/office/powerpoint/2010/main" val="2583652954"/>
              </p:ext>
            </p:extLst>
          </p:nvPr>
        </p:nvGraphicFramePr>
        <p:xfrm>
          <a:off x="914401" y="1376737"/>
          <a:ext cx="6914508" cy="5644268"/>
        </p:xfrm>
        <a:graphic>
          <a:graphicData uri="http://schemas.openxmlformats.org/drawingml/2006/table">
            <a:tbl>
              <a:tblPr/>
              <a:tblGrid>
                <a:gridCol w="1726694">
                  <a:extLst>
                    <a:ext uri="{9D8B030D-6E8A-4147-A177-3AD203B41FA5}">
                      <a16:colId xmlns:a16="http://schemas.microsoft.com/office/drawing/2014/main" val="1640335402"/>
                    </a:ext>
                  </a:extLst>
                </a:gridCol>
                <a:gridCol w="5187814">
                  <a:extLst>
                    <a:ext uri="{9D8B030D-6E8A-4147-A177-3AD203B41FA5}">
                      <a16:colId xmlns:a16="http://schemas.microsoft.com/office/drawing/2014/main" val="1141523968"/>
                    </a:ext>
                  </a:extLst>
                </a:gridCol>
              </a:tblGrid>
              <a:tr h="607336">
                <a:tc>
                  <a:txBody>
                    <a:bodyPr/>
                    <a:lstStyle/>
                    <a:p>
                      <a:pPr algn="l"/>
                      <a:r>
                        <a:rPr lang="en-US" sz="2000" b="1">
                          <a:effectLst/>
                          <a:latin typeface="+mj-lt"/>
                        </a:rPr>
                        <a:t>Bits per pixel</a:t>
                      </a:r>
                    </a:p>
                  </a:txBody>
                  <a:tcPr marL="38713" marR="38713" marT="38713" marB="38713" anchor="ctr">
                    <a:lnL>
                      <a:noFill/>
                    </a:lnL>
                    <a:lnR>
                      <a:noFill/>
                    </a:lnR>
                    <a:lnT>
                      <a:noFill/>
                    </a:lnT>
                    <a:lnB>
                      <a:noFill/>
                    </a:lnB>
                    <a:noFill/>
                  </a:tcPr>
                </a:tc>
                <a:tc>
                  <a:txBody>
                    <a:bodyPr/>
                    <a:lstStyle/>
                    <a:p>
                      <a:pPr algn="l"/>
                      <a:r>
                        <a:rPr lang="en-US" sz="2000" b="1">
                          <a:effectLst/>
                          <a:latin typeface="+mj-lt"/>
                        </a:rPr>
                        <a:t>Number of colors</a:t>
                      </a:r>
                    </a:p>
                  </a:txBody>
                  <a:tcPr marL="38713" marR="38713" marT="38713" marB="38713" anchor="ctr">
                    <a:lnL>
                      <a:noFill/>
                    </a:lnL>
                    <a:lnR>
                      <a:noFill/>
                    </a:lnR>
                    <a:lnT>
                      <a:noFill/>
                    </a:lnT>
                    <a:lnB>
                      <a:noFill/>
                    </a:lnB>
                    <a:noFill/>
                  </a:tcPr>
                </a:tc>
                <a:extLst>
                  <a:ext uri="{0D108BD9-81ED-4DB2-BD59-A6C34878D82A}">
                    <a16:rowId xmlns:a16="http://schemas.microsoft.com/office/drawing/2014/main" val="2259748409"/>
                  </a:ext>
                </a:extLst>
              </a:tr>
              <a:tr h="365993">
                <a:tc>
                  <a:txBody>
                    <a:bodyPr/>
                    <a:lstStyle/>
                    <a:p>
                      <a:pPr algn="l"/>
                      <a:r>
                        <a:rPr lang="en-US" sz="2000" b="1" dirty="0">
                          <a:effectLst/>
                          <a:latin typeface="+mj-lt"/>
                        </a:rPr>
                        <a:t>1 </a:t>
                      </a:r>
                      <a:r>
                        <a:rPr lang="en-US" sz="2000" b="1" dirty="0" err="1">
                          <a:effectLst/>
                          <a:latin typeface="+mj-lt"/>
                        </a:rPr>
                        <a:t>bpp</a:t>
                      </a:r>
                      <a:endParaRPr lang="en-US" sz="2000" b="1" dirty="0">
                        <a:effectLst/>
                        <a:latin typeface="+mj-lt"/>
                      </a:endParaRPr>
                    </a:p>
                  </a:txBody>
                  <a:tcPr marL="38713" marR="38713" marT="38713" marB="38713" anchor="ctr">
                    <a:lnL>
                      <a:noFill/>
                    </a:lnL>
                    <a:lnR>
                      <a:noFill/>
                    </a:lnR>
                    <a:lnT>
                      <a:noFill/>
                    </a:lnT>
                    <a:lnB>
                      <a:noFill/>
                    </a:lnB>
                    <a:noFill/>
                  </a:tcPr>
                </a:tc>
                <a:tc>
                  <a:txBody>
                    <a:bodyPr/>
                    <a:lstStyle/>
                    <a:p>
                      <a:pPr algn="l"/>
                      <a:r>
                        <a:rPr lang="en-US" sz="2000" b="1">
                          <a:effectLst/>
                          <a:latin typeface="+mj-lt"/>
                        </a:rPr>
                        <a:t>2 colors</a:t>
                      </a:r>
                    </a:p>
                  </a:txBody>
                  <a:tcPr marL="38713" marR="38713" marT="38713" marB="38713" anchor="ctr">
                    <a:lnL>
                      <a:noFill/>
                    </a:lnL>
                    <a:lnR>
                      <a:noFill/>
                    </a:lnR>
                    <a:lnT>
                      <a:noFill/>
                    </a:lnT>
                    <a:lnB>
                      <a:noFill/>
                    </a:lnB>
                    <a:noFill/>
                  </a:tcPr>
                </a:tc>
                <a:extLst>
                  <a:ext uri="{0D108BD9-81ED-4DB2-BD59-A6C34878D82A}">
                    <a16:rowId xmlns:a16="http://schemas.microsoft.com/office/drawing/2014/main" val="351216734"/>
                  </a:ext>
                </a:extLst>
              </a:tr>
              <a:tr h="365993">
                <a:tc>
                  <a:txBody>
                    <a:bodyPr/>
                    <a:lstStyle/>
                    <a:p>
                      <a:pPr algn="l"/>
                      <a:r>
                        <a:rPr lang="en-US" sz="2000" b="1" dirty="0">
                          <a:effectLst/>
                          <a:latin typeface="+mj-lt"/>
                        </a:rPr>
                        <a:t>2 </a:t>
                      </a:r>
                      <a:r>
                        <a:rPr lang="en-US" sz="2000" b="1" dirty="0" err="1">
                          <a:effectLst/>
                          <a:latin typeface="+mj-lt"/>
                        </a:rPr>
                        <a:t>bpp</a:t>
                      </a:r>
                      <a:endParaRPr lang="en-US" sz="2000" b="1" dirty="0">
                        <a:effectLst/>
                        <a:latin typeface="+mj-lt"/>
                      </a:endParaRPr>
                    </a:p>
                  </a:txBody>
                  <a:tcPr marL="38713" marR="38713" marT="38713" marB="38713" anchor="ctr">
                    <a:lnL>
                      <a:noFill/>
                    </a:lnL>
                    <a:lnR>
                      <a:noFill/>
                    </a:lnR>
                    <a:lnT>
                      <a:noFill/>
                    </a:lnT>
                    <a:lnB>
                      <a:noFill/>
                    </a:lnB>
                    <a:noFill/>
                  </a:tcPr>
                </a:tc>
                <a:tc>
                  <a:txBody>
                    <a:bodyPr/>
                    <a:lstStyle/>
                    <a:p>
                      <a:pPr algn="l"/>
                      <a:r>
                        <a:rPr lang="en-US" sz="2000" b="1">
                          <a:effectLst/>
                          <a:latin typeface="+mj-lt"/>
                        </a:rPr>
                        <a:t>4 colors</a:t>
                      </a:r>
                    </a:p>
                  </a:txBody>
                  <a:tcPr marL="38713" marR="38713" marT="38713" marB="38713" anchor="ctr">
                    <a:lnL>
                      <a:noFill/>
                    </a:lnL>
                    <a:lnR>
                      <a:noFill/>
                    </a:lnR>
                    <a:lnT>
                      <a:noFill/>
                    </a:lnT>
                    <a:lnB>
                      <a:noFill/>
                    </a:lnB>
                    <a:noFill/>
                  </a:tcPr>
                </a:tc>
                <a:extLst>
                  <a:ext uri="{0D108BD9-81ED-4DB2-BD59-A6C34878D82A}">
                    <a16:rowId xmlns:a16="http://schemas.microsoft.com/office/drawing/2014/main" val="1384842978"/>
                  </a:ext>
                </a:extLst>
              </a:tr>
              <a:tr h="365993">
                <a:tc>
                  <a:txBody>
                    <a:bodyPr/>
                    <a:lstStyle/>
                    <a:p>
                      <a:pPr algn="l"/>
                      <a:r>
                        <a:rPr lang="en-US" sz="2000" b="1" dirty="0">
                          <a:effectLst/>
                          <a:latin typeface="+mj-lt"/>
                        </a:rPr>
                        <a:t>3 </a:t>
                      </a:r>
                      <a:r>
                        <a:rPr lang="en-US" sz="2000" b="1" dirty="0" err="1">
                          <a:effectLst/>
                          <a:latin typeface="+mj-lt"/>
                        </a:rPr>
                        <a:t>bpp</a:t>
                      </a:r>
                      <a:endParaRPr lang="en-US" sz="2000" b="1" dirty="0">
                        <a:effectLst/>
                        <a:latin typeface="+mj-lt"/>
                      </a:endParaRPr>
                    </a:p>
                  </a:txBody>
                  <a:tcPr marL="38713" marR="38713" marT="38713" marB="38713" anchor="ctr">
                    <a:lnL>
                      <a:noFill/>
                    </a:lnL>
                    <a:lnR>
                      <a:noFill/>
                    </a:lnR>
                    <a:lnT>
                      <a:noFill/>
                    </a:lnT>
                    <a:lnB>
                      <a:noFill/>
                    </a:lnB>
                    <a:noFill/>
                  </a:tcPr>
                </a:tc>
                <a:tc>
                  <a:txBody>
                    <a:bodyPr/>
                    <a:lstStyle/>
                    <a:p>
                      <a:pPr algn="l"/>
                      <a:r>
                        <a:rPr lang="en-US" sz="2000" b="1" dirty="0">
                          <a:effectLst/>
                          <a:latin typeface="+mj-lt"/>
                        </a:rPr>
                        <a:t>8 colors</a:t>
                      </a:r>
                    </a:p>
                  </a:txBody>
                  <a:tcPr marL="38713" marR="38713" marT="38713" marB="38713" anchor="ctr">
                    <a:lnL>
                      <a:noFill/>
                    </a:lnL>
                    <a:lnR>
                      <a:noFill/>
                    </a:lnR>
                    <a:lnT>
                      <a:noFill/>
                    </a:lnT>
                    <a:lnB>
                      <a:noFill/>
                    </a:lnB>
                    <a:noFill/>
                  </a:tcPr>
                </a:tc>
                <a:extLst>
                  <a:ext uri="{0D108BD9-81ED-4DB2-BD59-A6C34878D82A}">
                    <a16:rowId xmlns:a16="http://schemas.microsoft.com/office/drawing/2014/main" val="3963578414"/>
                  </a:ext>
                </a:extLst>
              </a:tr>
              <a:tr h="365993">
                <a:tc>
                  <a:txBody>
                    <a:bodyPr/>
                    <a:lstStyle/>
                    <a:p>
                      <a:pPr algn="l"/>
                      <a:r>
                        <a:rPr lang="en-US" sz="2000">
                          <a:effectLst/>
                          <a:latin typeface="+mj-lt"/>
                        </a:rPr>
                        <a:t>4 bpp</a:t>
                      </a:r>
                    </a:p>
                  </a:txBody>
                  <a:tcPr marL="38713" marR="38713" marT="38713" marB="38713" anchor="ctr">
                    <a:lnL>
                      <a:noFill/>
                    </a:lnL>
                    <a:lnR>
                      <a:noFill/>
                    </a:lnR>
                    <a:lnT>
                      <a:noFill/>
                    </a:lnT>
                    <a:lnB>
                      <a:noFill/>
                    </a:lnB>
                    <a:noFill/>
                  </a:tcPr>
                </a:tc>
                <a:tc>
                  <a:txBody>
                    <a:bodyPr/>
                    <a:lstStyle/>
                    <a:p>
                      <a:pPr algn="l"/>
                      <a:r>
                        <a:rPr lang="en-US" sz="2000" dirty="0">
                          <a:effectLst/>
                          <a:latin typeface="+mj-lt"/>
                        </a:rPr>
                        <a:t>16 colors</a:t>
                      </a:r>
                    </a:p>
                  </a:txBody>
                  <a:tcPr marL="38713" marR="38713" marT="38713" marB="38713" anchor="ctr">
                    <a:lnL>
                      <a:noFill/>
                    </a:lnL>
                    <a:lnR>
                      <a:noFill/>
                    </a:lnR>
                    <a:lnT>
                      <a:noFill/>
                    </a:lnT>
                    <a:lnB>
                      <a:noFill/>
                    </a:lnB>
                    <a:noFill/>
                  </a:tcPr>
                </a:tc>
                <a:extLst>
                  <a:ext uri="{0D108BD9-81ED-4DB2-BD59-A6C34878D82A}">
                    <a16:rowId xmlns:a16="http://schemas.microsoft.com/office/drawing/2014/main" val="2475122503"/>
                  </a:ext>
                </a:extLst>
              </a:tr>
              <a:tr h="365993">
                <a:tc>
                  <a:txBody>
                    <a:bodyPr/>
                    <a:lstStyle/>
                    <a:p>
                      <a:pPr algn="l"/>
                      <a:r>
                        <a:rPr lang="en-US" sz="2000">
                          <a:effectLst/>
                          <a:latin typeface="+mj-lt"/>
                        </a:rPr>
                        <a:t>5 bpp</a:t>
                      </a:r>
                    </a:p>
                  </a:txBody>
                  <a:tcPr marL="38713" marR="38713" marT="38713" marB="38713" anchor="ctr">
                    <a:lnL>
                      <a:noFill/>
                    </a:lnL>
                    <a:lnR>
                      <a:noFill/>
                    </a:lnR>
                    <a:lnT>
                      <a:noFill/>
                    </a:lnT>
                    <a:lnB>
                      <a:noFill/>
                    </a:lnB>
                    <a:noFill/>
                  </a:tcPr>
                </a:tc>
                <a:tc>
                  <a:txBody>
                    <a:bodyPr/>
                    <a:lstStyle/>
                    <a:p>
                      <a:pPr algn="l"/>
                      <a:r>
                        <a:rPr lang="en-US" sz="2000" dirty="0">
                          <a:effectLst/>
                          <a:latin typeface="+mj-lt"/>
                        </a:rPr>
                        <a:t>32 colors</a:t>
                      </a:r>
                    </a:p>
                  </a:txBody>
                  <a:tcPr marL="38713" marR="38713" marT="38713" marB="38713" anchor="ctr">
                    <a:lnL>
                      <a:noFill/>
                    </a:lnL>
                    <a:lnR>
                      <a:noFill/>
                    </a:lnR>
                    <a:lnT>
                      <a:noFill/>
                    </a:lnT>
                    <a:lnB>
                      <a:noFill/>
                    </a:lnB>
                    <a:noFill/>
                  </a:tcPr>
                </a:tc>
                <a:extLst>
                  <a:ext uri="{0D108BD9-81ED-4DB2-BD59-A6C34878D82A}">
                    <a16:rowId xmlns:a16="http://schemas.microsoft.com/office/drawing/2014/main" val="730546097"/>
                  </a:ext>
                </a:extLst>
              </a:tr>
              <a:tr h="365993">
                <a:tc>
                  <a:txBody>
                    <a:bodyPr/>
                    <a:lstStyle/>
                    <a:p>
                      <a:pPr algn="l"/>
                      <a:r>
                        <a:rPr lang="en-US" sz="2000">
                          <a:effectLst/>
                          <a:latin typeface="+mj-lt"/>
                        </a:rPr>
                        <a:t>6 bpp</a:t>
                      </a:r>
                    </a:p>
                  </a:txBody>
                  <a:tcPr marL="38713" marR="38713" marT="38713" marB="38713" anchor="ctr">
                    <a:lnL>
                      <a:noFill/>
                    </a:lnL>
                    <a:lnR>
                      <a:noFill/>
                    </a:lnR>
                    <a:lnT>
                      <a:noFill/>
                    </a:lnT>
                    <a:lnB>
                      <a:noFill/>
                    </a:lnB>
                    <a:noFill/>
                  </a:tcPr>
                </a:tc>
                <a:tc>
                  <a:txBody>
                    <a:bodyPr/>
                    <a:lstStyle/>
                    <a:p>
                      <a:pPr algn="l"/>
                      <a:r>
                        <a:rPr lang="en-US" sz="2000">
                          <a:effectLst/>
                          <a:latin typeface="+mj-lt"/>
                        </a:rPr>
                        <a:t>64 colors</a:t>
                      </a:r>
                    </a:p>
                  </a:txBody>
                  <a:tcPr marL="38713" marR="38713" marT="38713" marB="38713" anchor="ctr">
                    <a:lnL>
                      <a:noFill/>
                    </a:lnL>
                    <a:lnR>
                      <a:noFill/>
                    </a:lnR>
                    <a:lnT>
                      <a:noFill/>
                    </a:lnT>
                    <a:lnB>
                      <a:noFill/>
                    </a:lnB>
                    <a:noFill/>
                  </a:tcPr>
                </a:tc>
                <a:extLst>
                  <a:ext uri="{0D108BD9-81ED-4DB2-BD59-A6C34878D82A}">
                    <a16:rowId xmlns:a16="http://schemas.microsoft.com/office/drawing/2014/main" val="965596768"/>
                  </a:ext>
                </a:extLst>
              </a:tr>
              <a:tr h="365993">
                <a:tc>
                  <a:txBody>
                    <a:bodyPr/>
                    <a:lstStyle/>
                    <a:p>
                      <a:pPr algn="l"/>
                      <a:r>
                        <a:rPr lang="en-US" sz="2000">
                          <a:effectLst/>
                          <a:latin typeface="+mj-lt"/>
                        </a:rPr>
                        <a:t>7 bpp</a:t>
                      </a:r>
                    </a:p>
                  </a:txBody>
                  <a:tcPr marL="38713" marR="38713" marT="38713" marB="38713" anchor="ctr">
                    <a:lnL>
                      <a:noFill/>
                    </a:lnL>
                    <a:lnR>
                      <a:noFill/>
                    </a:lnR>
                    <a:lnT>
                      <a:noFill/>
                    </a:lnT>
                    <a:lnB>
                      <a:noFill/>
                    </a:lnB>
                    <a:noFill/>
                  </a:tcPr>
                </a:tc>
                <a:tc>
                  <a:txBody>
                    <a:bodyPr/>
                    <a:lstStyle/>
                    <a:p>
                      <a:pPr algn="l"/>
                      <a:r>
                        <a:rPr lang="en-US" sz="2000">
                          <a:effectLst/>
                          <a:latin typeface="+mj-lt"/>
                        </a:rPr>
                        <a:t>128 colors</a:t>
                      </a:r>
                    </a:p>
                  </a:txBody>
                  <a:tcPr marL="38713" marR="38713" marT="38713" marB="38713" anchor="ctr">
                    <a:lnL>
                      <a:noFill/>
                    </a:lnL>
                    <a:lnR>
                      <a:noFill/>
                    </a:lnR>
                    <a:lnT>
                      <a:noFill/>
                    </a:lnT>
                    <a:lnB>
                      <a:noFill/>
                    </a:lnB>
                    <a:noFill/>
                  </a:tcPr>
                </a:tc>
                <a:extLst>
                  <a:ext uri="{0D108BD9-81ED-4DB2-BD59-A6C34878D82A}">
                    <a16:rowId xmlns:a16="http://schemas.microsoft.com/office/drawing/2014/main" val="3448893539"/>
                  </a:ext>
                </a:extLst>
              </a:tr>
              <a:tr h="365993">
                <a:tc>
                  <a:txBody>
                    <a:bodyPr/>
                    <a:lstStyle/>
                    <a:p>
                      <a:pPr algn="l"/>
                      <a:r>
                        <a:rPr lang="en-US" sz="2000">
                          <a:effectLst/>
                          <a:latin typeface="+mj-lt"/>
                        </a:rPr>
                        <a:t>8 bpp</a:t>
                      </a:r>
                    </a:p>
                  </a:txBody>
                  <a:tcPr marL="38713" marR="38713" marT="38713" marB="38713" anchor="ctr">
                    <a:lnL>
                      <a:noFill/>
                    </a:lnL>
                    <a:lnR>
                      <a:noFill/>
                    </a:lnR>
                    <a:lnT>
                      <a:noFill/>
                    </a:lnT>
                    <a:lnB>
                      <a:noFill/>
                    </a:lnB>
                    <a:noFill/>
                  </a:tcPr>
                </a:tc>
                <a:tc>
                  <a:txBody>
                    <a:bodyPr/>
                    <a:lstStyle/>
                    <a:p>
                      <a:pPr algn="l"/>
                      <a:r>
                        <a:rPr lang="en-US" sz="2000">
                          <a:effectLst/>
                          <a:latin typeface="+mj-lt"/>
                        </a:rPr>
                        <a:t>256 colors</a:t>
                      </a:r>
                    </a:p>
                  </a:txBody>
                  <a:tcPr marL="38713" marR="38713" marT="38713" marB="38713" anchor="ctr">
                    <a:lnL>
                      <a:noFill/>
                    </a:lnL>
                    <a:lnR>
                      <a:noFill/>
                    </a:lnR>
                    <a:lnT>
                      <a:noFill/>
                    </a:lnT>
                    <a:lnB>
                      <a:noFill/>
                    </a:lnB>
                    <a:noFill/>
                  </a:tcPr>
                </a:tc>
                <a:extLst>
                  <a:ext uri="{0D108BD9-81ED-4DB2-BD59-A6C34878D82A}">
                    <a16:rowId xmlns:a16="http://schemas.microsoft.com/office/drawing/2014/main" val="2182913857"/>
                  </a:ext>
                </a:extLst>
              </a:tr>
              <a:tr h="365993">
                <a:tc>
                  <a:txBody>
                    <a:bodyPr/>
                    <a:lstStyle/>
                    <a:p>
                      <a:pPr algn="l"/>
                      <a:r>
                        <a:rPr lang="en-US" sz="2000">
                          <a:effectLst/>
                          <a:latin typeface="+mj-lt"/>
                        </a:rPr>
                        <a:t>10 bpp</a:t>
                      </a:r>
                    </a:p>
                  </a:txBody>
                  <a:tcPr marL="38713" marR="38713" marT="38713" marB="38713" anchor="ctr">
                    <a:lnL>
                      <a:noFill/>
                    </a:lnL>
                    <a:lnR>
                      <a:noFill/>
                    </a:lnR>
                    <a:lnT>
                      <a:noFill/>
                    </a:lnT>
                    <a:lnB>
                      <a:noFill/>
                    </a:lnB>
                    <a:noFill/>
                  </a:tcPr>
                </a:tc>
                <a:tc>
                  <a:txBody>
                    <a:bodyPr/>
                    <a:lstStyle/>
                    <a:p>
                      <a:pPr algn="l"/>
                      <a:r>
                        <a:rPr lang="en-US" sz="2000">
                          <a:effectLst/>
                          <a:latin typeface="+mj-lt"/>
                        </a:rPr>
                        <a:t>1024 colors</a:t>
                      </a:r>
                    </a:p>
                  </a:txBody>
                  <a:tcPr marL="38713" marR="38713" marT="38713" marB="38713" anchor="ctr">
                    <a:lnL>
                      <a:noFill/>
                    </a:lnL>
                    <a:lnR>
                      <a:noFill/>
                    </a:lnR>
                    <a:lnT>
                      <a:noFill/>
                    </a:lnT>
                    <a:lnB>
                      <a:noFill/>
                    </a:lnB>
                    <a:noFill/>
                  </a:tcPr>
                </a:tc>
                <a:extLst>
                  <a:ext uri="{0D108BD9-81ED-4DB2-BD59-A6C34878D82A}">
                    <a16:rowId xmlns:a16="http://schemas.microsoft.com/office/drawing/2014/main" val="2515264398"/>
                  </a:ext>
                </a:extLst>
              </a:tr>
              <a:tr h="365993">
                <a:tc>
                  <a:txBody>
                    <a:bodyPr/>
                    <a:lstStyle/>
                    <a:p>
                      <a:pPr algn="l"/>
                      <a:r>
                        <a:rPr lang="en-US" sz="2000">
                          <a:effectLst/>
                          <a:latin typeface="+mj-lt"/>
                        </a:rPr>
                        <a:t>16 bpp</a:t>
                      </a:r>
                    </a:p>
                  </a:txBody>
                  <a:tcPr marL="38713" marR="38713" marT="38713" marB="38713" anchor="ctr">
                    <a:lnL>
                      <a:noFill/>
                    </a:lnL>
                    <a:lnR>
                      <a:noFill/>
                    </a:lnR>
                    <a:lnT>
                      <a:noFill/>
                    </a:lnT>
                    <a:lnB>
                      <a:noFill/>
                    </a:lnB>
                    <a:noFill/>
                  </a:tcPr>
                </a:tc>
                <a:tc>
                  <a:txBody>
                    <a:bodyPr/>
                    <a:lstStyle/>
                    <a:p>
                      <a:pPr algn="l"/>
                      <a:r>
                        <a:rPr lang="en-US" sz="2000">
                          <a:effectLst/>
                          <a:latin typeface="+mj-lt"/>
                        </a:rPr>
                        <a:t>65536 colors</a:t>
                      </a:r>
                    </a:p>
                  </a:txBody>
                  <a:tcPr marL="38713" marR="38713" marT="38713" marB="38713" anchor="ctr">
                    <a:lnL>
                      <a:noFill/>
                    </a:lnL>
                    <a:lnR>
                      <a:noFill/>
                    </a:lnR>
                    <a:lnT>
                      <a:noFill/>
                    </a:lnT>
                    <a:lnB>
                      <a:noFill/>
                    </a:lnB>
                    <a:noFill/>
                  </a:tcPr>
                </a:tc>
                <a:extLst>
                  <a:ext uri="{0D108BD9-81ED-4DB2-BD59-A6C34878D82A}">
                    <a16:rowId xmlns:a16="http://schemas.microsoft.com/office/drawing/2014/main" val="279852361"/>
                  </a:ext>
                </a:extLst>
              </a:tr>
              <a:tr h="607336">
                <a:tc>
                  <a:txBody>
                    <a:bodyPr/>
                    <a:lstStyle/>
                    <a:p>
                      <a:pPr algn="l"/>
                      <a:r>
                        <a:rPr lang="en-US" sz="2000">
                          <a:effectLst/>
                          <a:latin typeface="+mj-lt"/>
                        </a:rPr>
                        <a:t>24 bpp</a:t>
                      </a:r>
                    </a:p>
                  </a:txBody>
                  <a:tcPr marL="38713" marR="38713" marT="38713" marB="38713" anchor="ctr">
                    <a:lnL>
                      <a:noFill/>
                    </a:lnL>
                    <a:lnR>
                      <a:noFill/>
                    </a:lnR>
                    <a:lnT>
                      <a:noFill/>
                    </a:lnT>
                    <a:lnB>
                      <a:noFill/>
                    </a:lnB>
                    <a:noFill/>
                  </a:tcPr>
                </a:tc>
                <a:tc>
                  <a:txBody>
                    <a:bodyPr/>
                    <a:lstStyle/>
                    <a:p>
                      <a:pPr algn="l"/>
                      <a:r>
                        <a:rPr lang="fr-FR" sz="2000">
                          <a:effectLst/>
                          <a:latin typeface="+mj-lt"/>
                        </a:rPr>
                        <a:t>16777216 colors (16.7 million colors)</a:t>
                      </a:r>
                    </a:p>
                  </a:txBody>
                  <a:tcPr marL="38713" marR="38713" marT="38713" marB="38713" anchor="ctr">
                    <a:lnL>
                      <a:noFill/>
                    </a:lnL>
                    <a:lnR>
                      <a:noFill/>
                    </a:lnR>
                    <a:lnT>
                      <a:noFill/>
                    </a:lnT>
                    <a:lnB>
                      <a:noFill/>
                    </a:lnB>
                    <a:noFill/>
                  </a:tcPr>
                </a:tc>
                <a:extLst>
                  <a:ext uri="{0D108BD9-81ED-4DB2-BD59-A6C34878D82A}">
                    <a16:rowId xmlns:a16="http://schemas.microsoft.com/office/drawing/2014/main" val="806045976"/>
                  </a:ext>
                </a:extLst>
              </a:tr>
              <a:tr h="607336">
                <a:tc>
                  <a:txBody>
                    <a:bodyPr/>
                    <a:lstStyle/>
                    <a:p>
                      <a:pPr algn="l"/>
                      <a:r>
                        <a:rPr lang="en-US" sz="2000">
                          <a:effectLst/>
                          <a:latin typeface="+mj-lt"/>
                        </a:rPr>
                        <a:t>32 bpp</a:t>
                      </a:r>
                    </a:p>
                  </a:txBody>
                  <a:tcPr marL="38713" marR="38713" marT="38713" marB="38713" anchor="ctr">
                    <a:lnL>
                      <a:noFill/>
                    </a:lnL>
                    <a:lnR>
                      <a:noFill/>
                    </a:lnR>
                    <a:lnT>
                      <a:noFill/>
                    </a:lnT>
                    <a:lnB>
                      <a:noFill/>
                    </a:lnB>
                    <a:noFill/>
                  </a:tcPr>
                </a:tc>
                <a:tc>
                  <a:txBody>
                    <a:bodyPr/>
                    <a:lstStyle/>
                    <a:p>
                      <a:pPr algn="l"/>
                      <a:r>
                        <a:rPr lang="fr-FR" sz="2000" dirty="0">
                          <a:effectLst/>
                          <a:latin typeface="+mj-lt"/>
                        </a:rPr>
                        <a:t>4294967296 </a:t>
                      </a:r>
                      <a:r>
                        <a:rPr lang="fr-FR" sz="2000" dirty="0" err="1">
                          <a:effectLst/>
                          <a:latin typeface="+mj-lt"/>
                        </a:rPr>
                        <a:t>colors</a:t>
                      </a:r>
                      <a:r>
                        <a:rPr lang="fr-FR" sz="2000" dirty="0">
                          <a:effectLst/>
                          <a:latin typeface="+mj-lt"/>
                        </a:rPr>
                        <a:t> (4294 million </a:t>
                      </a:r>
                      <a:r>
                        <a:rPr lang="fr-FR" sz="2000" dirty="0" err="1">
                          <a:effectLst/>
                          <a:latin typeface="+mj-lt"/>
                        </a:rPr>
                        <a:t>colors</a:t>
                      </a:r>
                      <a:r>
                        <a:rPr lang="fr-FR" sz="2000" dirty="0">
                          <a:effectLst/>
                          <a:latin typeface="+mj-lt"/>
                        </a:rPr>
                        <a:t>)</a:t>
                      </a:r>
                    </a:p>
                  </a:txBody>
                  <a:tcPr marL="38713" marR="38713" marT="38713" marB="38713" anchor="ctr">
                    <a:lnL>
                      <a:noFill/>
                    </a:lnL>
                    <a:lnR>
                      <a:noFill/>
                    </a:lnR>
                    <a:lnT>
                      <a:noFill/>
                    </a:lnT>
                    <a:lnB>
                      <a:noFill/>
                    </a:lnB>
                    <a:noFill/>
                  </a:tcPr>
                </a:tc>
                <a:extLst>
                  <a:ext uri="{0D108BD9-81ED-4DB2-BD59-A6C34878D82A}">
                    <a16:rowId xmlns:a16="http://schemas.microsoft.com/office/drawing/2014/main" val="1294466551"/>
                  </a:ext>
                </a:extLst>
              </a:tr>
            </a:tbl>
          </a:graphicData>
        </a:graphic>
      </p:graphicFrame>
      <p:sp>
        <p:nvSpPr>
          <p:cNvPr id="5" name="Rectangle 1">
            <a:extLst>
              <a:ext uri="{FF2B5EF4-FFF2-40B4-BE49-F238E27FC236}">
                <a16:creationId xmlns:a16="http://schemas.microsoft.com/office/drawing/2014/main" id="{61AC615E-652D-A812-4431-C4768F4ED803}"/>
              </a:ext>
            </a:extLst>
          </p:cNvPr>
          <p:cNvSpPr>
            <a:spLocks noChangeArrowheads="1"/>
          </p:cNvSpPr>
          <p:nvPr/>
        </p:nvSpPr>
        <p:spPr bwMode="auto">
          <a:xfrm>
            <a:off x="6755260" y="1376737"/>
            <a:ext cx="4674741"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3200" b="0" i="0" u="none" strike="noStrike" cap="none" normalizeH="0" baseline="0" dirty="0">
                <a:ln>
                  <a:noFill/>
                </a:ln>
                <a:solidFill>
                  <a:srgbClr val="000000"/>
                </a:solidFill>
                <a:effectLst/>
                <a:latin typeface="+mj-lt"/>
              </a:rPr>
              <a:t>This table shows different bits per pixel and the amount of </a:t>
            </a:r>
            <a:r>
              <a:rPr kumimoji="0" lang="en-PK" altLang="en-PK" sz="3200" b="0" i="0" u="none" strike="noStrike" cap="none" normalizeH="0" baseline="0" dirty="0" err="1">
                <a:ln>
                  <a:noFill/>
                </a:ln>
                <a:solidFill>
                  <a:srgbClr val="000000"/>
                </a:solidFill>
                <a:effectLst/>
                <a:latin typeface="+mj-lt"/>
              </a:rPr>
              <a:t>color</a:t>
            </a:r>
            <a:r>
              <a:rPr kumimoji="0" lang="en-PK" altLang="en-PK" sz="3200" b="0" i="0" u="none" strike="noStrike" cap="none" normalizeH="0" baseline="0" dirty="0">
                <a:ln>
                  <a:noFill/>
                </a:ln>
                <a:solidFill>
                  <a:srgbClr val="000000"/>
                </a:solidFill>
                <a:effectLst/>
                <a:latin typeface="+mj-lt"/>
              </a:rPr>
              <a:t> they contain.</a:t>
            </a:r>
            <a:endParaRPr kumimoji="0" lang="en-US" altLang="en-PK" sz="3200" b="0" i="0" u="none" strike="noStrike" cap="none" normalizeH="0" baseline="0" dirty="0">
              <a:ln>
                <a:noFill/>
              </a:ln>
              <a:solidFill>
                <a:srgbClr val="000000"/>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PK" sz="3200" b="0" i="0" u="none" strike="noStrike" cap="none" normalizeH="0" baseline="0" dirty="0">
                <a:ln>
                  <a:noFill/>
                </a:ln>
                <a:solidFill>
                  <a:srgbClr val="000000"/>
                </a:solidFill>
                <a:effectLst/>
                <a:latin typeface="+mj-lt"/>
              </a:rPr>
              <a:t># of Colors/grey Levels or intensity levels=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PK" sz="3200" b="0" i="0" u="none" strike="noStrike" cap="none" normalizeH="0" baseline="0" dirty="0">
              <a:ln>
                <a:noFill/>
              </a:ln>
              <a:solidFill>
                <a:srgbClr val="000000"/>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PK" sz="3200" dirty="0">
              <a:solidFill>
                <a:srgbClr val="000000"/>
              </a:solidFill>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PK" sz="3200" b="0" i="0" u="none" strike="noStrike" cap="none" normalizeH="0" baseline="0" dirty="0">
              <a:ln>
                <a:noFill/>
              </a:ln>
              <a:solidFill>
                <a:srgbClr val="000000"/>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3200" b="0" i="0" u="none" strike="noStrike" cap="none" normalizeH="0" baseline="0" dirty="0">
              <a:ln>
                <a:noFill/>
              </a:ln>
              <a:solidFill>
                <a:schemeClr val="tx1"/>
              </a:solidFill>
              <a:effectLst/>
              <a:latin typeface="+mj-lt"/>
            </a:endParaRPr>
          </a:p>
        </p:txBody>
      </p:sp>
      <p:pic>
        <p:nvPicPr>
          <p:cNvPr id="1027" name="Picture 3" descr="bits per pixels">
            <a:extLst>
              <a:ext uri="{FF2B5EF4-FFF2-40B4-BE49-F238E27FC236}">
                <a16:creationId xmlns:a16="http://schemas.microsoft.com/office/drawing/2014/main" id="{0A5D8858-9B2B-CAA8-C348-09B80E954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6032" y="3965508"/>
            <a:ext cx="923925" cy="46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1841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66BAD-6039-C283-362E-99A36D2F0E5F}"/>
              </a:ext>
            </a:extLst>
          </p:cNvPr>
          <p:cNvSpPr>
            <a:spLocks noGrp="1"/>
          </p:cNvSpPr>
          <p:nvPr>
            <p:ph type="title"/>
          </p:nvPr>
        </p:nvSpPr>
        <p:spPr/>
        <p:txBody>
          <a:bodyPr/>
          <a:lstStyle/>
          <a:p>
            <a:r>
              <a:rPr lang="en-US" b="0" i="0" dirty="0">
                <a:effectLst/>
                <a:latin typeface="Verdana" panose="020B0604030504040204" pitchFamily="34" charset="0"/>
              </a:rPr>
              <a:t>Calculation of total number of pixels:</a:t>
            </a:r>
            <a:endParaRPr lang="en-PK" dirty="0"/>
          </a:p>
        </p:txBody>
      </p:sp>
      <p:sp>
        <p:nvSpPr>
          <p:cNvPr id="3" name="Content Placeholder 2">
            <a:extLst>
              <a:ext uri="{FF2B5EF4-FFF2-40B4-BE49-F238E27FC236}">
                <a16:creationId xmlns:a16="http://schemas.microsoft.com/office/drawing/2014/main" id="{46C62509-2271-E889-3C98-6D4A2BA1B1B5}"/>
              </a:ext>
            </a:extLst>
          </p:cNvPr>
          <p:cNvSpPr>
            <a:spLocks noGrp="1"/>
          </p:cNvSpPr>
          <p:nvPr>
            <p:ph idx="1"/>
          </p:nvPr>
        </p:nvSpPr>
        <p:spPr/>
        <p:txBody>
          <a:bodyPr>
            <a:normAutofit/>
          </a:bodyPr>
          <a:lstStyle/>
          <a:p>
            <a:pPr algn="l"/>
            <a:r>
              <a:rPr lang="en-US" b="0" i="0" dirty="0">
                <a:solidFill>
                  <a:srgbClr val="000000"/>
                </a:solidFill>
                <a:effectLst/>
                <a:latin typeface="Verdana" panose="020B0604030504040204" pitchFamily="34" charset="0"/>
              </a:rPr>
              <a:t>We have defined an image as a two-dimensional signal or matrix. </a:t>
            </a:r>
            <a:r>
              <a:rPr lang="en-US" dirty="0">
                <a:solidFill>
                  <a:srgbClr val="000000"/>
                </a:solidFill>
                <a:latin typeface="Verdana" panose="020B0604030504040204" pitchFamily="34" charset="0"/>
              </a:rPr>
              <a:t>I</a:t>
            </a:r>
            <a:r>
              <a:rPr lang="en-US" b="0" i="0" dirty="0">
                <a:solidFill>
                  <a:srgbClr val="000000"/>
                </a:solidFill>
                <a:effectLst/>
                <a:latin typeface="Verdana" panose="020B0604030504040204" pitchFamily="34" charset="0"/>
              </a:rPr>
              <a:t>n that case, the number of PEL would equal the number of rows multiplied by the number of columns.</a:t>
            </a:r>
          </a:p>
          <a:p>
            <a:pPr algn="l"/>
            <a:r>
              <a:rPr lang="en-US" b="0" i="0" dirty="0">
                <a:solidFill>
                  <a:srgbClr val="000000"/>
                </a:solidFill>
                <a:effectLst/>
                <a:latin typeface="Verdana" panose="020B0604030504040204" pitchFamily="34" charset="0"/>
              </a:rPr>
              <a:t>This can be mathematically represented as below:</a:t>
            </a:r>
          </a:p>
          <a:p>
            <a:pPr algn="l"/>
            <a:r>
              <a:rPr lang="en-US" b="0" i="0" dirty="0">
                <a:solidFill>
                  <a:srgbClr val="000000"/>
                </a:solidFill>
                <a:effectLst/>
                <a:latin typeface="Verdana" panose="020B0604030504040204" pitchFamily="34" charset="0"/>
              </a:rPr>
              <a:t>Total number of pixels = number of rows ( X ) number of columns</a:t>
            </a:r>
          </a:p>
          <a:p>
            <a:pPr algn="l"/>
            <a:r>
              <a:rPr lang="en-US" b="0" i="0" dirty="0">
                <a:solidFill>
                  <a:srgbClr val="000000"/>
                </a:solidFill>
                <a:effectLst/>
                <a:latin typeface="Verdana" panose="020B0604030504040204" pitchFamily="34" charset="0"/>
              </a:rPr>
              <a:t>Or we can say that the number of (</a:t>
            </a:r>
            <a:r>
              <a:rPr lang="en-US" b="0" i="0" dirty="0" err="1">
                <a:solidFill>
                  <a:srgbClr val="000000"/>
                </a:solidFill>
                <a:effectLst/>
                <a:latin typeface="Verdana" panose="020B0604030504040204" pitchFamily="34" charset="0"/>
              </a:rPr>
              <a:t>x,y</a:t>
            </a:r>
            <a:r>
              <a:rPr lang="en-US" b="0" i="0" dirty="0">
                <a:solidFill>
                  <a:srgbClr val="000000"/>
                </a:solidFill>
                <a:effectLst/>
                <a:latin typeface="Verdana" panose="020B0604030504040204" pitchFamily="34" charset="0"/>
              </a:rPr>
              <a:t>) coordinate pairs makes up the total number of pixels.</a:t>
            </a:r>
          </a:p>
          <a:p>
            <a:endParaRPr lang="en-PK" dirty="0"/>
          </a:p>
        </p:txBody>
      </p:sp>
    </p:spTree>
    <p:extLst>
      <p:ext uri="{BB962C8B-B14F-4D97-AF65-F5344CB8AC3E}">
        <p14:creationId xmlns:p14="http://schemas.microsoft.com/office/powerpoint/2010/main" val="25001900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C94AA-7D7C-D5CF-6BA0-D11B1AD2C998}"/>
              </a:ext>
            </a:extLst>
          </p:cNvPr>
          <p:cNvSpPr>
            <a:spLocks noGrp="1"/>
          </p:cNvSpPr>
          <p:nvPr>
            <p:ph type="title"/>
          </p:nvPr>
        </p:nvSpPr>
        <p:spPr/>
        <p:txBody>
          <a:bodyPr/>
          <a:lstStyle/>
          <a:p>
            <a:r>
              <a:rPr lang="en-US" dirty="0"/>
              <a:t>Gray Level</a:t>
            </a:r>
            <a:endParaRPr lang="en-PK" dirty="0"/>
          </a:p>
        </p:txBody>
      </p:sp>
      <p:sp>
        <p:nvSpPr>
          <p:cNvPr id="3" name="Content Placeholder 2">
            <a:extLst>
              <a:ext uri="{FF2B5EF4-FFF2-40B4-BE49-F238E27FC236}">
                <a16:creationId xmlns:a16="http://schemas.microsoft.com/office/drawing/2014/main" id="{555398CF-CCAF-CC29-CC53-0C615000CFFE}"/>
              </a:ext>
            </a:extLst>
          </p:cNvPr>
          <p:cNvSpPr>
            <a:spLocks noGrp="1"/>
          </p:cNvSpPr>
          <p:nvPr>
            <p:ph idx="1"/>
          </p:nvPr>
        </p:nvSpPr>
        <p:spPr/>
        <p:txBody>
          <a:bodyPr/>
          <a:lstStyle/>
          <a:p>
            <a:r>
              <a:rPr lang="en-US" b="0" i="0" dirty="0">
                <a:solidFill>
                  <a:srgbClr val="000000"/>
                </a:solidFill>
                <a:effectLst/>
                <a:latin typeface="Verdana" panose="020B0604030504040204" pitchFamily="34" charset="0"/>
              </a:rPr>
              <a:t>The value of the pixel at any point denotes the </a:t>
            </a:r>
            <a:r>
              <a:rPr lang="en-US" b="1" i="0" dirty="0">
                <a:solidFill>
                  <a:srgbClr val="000000"/>
                </a:solidFill>
                <a:effectLst/>
                <a:latin typeface="Verdana" panose="020B0604030504040204" pitchFamily="34" charset="0"/>
              </a:rPr>
              <a:t>intensity of image </a:t>
            </a:r>
            <a:r>
              <a:rPr lang="en-US" b="0" i="0" dirty="0">
                <a:solidFill>
                  <a:srgbClr val="000000"/>
                </a:solidFill>
                <a:effectLst/>
                <a:latin typeface="Verdana" panose="020B0604030504040204" pitchFamily="34" charset="0"/>
              </a:rPr>
              <a:t>at that location , and that is known as gray level.</a:t>
            </a:r>
            <a:endParaRPr lang="en-PK" dirty="0"/>
          </a:p>
        </p:txBody>
      </p:sp>
    </p:spTree>
    <p:extLst>
      <p:ext uri="{BB962C8B-B14F-4D97-AF65-F5344CB8AC3E}">
        <p14:creationId xmlns:p14="http://schemas.microsoft.com/office/powerpoint/2010/main" val="12882543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08CC7-9E76-891C-68B0-B03FDC92A72C}"/>
              </a:ext>
            </a:extLst>
          </p:cNvPr>
          <p:cNvSpPr>
            <a:spLocks noGrp="1"/>
          </p:cNvSpPr>
          <p:nvPr>
            <p:ph type="title"/>
          </p:nvPr>
        </p:nvSpPr>
        <p:spPr/>
        <p:txBody>
          <a:bodyPr/>
          <a:lstStyle/>
          <a:p>
            <a:r>
              <a:rPr lang="en-US" dirty="0"/>
              <a:t>Binary Image</a:t>
            </a:r>
            <a:endParaRPr lang="en-PK" dirty="0"/>
          </a:p>
        </p:txBody>
      </p:sp>
      <p:pic>
        <p:nvPicPr>
          <p:cNvPr id="7170" name="Picture 2">
            <a:extLst>
              <a:ext uri="{FF2B5EF4-FFF2-40B4-BE49-F238E27FC236}">
                <a16:creationId xmlns:a16="http://schemas.microsoft.com/office/drawing/2014/main" id="{EC7E6082-9CA8-D421-2E78-0A83BDDC4D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34757" y="1825625"/>
            <a:ext cx="612248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710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527C-A26C-8654-C019-F0BE2105C2BB}"/>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6069CFAB-AC33-0396-1707-E6163439259A}"/>
              </a:ext>
            </a:extLst>
          </p:cNvPr>
          <p:cNvSpPr>
            <a:spLocks noGrp="1"/>
          </p:cNvSpPr>
          <p:nvPr>
            <p:ph idx="1"/>
          </p:nvPr>
        </p:nvSpPr>
        <p:spPr/>
        <p:txBody>
          <a:bodyPr/>
          <a:lstStyle/>
          <a:p>
            <a:endParaRPr lang="en-PK"/>
          </a:p>
        </p:txBody>
      </p:sp>
    </p:spTree>
    <p:extLst>
      <p:ext uri="{BB962C8B-B14F-4D97-AF65-F5344CB8AC3E}">
        <p14:creationId xmlns:p14="http://schemas.microsoft.com/office/powerpoint/2010/main" val="17444336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D25B0D-5FD6-47A0-8FCF-F7A3451109F3}"/>
              </a:ext>
            </a:extLst>
          </p:cNvPr>
          <p:cNvSpPr>
            <a:spLocks noGrp="1"/>
          </p:cNvSpPr>
          <p:nvPr>
            <p:ph type="title"/>
          </p:nvPr>
        </p:nvSpPr>
        <p:spPr>
          <a:xfrm>
            <a:off x="1250950" y="382588"/>
            <a:ext cx="10179050" cy="1492250"/>
          </a:xfrm>
        </p:spPr>
        <p:txBody>
          <a:bodyPr/>
          <a:lstStyle/>
          <a:p>
            <a:r>
              <a:rPr lang="en-US" dirty="0"/>
              <a:t>Digital Image Analysis</a:t>
            </a:r>
            <a:endParaRPr lang="en-PK" dirty="0"/>
          </a:p>
        </p:txBody>
      </p:sp>
      <p:sp>
        <p:nvSpPr>
          <p:cNvPr id="9" name="TextBox 8">
            <a:extLst>
              <a:ext uri="{FF2B5EF4-FFF2-40B4-BE49-F238E27FC236}">
                <a16:creationId xmlns:a16="http://schemas.microsoft.com/office/drawing/2014/main" id="{869ACBF4-F5E6-4D9F-892D-2EAC393BFE44}"/>
              </a:ext>
            </a:extLst>
          </p:cNvPr>
          <p:cNvSpPr txBox="1"/>
          <p:nvPr/>
        </p:nvSpPr>
        <p:spPr>
          <a:xfrm>
            <a:off x="1250950" y="1503748"/>
            <a:ext cx="2318263" cy="461665"/>
          </a:xfrm>
          <a:prstGeom prst="rect">
            <a:avLst/>
          </a:prstGeom>
          <a:noFill/>
        </p:spPr>
        <p:txBody>
          <a:bodyPr wrap="none" rtlCol="0">
            <a:spAutoFit/>
          </a:bodyPr>
          <a:lstStyle/>
          <a:p>
            <a:r>
              <a:rPr lang="en-US" sz="2400" dirty="0"/>
              <a:t>Image Intensities:</a:t>
            </a:r>
            <a:endParaRPr lang="en-PK" sz="2400" dirty="0"/>
          </a:p>
        </p:txBody>
      </p:sp>
      <p:sp>
        <p:nvSpPr>
          <p:cNvPr id="8" name="TextBox 14">
            <a:extLst>
              <a:ext uri="{FF2B5EF4-FFF2-40B4-BE49-F238E27FC236}">
                <a16:creationId xmlns:a16="http://schemas.microsoft.com/office/drawing/2014/main" id="{90D85BE8-046F-4CA5-80E7-339FB9247CC8}"/>
              </a:ext>
            </a:extLst>
          </p:cNvPr>
          <p:cNvSpPr txBox="1"/>
          <p:nvPr/>
        </p:nvSpPr>
        <p:spPr>
          <a:xfrm>
            <a:off x="3661058" y="1594323"/>
            <a:ext cx="1368131" cy="92333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FF0000"/>
                </a:solidFill>
              </a:rPr>
              <a:t>Gray Values:</a:t>
            </a:r>
          </a:p>
          <a:p>
            <a:endParaRPr lang="en-US" b="1" dirty="0">
              <a:solidFill>
                <a:srgbClr val="FF0000"/>
              </a:solidFill>
            </a:endParaRPr>
          </a:p>
          <a:p>
            <a:endParaRPr lang="en-PK" b="1" dirty="0">
              <a:solidFill>
                <a:srgbClr val="FF0000"/>
              </a:solidFill>
            </a:endParaRPr>
          </a:p>
        </p:txBody>
      </p:sp>
      <p:sp>
        <p:nvSpPr>
          <p:cNvPr id="14" name="TextBox 17">
            <a:extLst>
              <a:ext uri="{FF2B5EF4-FFF2-40B4-BE49-F238E27FC236}">
                <a16:creationId xmlns:a16="http://schemas.microsoft.com/office/drawing/2014/main" id="{2449ED07-81F1-4E99-8132-1ED9EAC2562D}"/>
              </a:ext>
            </a:extLst>
          </p:cNvPr>
          <p:cNvSpPr txBox="1"/>
          <p:nvPr/>
        </p:nvSpPr>
        <p:spPr>
          <a:xfrm>
            <a:off x="713879" y="6627168"/>
            <a:ext cx="195598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t> copyright: Gonzalez &amp; Woods </a:t>
            </a:r>
            <a:endParaRPr lang="en-PK" sz="900" dirty="0"/>
          </a:p>
        </p:txBody>
      </p:sp>
      <p:sp>
        <p:nvSpPr>
          <p:cNvPr id="15" name="TextBox 1">
            <a:extLst>
              <a:ext uri="{FF2B5EF4-FFF2-40B4-BE49-F238E27FC236}">
                <a16:creationId xmlns:a16="http://schemas.microsoft.com/office/drawing/2014/main" id="{AE29C397-8366-4BE1-B79E-5EA3A4954C7D}"/>
              </a:ext>
            </a:extLst>
          </p:cNvPr>
          <p:cNvSpPr txBox="1"/>
          <p:nvPr/>
        </p:nvSpPr>
        <p:spPr>
          <a:xfrm>
            <a:off x="4395533" y="5806201"/>
            <a:ext cx="41761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Resolution: 452 x 354 (for all images)</a:t>
            </a:r>
          </a:p>
        </p:txBody>
      </p:sp>
      <p:pic>
        <p:nvPicPr>
          <p:cNvPr id="16" name="Picture 15" descr="PPT - Digital Image Processing: Digital Imaging Fundamentals PowerPoint  Presentation - ID:494338">
            <a:extLst>
              <a:ext uri="{FF2B5EF4-FFF2-40B4-BE49-F238E27FC236}">
                <a16:creationId xmlns:a16="http://schemas.microsoft.com/office/drawing/2014/main" id="{9E1F94F9-7B19-40B0-8CB0-1C65A65BDE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08" t="59000" r="4041"/>
          <a:stretch/>
        </p:blipFill>
        <p:spPr bwMode="auto">
          <a:xfrm>
            <a:off x="3025902" y="3017438"/>
            <a:ext cx="6629146" cy="2246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8412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D25B0D-5FD6-47A0-8FCF-F7A3451109F3}"/>
              </a:ext>
            </a:extLst>
          </p:cNvPr>
          <p:cNvSpPr>
            <a:spLocks noGrp="1"/>
          </p:cNvSpPr>
          <p:nvPr>
            <p:ph type="title"/>
          </p:nvPr>
        </p:nvSpPr>
        <p:spPr>
          <a:xfrm>
            <a:off x="1250950" y="382588"/>
            <a:ext cx="10179050" cy="1492250"/>
          </a:xfrm>
        </p:spPr>
        <p:txBody>
          <a:bodyPr/>
          <a:lstStyle/>
          <a:p>
            <a:r>
              <a:rPr lang="en-US" dirty="0"/>
              <a:t>Digital Image Analysis</a:t>
            </a:r>
            <a:endParaRPr lang="en-PK" dirty="0"/>
          </a:p>
        </p:txBody>
      </p:sp>
      <p:sp>
        <p:nvSpPr>
          <p:cNvPr id="11" name="TextBox 17">
            <a:extLst>
              <a:ext uri="{FF2B5EF4-FFF2-40B4-BE49-F238E27FC236}">
                <a16:creationId xmlns:a16="http://schemas.microsoft.com/office/drawing/2014/main" id="{2449ED07-81F1-4E99-8132-1ED9EAC2562D}"/>
              </a:ext>
            </a:extLst>
          </p:cNvPr>
          <p:cNvSpPr txBox="1"/>
          <p:nvPr/>
        </p:nvSpPr>
        <p:spPr>
          <a:xfrm>
            <a:off x="745025" y="6626847"/>
            <a:ext cx="195598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t> copyright: Gonzalez &amp; Woods </a:t>
            </a:r>
            <a:endParaRPr lang="en-PK" sz="900" dirty="0"/>
          </a:p>
        </p:txBody>
      </p:sp>
      <p:sp>
        <p:nvSpPr>
          <p:cNvPr id="12" name="TextBox 1">
            <a:extLst>
              <a:ext uri="{FF2B5EF4-FFF2-40B4-BE49-F238E27FC236}">
                <a16:creationId xmlns:a16="http://schemas.microsoft.com/office/drawing/2014/main" id="{AE29C397-8366-4BE1-B79E-5EA3A4954C7D}"/>
              </a:ext>
            </a:extLst>
          </p:cNvPr>
          <p:cNvSpPr txBox="1"/>
          <p:nvPr/>
        </p:nvSpPr>
        <p:spPr>
          <a:xfrm>
            <a:off x="4266801" y="5343943"/>
            <a:ext cx="41761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Resolution: 452 x 354 (for all images)</a:t>
            </a:r>
          </a:p>
        </p:txBody>
      </p:sp>
      <p:pic>
        <p:nvPicPr>
          <p:cNvPr id="13" name="Picture 12" descr="PPT - Digital Image Processing: Digital Imaging Fundamentals PowerPoint  Presentation - ID:494338">
            <a:extLst>
              <a:ext uri="{FF2B5EF4-FFF2-40B4-BE49-F238E27FC236}">
                <a16:creationId xmlns:a16="http://schemas.microsoft.com/office/drawing/2014/main" id="{5F2D7ED1-0B7C-4223-A355-EA5B0135EC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33" t="19650" r="4042" b="41000"/>
          <a:stretch/>
        </p:blipFill>
        <p:spPr bwMode="auto">
          <a:xfrm>
            <a:off x="3059281" y="2709660"/>
            <a:ext cx="6803834" cy="22035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3A89518-3581-F471-9111-6DEA4D306FFC}"/>
              </a:ext>
            </a:extLst>
          </p:cNvPr>
          <p:cNvSpPr txBox="1"/>
          <p:nvPr/>
        </p:nvSpPr>
        <p:spPr>
          <a:xfrm>
            <a:off x="1250950" y="1503748"/>
            <a:ext cx="2318263" cy="461665"/>
          </a:xfrm>
          <a:prstGeom prst="rect">
            <a:avLst/>
          </a:prstGeom>
          <a:noFill/>
        </p:spPr>
        <p:txBody>
          <a:bodyPr wrap="none" rtlCol="0">
            <a:spAutoFit/>
          </a:bodyPr>
          <a:lstStyle/>
          <a:p>
            <a:r>
              <a:rPr lang="en-US" sz="2400" dirty="0"/>
              <a:t>Image Intensities:</a:t>
            </a:r>
            <a:endParaRPr lang="en-PK" sz="2400" dirty="0"/>
          </a:p>
        </p:txBody>
      </p:sp>
      <p:sp>
        <p:nvSpPr>
          <p:cNvPr id="3" name="TextBox 14">
            <a:extLst>
              <a:ext uri="{FF2B5EF4-FFF2-40B4-BE49-F238E27FC236}">
                <a16:creationId xmlns:a16="http://schemas.microsoft.com/office/drawing/2014/main" id="{067D910C-66AD-C9C4-D7F6-EDF19D17BAA9}"/>
              </a:ext>
            </a:extLst>
          </p:cNvPr>
          <p:cNvSpPr txBox="1"/>
          <p:nvPr/>
        </p:nvSpPr>
        <p:spPr>
          <a:xfrm>
            <a:off x="3661058" y="1594323"/>
            <a:ext cx="1368131" cy="92333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FF0000"/>
                </a:solidFill>
              </a:rPr>
              <a:t>Gray Values:</a:t>
            </a:r>
          </a:p>
          <a:p>
            <a:endParaRPr lang="en-US" b="1" dirty="0">
              <a:solidFill>
                <a:srgbClr val="FF0000"/>
              </a:solidFill>
            </a:endParaRPr>
          </a:p>
          <a:p>
            <a:endParaRPr lang="en-PK" b="1" dirty="0">
              <a:solidFill>
                <a:srgbClr val="FF0000"/>
              </a:solidFill>
            </a:endParaRPr>
          </a:p>
        </p:txBody>
      </p:sp>
    </p:spTree>
    <p:extLst>
      <p:ext uri="{BB962C8B-B14F-4D97-AF65-F5344CB8AC3E}">
        <p14:creationId xmlns:p14="http://schemas.microsoft.com/office/powerpoint/2010/main" val="17730151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3137D-4D46-A8F2-24EA-6C1C47BEB038}"/>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76ECD381-AAFC-3516-BEA4-C8D8D4E2EA19}"/>
              </a:ext>
            </a:extLst>
          </p:cNvPr>
          <p:cNvSpPr>
            <a:spLocks noGrp="1"/>
          </p:cNvSpPr>
          <p:nvPr>
            <p:ph idx="1"/>
          </p:nvPr>
        </p:nvSpPr>
        <p:spPr>
          <a:xfrm>
            <a:off x="478604" y="1873250"/>
            <a:ext cx="10515600" cy="4351338"/>
          </a:xfrm>
        </p:spPr>
        <p:txBody>
          <a:bodyPr/>
          <a:lstStyle/>
          <a:p>
            <a:pPr algn="l"/>
            <a:r>
              <a:rPr lang="en-US" b="0" i="0" dirty="0">
                <a:effectLst/>
                <a:latin typeface="Verdana" panose="020B0604030504040204" pitchFamily="34" charset="0"/>
              </a:rPr>
              <a:t>Black color: </a:t>
            </a:r>
            <a:r>
              <a:rPr lang="en-US" b="0" i="0" dirty="0">
                <a:solidFill>
                  <a:srgbClr val="000000"/>
                </a:solidFill>
                <a:effectLst/>
                <a:latin typeface="Verdana" panose="020B0604030504040204" pitchFamily="34" charset="0"/>
              </a:rPr>
              <a:t>Remember , 0 pixel value always denotes black color. But there is no fixed value that denotes white color.</a:t>
            </a:r>
          </a:p>
          <a:p>
            <a:pPr algn="l"/>
            <a:r>
              <a:rPr lang="en-US" b="0" i="0" dirty="0">
                <a:effectLst/>
                <a:latin typeface="Verdana" panose="020B0604030504040204" pitchFamily="34" charset="0"/>
              </a:rPr>
              <a:t>White color: </a:t>
            </a:r>
            <a:r>
              <a:rPr lang="en-US" b="0" i="0" dirty="0">
                <a:solidFill>
                  <a:srgbClr val="000000"/>
                </a:solidFill>
                <a:effectLst/>
                <a:latin typeface="Verdana" panose="020B0604030504040204" pitchFamily="34" charset="0"/>
              </a:rPr>
              <a:t>The value that denotes white color can be calculated as :</a:t>
            </a:r>
          </a:p>
          <a:p>
            <a:endParaRPr lang="en-PK" dirty="0"/>
          </a:p>
        </p:txBody>
      </p:sp>
      <p:pic>
        <p:nvPicPr>
          <p:cNvPr id="2052" name="Picture 4" descr="white_color">
            <a:extLst>
              <a:ext uri="{FF2B5EF4-FFF2-40B4-BE49-F238E27FC236}">
                <a16:creationId xmlns:a16="http://schemas.microsoft.com/office/drawing/2014/main" id="{99058522-C173-DDE5-BA0B-F1816EE64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841" y="3538787"/>
            <a:ext cx="2905125" cy="60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551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543388" y="879949"/>
            <a:ext cx="5550747" cy="505908"/>
          </a:xfrm>
          <a:prstGeom prst="rect">
            <a:avLst/>
          </a:prstGeom>
        </p:spPr>
        <p:txBody>
          <a:bodyPr vert="horz" wrap="square" lIns="0" tIns="13335" rIns="0" bIns="0" rtlCol="0" anchor="ctr">
            <a:spAutoFit/>
          </a:bodyPr>
          <a:lstStyle/>
          <a:p>
            <a:pPr marL="12700">
              <a:lnSpc>
                <a:spcPct val="100000"/>
              </a:lnSpc>
              <a:spcBef>
                <a:spcPts val="105"/>
              </a:spcBef>
            </a:pPr>
            <a:r>
              <a:rPr dirty="0"/>
              <a:t>Computer</a:t>
            </a:r>
            <a:r>
              <a:rPr spc="-65" dirty="0"/>
              <a:t> </a:t>
            </a:r>
            <a:r>
              <a:rPr spc="-10" dirty="0"/>
              <a:t>Vision</a:t>
            </a:r>
          </a:p>
        </p:txBody>
      </p:sp>
      <p:sp>
        <p:nvSpPr>
          <p:cNvPr id="3" name="object 3"/>
          <p:cNvSpPr txBox="1"/>
          <p:nvPr/>
        </p:nvSpPr>
        <p:spPr>
          <a:xfrm>
            <a:off x="1907541" y="1742060"/>
            <a:ext cx="7617459" cy="1049655"/>
          </a:xfrm>
          <a:prstGeom prst="rect">
            <a:avLst/>
          </a:prstGeom>
        </p:spPr>
        <p:txBody>
          <a:bodyPr vert="horz" wrap="square" lIns="0" tIns="53975" rIns="0" bIns="0" rtlCol="0">
            <a:spAutoFit/>
          </a:bodyPr>
          <a:lstStyle/>
          <a:p>
            <a:pPr marL="469900" marR="5080" indent="-457200" algn="just">
              <a:lnSpc>
                <a:spcPts val="2590"/>
              </a:lnSpc>
              <a:spcBef>
                <a:spcPts val="425"/>
              </a:spcBef>
            </a:pPr>
            <a:r>
              <a:rPr sz="2400" b="1" dirty="0">
                <a:latin typeface="Arial"/>
                <a:cs typeface="Arial"/>
              </a:rPr>
              <a:t>Computer</a:t>
            </a:r>
            <a:r>
              <a:rPr sz="2400" b="1" spc="-40" dirty="0">
                <a:latin typeface="Arial"/>
                <a:cs typeface="Arial"/>
              </a:rPr>
              <a:t> </a:t>
            </a:r>
            <a:r>
              <a:rPr sz="2400" b="1" dirty="0">
                <a:latin typeface="Arial"/>
                <a:cs typeface="Arial"/>
              </a:rPr>
              <a:t>Vision</a:t>
            </a:r>
            <a:r>
              <a:rPr sz="2400" b="1" spc="-65" dirty="0">
                <a:latin typeface="Arial"/>
                <a:cs typeface="Arial"/>
              </a:rPr>
              <a:t> </a:t>
            </a:r>
            <a:r>
              <a:rPr sz="2400" b="1" dirty="0">
                <a:latin typeface="Arial"/>
                <a:cs typeface="Arial"/>
              </a:rPr>
              <a:t>is</a:t>
            </a:r>
            <a:r>
              <a:rPr sz="2400" b="1" spc="-35" dirty="0">
                <a:latin typeface="Arial"/>
                <a:cs typeface="Arial"/>
              </a:rPr>
              <a:t> </a:t>
            </a:r>
            <a:r>
              <a:rPr sz="2400" b="1" dirty="0">
                <a:latin typeface="Arial"/>
                <a:cs typeface="Arial"/>
              </a:rPr>
              <a:t>the</a:t>
            </a:r>
            <a:r>
              <a:rPr sz="2400" b="1" spc="-55" dirty="0">
                <a:latin typeface="Arial"/>
                <a:cs typeface="Arial"/>
              </a:rPr>
              <a:t> </a:t>
            </a:r>
            <a:r>
              <a:rPr sz="2400" b="1" dirty="0">
                <a:latin typeface="Arial"/>
                <a:cs typeface="Arial"/>
              </a:rPr>
              <a:t>study</a:t>
            </a:r>
            <a:r>
              <a:rPr sz="2400" b="1" spc="-40" dirty="0">
                <a:latin typeface="Arial"/>
                <a:cs typeface="Arial"/>
              </a:rPr>
              <a:t> </a:t>
            </a:r>
            <a:r>
              <a:rPr sz="2400" b="1" dirty="0">
                <a:latin typeface="Arial"/>
                <a:cs typeface="Arial"/>
              </a:rPr>
              <a:t>of</a:t>
            </a:r>
            <a:r>
              <a:rPr sz="2400" b="1" spc="-40" dirty="0">
                <a:latin typeface="Arial"/>
                <a:cs typeface="Arial"/>
              </a:rPr>
              <a:t> </a:t>
            </a:r>
            <a:r>
              <a:rPr sz="2400" b="1" dirty="0">
                <a:latin typeface="Arial"/>
                <a:cs typeface="Arial"/>
              </a:rPr>
              <a:t>analysis</a:t>
            </a:r>
            <a:r>
              <a:rPr sz="2400" b="1" spc="-30" dirty="0">
                <a:latin typeface="Arial"/>
                <a:cs typeface="Arial"/>
              </a:rPr>
              <a:t> </a:t>
            </a:r>
            <a:r>
              <a:rPr sz="2400" b="1" dirty="0">
                <a:latin typeface="Arial"/>
                <a:cs typeface="Arial"/>
              </a:rPr>
              <a:t>of</a:t>
            </a:r>
            <a:r>
              <a:rPr sz="2400" b="1" spc="-40" dirty="0">
                <a:latin typeface="Arial"/>
                <a:cs typeface="Arial"/>
              </a:rPr>
              <a:t> </a:t>
            </a:r>
            <a:r>
              <a:rPr sz="2400" b="1" spc="-10" dirty="0">
                <a:latin typeface="Arial"/>
                <a:cs typeface="Arial"/>
              </a:rPr>
              <a:t>pictures </a:t>
            </a:r>
            <a:r>
              <a:rPr sz="2400" b="1" dirty="0">
                <a:latin typeface="Arial"/>
                <a:cs typeface="Arial"/>
              </a:rPr>
              <a:t>and</a:t>
            </a:r>
            <a:r>
              <a:rPr sz="2400" b="1" spc="-20" dirty="0">
                <a:latin typeface="Arial"/>
                <a:cs typeface="Arial"/>
              </a:rPr>
              <a:t> </a:t>
            </a:r>
            <a:r>
              <a:rPr sz="2400" b="1" dirty="0">
                <a:latin typeface="Arial"/>
                <a:cs typeface="Arial"/>
              </a:rPr>
              <a:t>videos</a:t>
            </a:r>
            <a:r>
              <a:rPr sz="2400" b="1" spc="-15" dirty="0">
                <a:latin typeface="Arial"/>
                <a:cs typeface="Arial"/>
              </a:rPr>
              <a:t> </a:t>
            </a:r>
            <a:r>
              <a:rPr sz="2400" b="1" dirty="0">
                <a:latin typeface="Arial"/>
                <a:cs typeface="Arial"/>
              </a:rPr>
              <a:t>(using</a:t>
            </a:r>
            <a:r>
              <a:rPr sz="2400" b="1" spc="-35" dirty="0">
                <a:latin typeface="Arial"/>
                <a:cs typeface="Arial"/>
              </a:rPr>
              <a:t> </a:t>
            </a:r>
            <a:r>
              <a:rPr sz="2400" b="1" dirty="0">
                <a:latin typeface="Arial"/>
                <a:cs typeface="Arial"/>
              </a:rPr>
              <a:t>computers)</a:t>
            </a:r>
            <a:r>
              <a:rPr sz="2400" b="1" spc="-10" dirty="0">
                <a:latin typeface="Arial"/>
                <a:cs typeface="Arial"/>
              </a:rPr>
              <a:t> </a:t>
            </a:r>
            <a:r>
              <a:rPr sz="2400" b="1" dirty="0">
                <a:latin typeface="Arial"/>
                <a:cs typeface="Arial"/>
              </a:rPr>
              <a:t>in</a:t>
            </a:r>
            <a:r>
              <a:rPr sz="2400" b="1" spc="-35" dirty="0">
                <a:latin typeface="Arial"/>
                <a:cs typeface="Arial"/>
              </a:rPr>
              <a:t> </a:t>
            </a:r>
            <a:r>
              <a:rPr sz="2400" b="1" dirty="0">
                <a:latin typeface="Arial"/>
                <a:cs typeface="Arial"/>
              </a:rPr>
              <a:t>order</a:t>
            </a:r>
            <a:r>
              <a:rPr sz="2400" b="1" spc="-15" dirty="0">
                <a:latin typeface="Arial"/>
                <a:cs typeface="Arial"/>
              </a:rPr>
              <a:t> </a:t>
            </a:r>
            <a:r>
              <a:rPr sz="2400" b="1" dirty="0">
                <a:latin typeface="Arial"/>
                <a:cs typeface="Arial"/>
              </a:rPr>
              <a:t>to</a:t>
            </a:r>
            <a:r>
              <a:rPr sz="2400" b="1" spc="-15" dirty="0">
                <a:latin typeface="Arial"/>
                <a:cs typeface="Arial"/>
              </a:rPr>
              <a:t> </a:t>
            </a:r>
            <a:r>
              <a:rPr sz="2400" b="1" spc="-10" dirty="0">
                <a:latin typeface="Arial"/>
                <a:cs typeface="Arial"/>
              </a:rPr>
              <a:t>achieve </a:t>
            </a:r>
            <a:r>
              <a:rPr sz="2400" b="1" dirty="0">
                <a:latin typeface="Arial"/>
                <a:cs typeface="Arial"/>
              </a:rPr>
              <a:t>results</a:t>
            </a:r>
            <a:r>
              <a:rPr sz="2400" b="1" spc="-25" dirty="0">
                <a:latin typeface="Arial"/>
                <a:cs typeface="Arial"/>
              </a:rPr>
              <a:t> </a:t>
            </a:r>
            <a:r>
              <a:rPr sz="2400" b="1" dirty="0">
                <a:latin typeface="Arial"/>
                <a:cs typeface="Arial"/>
              </a:rPr>
              <a:t>similar</a:t>
            </a:r>
            <a:r>
              <a:rPr sz="2400" b="1" spc="-35" dirty="0">
                <a:latin typeface="Arial"/>
                <a:cs typeface="Arial"/>
              </a:rPr>
              <a:t> </a:t>
            </a:r>
            <a:r>
              <a:rPr sz="2400" b="1" dirty="0">
                <a:latin typeface="Arial"/>
                <a:cs typeface="Arial"/>
              </a:rPr>
              <a:t>to</a:t>
            </a:r>
            <a:r>
              <a:rPr sz="2400" b="1" spc="-15" dirty="0">
                <a:latin typeface="Arial"/>
                <a:cs typeface="Arial"/>
              </a:rPr>
              <a:t> </a:t>
            </a:r>
            <a:r>
              <a:rPr sz="2400" b="1" dirty="0">
                <a:latin typeface="Arial"/>
                <a:cs typeface="Arial"/>
              </a:rPr>
              <a:t>those</a:t>
            </a:r>
            <a:r>
              <a:rPr sz="2400" b="1" spc="-20" dirty="0">
                <a:latin typeface="Arial"/>
                <a:cs typeface="Arial"/>
              </a:rPr>
              <a:t> </a:t>
            </a:r>
            <a:r>
              <a:rPr sz="2400" b="1" dirty="0">
                <a:latin typeface="Arial"/>
                <a:cs typeface="Arial"/>
              </a:rPr>
              <a:t>as</a:t>
            </a:r>
            <a:r>
              <a:rPr sz="2400" b="1" spc="-20" dirty="0">
                <a:latin typeface="Arial"/>
                <a:cs typeface="Arial"/>
              </a:rPr>
              <a:t> </a:t>
            </a:r>
            <a:r>
              <a:rPr sz="2400" b="1" dirty="0">
                <a:latin typeface="Arial"/>
                <a:cs typeface="Arial"/>
              </a:rPr>
              <a:t>by</a:t>
            </a:r>
            <a:r>
              <a:rPr sz="2400" b="1" spc="-30" dirty="0">
                <a:latin typeface="Arial"/>
                <a:cs typeface="Arial"/>
              </a:rPr>
              <a:t> </a:t>
            </a:r>
            <a:r>
              <a:rPr sz="2400" b="1" spc="-10" dirty="0">
                <a:latin typeface="Arial"/>
                <a:cs typeface="Arial"/>
              </a:rPr>
              <a:t>human.</a:t>
            </a:r>
            <a:endParaRPr sz="2400" dirty="0">
              <a:latin typeface="Arial"/>
              <a:cs typeface="Arial"/>
            </a:endParaRPr>
          </a:p>
        </p:txBody>
      </p:sp>
      <p:grpSp>
        <p:nvGrpSpPr>
          <p:cNvPr id="4" name="object 4"/>
          <p:cNvGrpSpPr/>
          <p:nvPr/>
        </p:nvGrpSpPr>
        <p:grpSpPr>
          <a:xfrm>
            <a:off x="2209800" y="2959862"/>
            <a:ext cx="7481570" cy="2595245"/>
            <a:chOff x="685800" y="2959861"/>
            <a:chExt cx="7481570" cy="2595245"/>
          </a:xfrm>
        </p:grpSpPr>
        <p:pic>
          <p:nvPicPr>
            <p:cNvPr id="5" name="object 5"/>
            <p:cNvPicPr/>
            <p:nvPr/>
          </p:nvPicPr>
          <p:blipFill>
            <a:blip r:embed="rId2" cstate="print"/>
            <a:stretch>
              <a:fillRect/>
            </a:stretch>
          </p:blipFill>
          <p:spPr>
            <a:xfrm>
              <a:off x="685800" y="3352799"/>
              <a:ext cx="7064708" cy="2202180"/>
            </a:xfrm>
            <a:prstGeom prst="rect">
              <a:avLst/>
            </a:prstGeom>
          </p:spPr>
        </p:pic>
        <p:sp>
          <p:nvSpPr>
            <p:cNvPr id="6" name="object 6"/>
            <p:cNvSpPr/>
            <p:nvPr/>
          </p:nvSpPr>
          <p:spPr>
            <a:xfrm>
              <a:off x="3886961" y="2972561"/>
              <a:ext cx="4267200" cy="2438400"/>
            </a:xfrm>
            <a:custGeom>
              <a:avLst/>
              <a:gdLst/>
              <a:ahLst/>
              <a:cxnLst/>
              <a:rect l="l" t="t" r="r" b="b"/>
              <a:pathLst>
                <a:path w="4267200" h="2438400">
                  <a:moveTo>
                    <a:pt x="0" y="1219200"/>
                  </a:moveTo>
                  <a:lnTo>
                    <a:pt x="3377" y="1150014"/>
                  </a:lnTo>
                  <a:lnTo>
                    <a:pt x="13390" y="1081841"/>
                  </a:lnTo>
                  <a:lnTo>
                    <a:pt x="29858" y="1014784"/>
                  </a:lnTo>
                  <a:lnTo>
                    <a:pt x="52601" y="948946"/>
                  </a:lnTo>
                  <a:lnTo>
                    <a:pt x="81439" y="884428"/>
                  </a:lnTo>
                  <a:lnTo>
                    <a:pt x="116192" y="821335"/>
                  </a:lnTo>
                  <a:lnTo>
                    <a:pt x="156679" y="759769"/>
                  </a:lnTo>
                  <a:lnTo>
                    <a:pt x="202720" y="699833"/>
                  </a:lnTo>
                  <a:lnTo>
                    <a:pt x="227767" y="670509"/>
                  </a:lnTo>
                  <a:lnTo>
                    <a:pt x="254136" y="641630"/>
                  </a:lnTo>
                  <a:lnTo>
                    <a:pt x="281802" y="613211"/>
                  </a:lnTo>
                  <a:lnTo>
                    <a:pt x="310745" y="585264"/>
                  </a:lnTo>
                  <a:lnTo>
                    <a:pt x="340941" y="557801"/>
                  </a:lnTo>
                  <a:lnTo>
                    <a:pt x="372369" y="530836"/>
                  </a:lnTo>
                  <a:lnTo>
                    <a:pt x="405004" y="504381"/>
                  </a:lnTo>
                  <a:lnTo>
                    <a:pt x="438826" y="478449"/>
                  </a:lnTo>
                  <a:lnTo>
                    <a:pt x="473811" y="453054"/>
                  </a:lnTo>
                  <a:lnTo>
                    <a:pt x="509937" y="428208"/>
                  </a:lnTo>
                  <a:lnTo>
                    <a:pt x="547181" y="403923"/>
                  </a:lnTo>
                  <a:lnTo>
                    <a:pt x="585521" y="380214"/>
                  </a:lnTo>
                  <a:lnTo>
                    <a:pt x="624935" y="357092"/>
                  </a:lnTo>
                  <a:lnTo>
                    <a:pt x="665399" y="334570"/>
                  </a:lnTo>
                  <a:lnTo>
                    <a:pt x="706892" y="312662"/>
                  </a:lnTo>
                  <a:lnTo>
                    <a:pt x="749390" y="291380"/>
                  </a:lnTo>
                  <a:lnTo>
                    <a:pt x="792871" y="270737"/>
                  </a:lnTo>
                  <a:lnTo>
                    <a:pt x="837314" y="250747"/>
                  </a:lnTo>
                  <a:lnTo>
                    <a:pt x="882694" y="231421"/>
                  </a:lnTo>
                  <a:lnTo>
                    <a:pt x="928990" y="212772"/>
                  </a:lnTo>
                  <a:lnTo>
                    <a:pt x="976180" y="194814"/>
                  </a:lnTo>
                  <a:lnTo>
                    <a:pt x="1024240" y="177560"/>
                  </a:lnTo>
                  <a:lnTo>
                    <a:pt x="1073148" y="161022"/>
                  </a:lnTo>
                  <a:lnTo>
                    <a:pt x="1122882" y="145213"/>
                  </a:lnTo>
                  <a:lnTo>
                    <a:pt x="1173419" y="130146"/>
                  </a:lnTo>
                  <a:lnTo>
                    <a:pt x="1224736" y="115834"/>
                  </a:lnTo>
                  <a:lnTo>
                    <a:pt x="1276812" y="102289"/>
                  </a:lnTo>
                  <a:lnTo>
                    <a:pt x="1329623" y="89526"/>
                  </a:lnTo>
                  <a:lnTo>
                    <a:pt x="1383147" y="77555"/>
                  </a:lnTo>
                  <a:lnTo>
                    <a:pt x="1437361" y="66391"/>
                  </a:lnTo>
                  <a:lnTo>
                    <a:pt x="1492244" y="56046"/>
                  </a:lnTo>
                  <a:lnTo>
                    <a:pt x="1547772" y="46534"/>
                  </a:lnTo>
                  <a:lnTo>
                    <a:pt x="1603923" y="37866"/>
                  </a:lnTo>
                  <a:lnTo>
                    <a:pt x="1660675" y="30056"/>
                  </a:lnTo>
                  <a:lnTo>
                    <a:pt x="1718004" y="23116"/>
                  </a:lnTo>
                  <a:lnTo>
                    <a:pt x="1775889" y="17061"/>
                  </a:lnTo>
                  <a:lnTo>
                    <a:pt x="1834306" y="11901"/>
                  </a:lnTo>
                  <a:lnTo>
                    <a:pt x="1893234" y="7651"/>
                  </a:lnTo>
                  <a:lnTo>
                    <a:pt x="1952650" y="4323"/>
                  </a:lnTo>
                  <a:lnTo>
                    <a:pt x="2012531" y="1929"/>
                  </a:lnTo>
                  <a:lnTo>
                    <a:pt x="2072855" y="484"/>
                  </a:lnTo>
                  <a:lnTo>
                    <a:pt x="2133600" y="0"/>
                  </a:lnTo>
                  <a:lnTo>
                    <a:pt x="2194344" y="484"/>
                  </a:lnTo>
                  <a:lnTo>
                    <a:pt x="2254668" y="1929"/>
                  </a:lnTo>
                  <a:lnTo>
                    <a:pt x="2314549" y="4323"/>
                  </a:lnTo>
                  <a:lnTo>
                    <a:pt x="2373965" y="7651"/>
                  </a:lnTo>
                  <a:lnTo>
                    <a:pt x="2432893" y="11901"/>
                  </a:lnTo>
                  <a:lnTo>
                    <a:pt x="2491310" y="17061"/>
                  </a:lnTo>
                  <a:lnTo>
                    <a:pt x="2549195" y="23116"/>
                  </a:lnTo>
                  <a:lnTo>
                    <a:pt x="2606524" y="30056"/>
                  </a:lnTo>
                  <a:lnTo>
                    <a:pt x="2663276" y="37866"/>
                  </a:lnTo>
                  <a:lnTo>
                    <a:pt x="2719427" y="46534"/>
                  </a:lnTo>
                  <a:lnTo>
                    <a:pt x="2774955" y="56046"/>
                  </a:lnTo>
                  <a:lnTo>
                    <a:pt x="2829838" y="66391"/>
                  </a:lnTo>
                  <a:lnTo>
                    <a:pt x="2884052" y="77555"/>
                  </a:lnTo>
                  <a:lnTo>
                    <a:pt x="2937576" y="89526"/>
                  </a:lnTo>
                  <a:lnTo>
                    <a:pt x="2990387" y="102289"/>
                  </a:lnTo>
                  <a:lnTo>
                    <a:pt x="3042463" y="115834"/>
                  </a:lnTo>
                  <a:lnTo>
                    <a:pt x="3093780" y="130146"/>
                  </a:lnTo>
                  <a:lnTo>
                    <a:pt x="3144317" y="145213"/>
                  </a:lnTo>
                  <a:lnTo>
                    <a:pt x="3194051" y="161022"/>
                  </a:lnTo>
                  <a:lnTo>
                    <a:pt x="3242959" y="177560"/>
                  </a:lnTo>
                  <a:lnTo>
                    <a:pt x="3291019" y="194814"/>
                  </a:lnTo>
                  <a:lnTo>
                    <a:pt x="3338209" y="212772"/>
                  </a:lnTo>
                  <a:lnTo>
                    <a:pt x="3384505" y="231421"/>
                  </a:lnTo>
                  <a:lnTo>
                    <a:pt x="3429885" y="250747"/>
                  </a:lnTo>
                  <a:lnTo>
                    <a:pt x="3474328" y="270737"/>
                  </a:lnTo>
                  <a:lnTo>
                    <a:pt x="3517809" y="291380"/>
                  </a:lnTo>
                  <a:lnTo>
                    <a:pt x="3560307" y="312662"/>
                  </a:lnTo>
                  <a:lnTo>
                    <a:pt x="3601800" y="334570"/>
                  </a:lnTo>
                  <a:lnTo>
                    <a:pt x="3642264" y="357092"/>
                  </a:lnTo>
                  <a:lnTo>
                    <a:pt x="3681678" y="380214"/>
                  </a:lnTo>
                  <a:lnTo>
                    <a:pt x="3720018" y="403923"/>
                  </a:lnTo>
                  <a:lnTo>
                    <a:pt x="3757262" y="428208"/>
                  </a:lnTo>
                  <a:lnTo>
                    <a:pt x="3793388" y="453054"/>
                  </a:lnTo>
                  <a:lnTo>
                    <a:pt x="3828373" y="478449"/>
                  </a:lnTo>
                  <a:lnTo>
                    <a:pt x="3862195" y="504381"/>
                  </a:lnTo>
                  <a:lnTo>
                    <a:pt x="3894830" y="530836"/>
                  </a:lnTo>
                  <a:lnTo>
                    <a:pt x="3926258" y="557801"/>
                  </a:lnTo>
                  <a:lnTo>
                    <a:pt x="3956454" y="585264"/>
                  </a:lnTo>
                  <a:lnTo>
                    <a:pt x="3985397" y="613211"/>
                  </a:lnTo>
                  <a:lnTo>
                    <a:pt x="4013063" y="641630"/>
                  </a:lnTo>
                  <a:lnTo>
                    <a:pt x="4039432" y="670509"/>
                  </a:lnTo>
                  <a:lnTo>
                    <a:pt x="4064479" y="699833"/>
                  </a:lnTo>
                  <a:lnTo>
                    <a:pt x="4110520" y="759769"/>
                  </a:lnTo>
                  <a:lnTo>
                    <a:pt x="4151007" y="821335"/>
                  </a:lnTo>
                  <a:lnTo>
                    <a:pt x="4185760" y="884428"/>
                  </a:lnTo>
                  <a:lnTo>
                    <a:pt x="4214598" y="948946"/>
                  </a:lnTo>
                  <a:lnTo>
                    <a:pt x="4237341" y="1014784"/>
                  </a:lnTo>
                  <a:lnTo>
                    <a:pt x="4253809" y="1081841"/>
                  </a:lnTo>
                  <a:lnTo>
                    <a:pt x="4263822" y="1150014"/>
                  </a:lnTo>
                  <a:lnTo>
                    <a:pt x="4267199" y="1219200"/>
                  </a:lnTo>
                  <a:lnTo>
                    <a:pt x="4266351" y="1253912"/>
                  </a:lnTo>
                  <a:lnTo>
                    <a:pt x="4259633" y="1322604"/>
                  </a:lnTo>
                  <a:lnTo>
                    <a:pt x="4246370" y="1390232"/>
                  </a:lnTo>
                  <a:lnTo>
                    <a:pt x="4226742" y="1456693"/>
                  </a:lnTo>
                  <a:lnTo>
                    <a:pt x="4200929" y="1521884"/>
                  </a:lnTo>
                  <a:lnTo>
                    <a:pt x="4169112" y="1585702"/>
                  </a:lnTo>
                  <a:lnTo>
                    <a:pt x="4131469" y="1648044"/>
                  </a:lnTo>
                  <a:lnTo>
                    <a:pt x="4088183" y="1708808"/>
                  </a:lnTo>
                  <a:lnTo>
                    <a:pt x="4039432" y="1767890"/>
                  </a:lnTo>
                  <a:lnTo>
                    <a:pt x="4013063" y="1796769"/>
                  </a:lnTo>
                  <a:lnTo>
                    <a:pt x="3985397" y="1825188"/>
                  </a:lnTo>
                  <a:lnTo>
                    <a:pt x="3956454" y="1853135"/>
                  </a:lnTo>
                  <a:lnTo>
                    <a:pt x="3926258" y="1880598"/>
                  </a:lnTo>
                  <a:lnTo>
                    <a:pt x="3894830" y="1907563"/>
                  </a:lnTo>
                  <a:lnTo>
                    <a:pt x="3862195" y="1934018"/>
                  </a:lnTo>
                  <a:lnTo>
                    <a:pt x="3828373" y="1959950"/>
                  </a:lnTo>
                  <a:lnTo>
                    <a:pt x="3793388" y="1985345"/>
                  </a:lnTo>
                  <a:lnTo>
                    <a:pt x="3757262" y="2010191"/>
                  </a:lnTo>
                  <a:lnTo>
                    <a:pt x="3720018" y="2034476"/>
                  </a:lnTo>
                  <a:lnTo>
                    <a:pt x="3681678" y="2058185"/>
                  </a:lnTo>
                  <a:lnTo>
                    <a:pt x="3642264" y="2081307"/>
                  </a:lnTo>
                  <a:lnTo>
                    <a:pt x="3601800" y="2103829"/>
                  </a:lnTo>
                  <a:lnTo>
                    <a:pt x="3560307" y="2125737"/>
                  </a:lnTo>
                  <a:lnTo>
                    <a:pt x="3517809" y="2147019"/>
                  </a:lnTo>
                  <a:lnTo>
                    <a:pt x="3474328" y="2167662"/>
                  </a:lnTo>
                  <a:lnTo>
                    <a:pt x="3429885" y="2187652"/>
                  </a:lnTo>
                  <a:lnTo>
                    <a:pt x="3384505" y="2206978"/>
                  </a:lnTo>
                  <a:lnTo>
                    <a:pt x="3338209" y="2225627"/>
                  </a:lnTo>
                  <a:lnTo>
                    <a:pt x="3291019" y="2243585"/>
                  </a:lnTo>
                  <a:lnTo>
                    <a:pt x="3242959" y="2260839"/>
                  </a:lnTo>
                  <a:lnTo>
                    <a:pt x="3194051" y="2277377"/>
                  </a:lnTo>
                  <a:lnTo>
                    <a:pt x="3144317" y="2293186"/>
                  </a:lnTo>
                  <a:lnTo>
                    <a:pt x="3093780" y="2308253"/>
                  </a:lnTo>
                  <a:lnTo>
                    <a:pt x="3042463" y="2322565"/>
                  </a:lnTo>
                  <a:lnTo>
                    <a:pt x="2990387" y="2336110"/>
                  </a:lnTo>
                  <a:lnTo>
                    <a:pt x="2937576" y="2348873"/>
                  </a:lnTo>
                  <a:lnTo>
                    <a:pt x="2884052" y="2360844"/>
                  </a:lnTo>
                  <a:lnTo>
                    <a:pt x="2829838" y="2372008"/>
                  </a:lnTo>
                  <a:lnTo>
                    <a:pt x="2774955" y="2382353"/>
                  </a:lnTo>
                  <a:lnTo>
                    <a:pt x="2719427" y="2391865"/>
                  </a:lnTo>
                  <a:lnTo>
                    <a:pt x="2663276" y="2400533"/>
                  </a:lnTo>
                  <a:lnTo>
                    <a:pt x="2606524" y="2408343"/>
                  </a:lnTo>
                  <a:lnTo>
                    <a:pt x="2549195" y="2415283"/>
                  </a:lnTo>
                  <a:lnTo>
                    <a:pt x="2491310" y="2421338"/>
                  </a:lnTo>
                  <a:lnTo>
                    <a:pt x="2432893" y="2426498"/>
                  </a:lnTo>
                  <a:lnTo>
                    <a:pt x="2373965" y="2430748"/>
                  </a:lnTo>
                  <a:lnTo>
                    <a:pt x="2314549" y="2434076"/>
                  </a:lnTo>
                  <a:lnTo>
                    <a:pt x="2254668" y="2436470"/>
                  </a:lnTo>
                  <a:lnTo>
                    <a:pt x="2194344" y="2437915"/>
                  </a:lnTo>
                  <a:lnTo>
                    <a:pt x="2133600" y="2438400"/>
                  </a:lnTo>
                  <a:lnTo>
                    <a:pt x="2072855" y="2437915"/>
                  </a:lnTo>
                  <a:lnTo>
                    <a:pt x="2012531" y="2436470"/>
                  </a:lnTo>
                  <a:lnTo>
                    <a:pt x="1952650" y="2434076"/>
                  </a:lnTo>
                  <a:lnTo>
                    <a:pt x="1893234" y="2430748"/>
                  </a:lnTo>
                  <a:lnTo>
                    <a:pt x="1834306" y="2426498"/>
                  </a:lnTo>
                  <a:lnTo>
                    <a:pt x="1775889" y="2421338"/>
                  </a:lnTo>
                  <a:lnTo>
                    <a:pt x="1718004" y="2415283"/>
                  </a:lnTo>
                  <a:lnTo>
                    <a:pt x="1660675" y="2408343"/>
                  </a:lnTo>
                  <a:lnTo>
                    <a:pt x="1603923" y="2400533"/>
                  </a:lnTo>
                  <a:lnTo>
                    <a:pt x="1547772" y="2391865"/>
                  </a:lnTo>
                  <a:lnTo>
                    <a:pt x="1492244" y="2382353"/>
                  </a:lnTo>
                  <a:lnTo>
                    <a:pt x="1437361" y="2372008"/>
                  </a:lnTo>
                  <a:lnTo>
                    <a:pt x="1383147" y="2360844"/>
                  </a:lnTo>
                  <a:lnTo>
                    <a:pt x="1329623" y="2348873"/>
                  </a:lnTo>
                  <a:lnTo>
                    <a:pt x="1276812" y="2336110"/>
                  </a:lnTo>
                  <a:lnTo>
                    <a:pt x="1224736" y="2322565"/>
                  </a:lnTo>
                  <a:lnTo>
                    <a:pt x="1173419" y="2308253"/>
                  </a:lnTo>
                  <a:lnTo>
                    <a:pt x="1122882" y="2293186"/>
                  </a:lnTo>
                  <a:lnTo>
                    <a:pt x="1073148" y="2277377"/>
                  </a:lnTo>
                  <a:lnTo>
                    <a:pt x="1024240" y="2260839"/>
                  </a:lnTo>
                  <a:lnTo>
                    <a:pt x="976180" y="2243585"/>
                  </a:lnTo>
                  <a:lnTo>
                    <a:pt x="928990" y="2225627"/>
                  </a:lnTo>
                  <a:lnTo>
                    <a:pt x="882694" y="2206978"/>
                  </a:lnTo>
                  <a:lnTo>
                    <a:pt x="837314" y="2187652"/>
                  </a:lnTo>
                  <a:lnTo>
                    <a:pt x="792871" y="2167662"/>
                  </a:lnTo>
                  <a:lnTo>
                    <a:pt x="749390" y="2147019"/>
                  </a:lnTo>
                  <a:lnTo>
                    <a:pt x="706892" y="2125737"/>
                  </a:lnTo>
                  <a:lnTo>
                    <a:pt x="665399" y="2103829"/>
                  </a:lnTo>
                  <a:lnTo>
                    <a:pt x="624935" y="2081307"/>
                  </a:lnTo>
                  <a:lnTo>
                    <a:pt x="585521" y="2058185"/>
                  </a:lnTo>
                  <a:lnTo>
                    <a:pt x="547181" y="2034476"/>
                  </a:lnTo>
                  <a:lnTo>
                    <a:pt x="509937" y="2010191"/>
                  </a:lnTo>
                  <a:lnTo>
                    <a:pt x="473811" y="1985345"/>
                  </a:lnTo>
                  <a:lnTo>
                    <a:pt x="438826" y="1959950"/>
                  </a:lnTo>
                  <a:lnTo>
                    <a:pt x="405004" y="1934018"/>
                  </a:lnTo>
                  <a:lnTo>
                    <a:pt x="372369" y="1907563"/>
                  </a:lnTo>
                  <a:lnTo>
                    <a:pt x="340941" y="1880598"/>
                  </a:lnTo>
                  <a:lnTo>
                    <a:pt x="310745" y="1853135"/>
                  </a:lnTo>
                  <a:lnTo>
                    <a:pt x="281802" y="1825188"/>
                  </a:lnTo>
                  <a:lnTo>
                    <a:pt x="254136" y="1796769"/>
                  </a:lnTo>
                  <a:lnTo>
                    <a:pt x="227767" y="1767890"/>
                  </a:lnTo>
                  <a:lnTo>
                    <a:pt x="202720" y="1738566"/>
                  </a:lnTo>
                  <a:lnTo>
                    <a:pt x="156679" y="1678630"/>
                  </a:lnTo>
                  <a:lnTo>
                    <a:pt x="116192" y="1617064"/>
                  </a:lnTo>
                  <a:lnTo>
                    <a:pt x="81439" y="1553971"/>
                  </a:lnTo>
                  <a:lnTo>
                    <a:pt x="52601" y="1489453"/>
                  </a:lnTo>
                  <a:lnTo>
                    <a:pt x="29858" y="1423615"/>
                  </a:lnTo>
                  <a:lnTo>
                    <a:pt x="13390" y="1356558"/>
                  </a:lnTo>
                  <a:lnTo>
                    <a:pt x="3377" y="1288385"/>
                  </a:lnTo>
                  <a:lnTo>
                    <a:pt x="0" y="1219200"/>
                  </a:lnTo>
                  <a:close/>
                </a:path>
              </a:pathLst>
            </a:custGeom>
            <a:ln w="25400">
              <a:solidFill>
                <a:srgbClr val="00946E"/>
              </a:solidFill>
            </a:ln>
          </p:spPr>
          <p:txBody>
            <a:bodyPr wrap="square" lIns="0" tIns="0" rIns="0" bIns="0" rtlCol="0"/>
            <a:lstStyle/>
            <a:p>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F1F07-E3AD-D2F0-152B-5C23C42B63F4}"/>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4E78AA1E-AB79-BEC1-F03D-42049209E3F5}"/>
              </a:ext>
            </a:extLst>
          </p:cNvPr>
          <p:cNvSpPr>
            <a:spLocks noGrp="1"/>
          </p:cNvSpPr>
          <p:nvPr>
            <p:ph idx="1"/>
          </p:nvPr>
        </p:nvSpPr>
        <p:spPr/>
        <p:txBody>
          <a:bodyPr/>
          <a:lstStyle/>
          <a:p>
            <a:pPr algn="l"/>
            <a:r>
              <a:rPr lang="en-US" b="0" i="0" dirty="0">
                <a:solidFill>
                  <a:srgbClr val="000000"/>
                </a:solidFill>
                <a:effectLst/>
                <a:latin typeface="Verdana" panose="020B0604030504040204" pitchFamily="34" charset="0"/>
              </a:rPr>
              <a:t>Size of an image = rows * cols * </a:t>
            </a:r>
            <a:r>
              <a:rPr lang="en-US" b="0" i="0" dirty="0" err="1">
                <a:solidFill>
                  <a:srgbClr val="000000"/>
                </a:solidFill>
                <a:effectLst/>
                <a:latin typeface="Verdana" panose="020B0604030504040204" pitchFamily="34" charset="0"/>
              </a:rPr>
              <a:t>bpp</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 1024 * 1024 * 8</a:t>
            </a:r>
          </a:p>
          <a:p>
            <a:pPr algn="l"/>
            <a:r>
              <a:rPr lang="en-US" b="0" i="0" dirty="0">
                <a:solidFill>
                  <a:srgbClr val="000000"/>
                </a:solidFill>
                <a:effectLst/>
                <a:latin typeface="Verdana" panose="020B0604030504040204" pitchFamily="34" charset="0"/>
              </a:rPr>
              <a:t>= 8388608 bits.</a:t>
            </a:r>
          </a:p>
          <a:p>
            <a:pPr algn="l"/>
            <a:r>
              <a:rPr lang="en-US" b="0" i="0" dirty="0">
                <a:solidFill>
                  <a:srgbClr val="000000"/>
                </a:solidFill>
                <a:effectLst/>
                <a:latin typeface="Verdana" panose="020B0604030504040204" pitchFamily="34" charset="0"/>
              </a:rPr>
              <a:t>But since its not a standard answer that we recognize , so will convert it into our format.</a:t>
            </a:r>
          </a:p>
          <a:p>
            <a:pPr algn="l"/>
            <a:r>
              <a:rPr lang="en-US" b="0" i="0" dirty="0">
                <a:solidFill>
                  <a:srgbClr val="000000"/>
                </a:solidFill>
                <a:effectLst/>
                <a:latin typeface="Verdana" panose="020B0604030504040204" pitchFamily="34" charset="0"/>
              </a:rPr>
              <a:t>Converting it into bytes = 8388608 / 8 = 1048576 bytes.</a:t>
            </a:r>
          </a:p>
          <a:p>
            <a:pPr algn="l"/>
            <a:r>
              <a:rPr lang="en-US" b="0" i="0" dirty="0">
                <a:solidFill>
                  <a:srgbClr val="000000"/>
                </a:solidFill>
                <a:effectLst/>
                <a:latin typeface="Verdana" panose="020B0604030504040204" pitchFamily="34" charset="0"/>
              </a:rPr>
              <a:t>Converting into kilo bytes = 1048576 / 1024 = 1024kb.</a:t>
            </a:r>
          </a:p>
          <a:p>
            <a:pPr algn="l"/>
            <a:r>
              <a:rPr lang="en-US" b="0" i="0" dirty="0">
                <a:solidFill>
                  <a:srgbClr val="000000"/>
                </a:solidFill>
                <a:effectLst/>
                <a:latin typeface="Verdana" panose="020B0604030504040204" pitchFamily="34" charset="0"/>
              </a:rPr>
              <a:t>Converting into Mega bytes = 1024 / 1024 = 1 Mb.</a:t>
            </a:r>
          </a:p>
          <a:p>
            <a:endParaRPr lang="en-PK" dirty="0"/>
          </a:p>
        </p:txBody>
      </p:sp>
    </p:spTree>
    <p:extLst>
      <p:ext uri="{BB962C8B-B14F-4D97-AF65-F5344CB8AC3E}">
        <p14:creationId xmlns:p14="http://schemas.microsoft.com/office/powerpoint/2010/main" val="3696303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625225" y="2024231"/>
            <a:ext cx="7238365" cy="2986405"/>
            <a:chOff x="1101224" y="2024230"/>
            <a:chExt cx="7238365" cy="2986405"/>
          </a:xfrm>
        </p:grpSpPr>
        <p:pic>
          <p:nvPicPr>
            <p:cNvPr id="3" name="object 3"/>
            <p:cNvPicPr/>
            <p:nvPr/>
          </p:nvPicPr>
          <p:blipFill>
            <a:blip r:embed="rId2" cstate="print"/>
            <a:stretch>
              <a:fillRect/>
            </a:stretch>
          </p:blipFill>
          <p:spPr>
            <a:xfrm>
              <a:off x="1101224" y="2024230"/>
              <a:ext cx="7237744" cy="2986322"/>
            </a:xfrm>
            <a:prstGeom prst="rect">
              <a:avLst/>
            </a:prstGeom>
          </p:spPr>
        </p:pic>
        <p:sp>
          <p:nvSpPr>
            <p:cNvPr id="4" name="object 4"/>
            <p:cNvSpPr/>
            <p:nvPr/>
          </p:nvSpPr>
          <p:spPr>
            <a:xfrm>
              <a:off x="7392162" y="4648961"/>
              <a:ext cx="914400" cy="329565"/>
            </a:xfrm>
            <a:custGeom>
              <a:avLst/>
              <a:gdLst/>
              <a:ahLst/>
              <a:cxnLst/>
              <a:rect l="l" t="t" r="r" b="b"/>
              <a:pathLst>
                <a:path w="914400" h="329564">
                  <a:moveTo>
                    <a:pt x="0" y="164592"/>
                  </a:moveTo>
                  <a:lnTo>
                    <a:pt x="19359" y="117044"/>
                  </a:lnTo>
                  <a:lnTo>
                    <a:pt x="73664" y="74956"/>
                  </a:lnTo>
                  <a:lnTo>
                    <a:pt x="112153" y="56595"/>
                  </a:lnTo>
                  <a:lnTo>
                    <a:pt x="157254" y="40361"/>
                  </a:lnTo>
                  <a:lnTo>
                    <a:pt x="208262" y="26509"/>
                  </a:lnTo>
                  <a:lnTo>
                    <a:pt x="264468" y="15292"/>
                  </a:lnTo>
                  <a:lnTo>
                    <a:pt x="325165" y="6966"/>
                  </a:lnTo>
                  <a:lnTo>
                    <a:pt x="389644" y="1783"/>
                  </a:lnTo>
                  <a:lnTo>
                    <a:pt x="457200" y="0"/>
                  </a:lnTo>
                  <a:lnTo>
                    <a:pt x="524755" y="1783"/>
                  </a:lnTo>
                  <a:lnTo>
                    <a:pt x="589234" y="6966"/>
                  </a:lnTo>
                  <a:lnTo>
                    <a:pt x="649931" y="15292"/>
                  </a:lnTo>
                  <a:lnTo>
                    <a:pt x="706137" y="26509"/>
                  </a:lnTo>
                  <a:lnTo>
                    <a:pt x="757145" y="40361"/>
                  </a:lnTo>
                  <a:lnTo>
                    <a:pt x="802246" y="56595"/>
                  </a:lnTo>
                  <a:lnTo>
                    <a:pt x="840735" y="74956"/>
                  </a:lnTo>
                  <a:lnTo>
                    <a:pt x="895040" y="117044"/>
                  </a:lnTo>
                  <a:lnTo>
                    <a:pt x="914400" y="164592"/>
                  </a:lnTo>
                  <a:lnTo>
                    <a:pt x="909442" y="188921"/>
                  </a:lnTo>
                  <a:lnTo>
                    <a:pt x="871902" y="233992"/>
                  </a:lnTo>
                  <a:lnTo>
                    <a:pt x="802246" y="272588"/>
                  </a:lnTo>
                  <a:lnTo>
                    <a:pt x="757145" y="288822"/>
                  </a:lnTo>
                  <a:lnTo>
                    <a:pt x="706137" y="302674"/>
                  </a:lnTo>
                  <a:lnTo>
                    <a:pt x="649931" y="313891"/>
                  </a:lnTo>
                  <a:lnTo>
                    <a:pt x="589234" y="322217"/>
                  </a:lnTo>
                  <a:lnTo>
                    <a:pt x="524755" y="327400"/>
                  </a:lnTo>
                  <a:lnTo>
                    <a:pt x="457200" y="329183"/>
                  </a:lnTo>
                  <a:lnTo>
                    <a:pt x="389644" y="327400"/>
                  </a:lnTo>
                  <a:lnTo>
                    <a:pt x="325165" y="322217"/>
                  </a:lnTo>
                  <a:lnTo>
                    <a:pt x="264468" y="313891"/>
                  </a:lnTo>
                  <a:lnTo>
                    <a:pt x="208262" y="302674"/>
                  </a:lnTo>
                  <a:lnTo>
                    <a:pt x="157254" y="288822"/>
                  </a:lnTo>
                  <a:lnTo>
                    <a:pt x="112153" y="272588"/>
                  </a:lnTo>
                  <a:lnTo>
                    <a:pt x="73664" y="254227"/>
                  </a:lnTo>
                  <a:lnTo>
                    <a:pt x="19359" y="212139"/>
                  </a:lnTo>
                  <a:lnTo>
                    <a:pt x="0" y="164592"/>
                  </a:lnTo>
                  <a:close/>
                </a:path>
              </a:pathLst>
            </a:custGeom>
            <a:ln w="28574">
              <a:solidFill>
                <a:srgbClr val="C00000"/>
              </a:solidFill>
            </a:ln>
          </p:spPr>
          <p:txBody>
            <a:bodyPr wrap="square" lIns="0" tIns="0" rIns="0" bIns="0" rtlCol="0"/>
            <a:lstStyle/>
            <a:p>
              <a:endParaRPr/>
            </a:p>
          </p:txBody>
        </p:sp>
      </p:grpSp>
      <p:sp>
        <p:nvSpPr>
          <p:cNvPr id="5" name="object 5"/>
          <p:cNvSpPr txBox="1">
            <a:spLocks noGrp="1"/>
          </p:cNvSpPr>
          <p:nvPr>
            <p:ph type="title"/>
          </p:nvPr>
        </p:nvSpPr>
        <p:spPr>
          <a:xfrm>
            <a:off x="2288541" y="854676"/>
            <a:ext cx="4533499" cy="689932"/>
          </a:xfrm>
          <a:prstGeom prst="rect">
            <a:avLst/>
          </a:prstGeom>
        </p:spPr>
        <p:txBody>
          <a:bodyPr vert="horz" wrap="square" lIns="0" tIns="12700" rIns="0" bIns="0" rtlCol="0" anchor="ctr">
            <a:spAutoFit/>
          </a:bodyPr>
          <a:lstStyle/>
          <a:p>
            <a:pPr marL="12700">
              <a:lnSpc>
                <a:spcPct val="100000"/>
              </a:lnSpc>
              <a:spcBef>
                <a:spcPts val="100"/>
              </a:spcBef>
            </a:pPr>
            <a:r>
              <a:rPr dirty="0"/>
              <a:t>Store</a:t>
            </a:r>
            <a:r>
              <a:rPr spc="-50" dirty="0"/>
              <a:t> </a:t>
            </a:r>
            <a:r>
              <a:rPr dirty="0"/>
              <a:t>an</a:t>
            </a:r>
            <a:r>
              <a:rPr spc="-30" dirty="0"/>
              <a:t> </a:t>
            </a:r>
            <a:r>
              <a:rPr spc="5" dirty="0"/>
              <a:t>Image</a:t>
            </a:r>
          </a:p>
        </p:txBody>
      </p:sp>
      <p:sp>
        <p:nvSpPr>
          <p:cNvPr id="6" name="TextBox 17">
            <a:extLst>
              <a:ext uri="{FF2B5EF4-FFF2-40B4-BE49-F238E27FC236}">
                <a16:creationId xmlns:a16="http://schemas.microsoft.com/office/drawing/2014/main" id="{764D59AB-9D4B-915B-AEB1-FA54AD269FE6}"/>
              </a:ext>
            </a:extLst>
          </p:cNvPr>
          <p:cNvSpPr txBox="1"/>
          <p:nvPr/>
        </p:nvSpPr>
        <p:spPr>
          <a:xfrm>
            <a:off x="8395370" y="6514153"/>
            <a:ext cx="195598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t> copyright: Gonzalez &amp; Woods </a:t>
            </a:r>
            <a:endParaRPr lang="en-PK" sz="9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625188-1393-436F-AD23-80BD73774FCE}"/>
              </a:ext>
            </a:extLst>
          </p:cNvPr>
          <p:cNvSpPr>
            <a:spLocks noGrp="1"/>
          </p:cNvSpPr>
          <p:nvPr>
            <p:ph type="title"/>
          </p:nvPr>
        </p:nvSpPr>
        <p:spPr>
          <a:xfrm>
            <a:off x="1250950" y="382588"/>
            <a:ext cx="10179050" cy="1492250"/>
          </a:xfrm>
        </p:spPr>
        <p:txBody>
          <a:bodyPr/>
          <a:lstStyle/>
          <a:p>
            <a:r>
              <a:rPr lang="en-US" dirty="0"/>
              <a:t>Digital Image Analysis</a:t>
            </a:r>
            <a:endParaRPr lang="en-PK" dirty="0"/>
          </a:p>
        </p:txBody>
      </p:sp>
      <p:pic>
        <p:nvPicPr>
          <p:cNvPr id="3" name="Picture 2">
            <a:extLst>
              <a:ext uri="{FF2B5EF4-FFF2-40B4-BE49-F238E27FC236}">
                <a16:creationId xmlns:a16="http://schemas.microsoft.com/office/drawing/2014/main" id="{BAB8BB5E-FC2C-4931-A353-0DDF484CE000}"/>
              </a:ext>
            </a:extLst>
          </p:cNvPr>
          <p:cNvPicPr>
            <a:picLocks noChangeAspect="1"/>
          </p:cNvPicPr>
          <p:nvPr/>
        </p:nvPicPr>
        <p:blipFill>
          <a:blip r:embed="rId2"/>
          <a:stretch>
            <a:fillRect/>
          </a:stretch>
        </p:blipFill>
        <p:spPr>
          <a:xfrm>
            <a:off x="3667963" y="2093499"/>
            <a:ext cx="5463845" cy="4523830"/>
          </a:xfrm>
          <a:prstGeom prst="rect">
            <a:avLst/>
          </a:prstGeom>
        </p:spPr>
      </p:pic>
      <p:sp>
        <p:nvSpPr>
          <p:cNvPr id="5" name="TextBox 4">
            <a:extLst>
              <a:ext uri="{FF2B5EF4-FFF2-40B4-BE49-F238E27FC236}">
                <a16:creationId xmlns:a16="http://schemas.microsoft.com/office/drawing/2014/main" id="{9DF8B0EF-4A39-40FD-91AD-B94C186CC4DE}"/>
              </a:ext>
            </a:extLst>
          </p:cNvPr>
          <p:cNvSpPr txBox="1"/>
          <p:nvPr/>
        </p:nvSpPr>
        <p:spPr>
          <a:xfrm>
            <a:off x="1381539" y="1258612"/>
            <a:ext cx="2318263" cy="461665"/>
          </a:xfrm>
          <a:prstGeom prst="rect">
            <a:avLst/>
          </a:prstGeom>
          <a:noFill/>
        </p:spPr>
        <p:txBody>
          <a:bodyPr wrap="none" rtlCol="0">
            <a:spAutoFit/>
          </a:bodyPr>
          <a:lstStyle/>
          <a:p>
            <a:r>
              <a:rPr lang="en-US" sz="2400" dirty="0"/>
              <a:t>Image Intensities:</a:t>
            </a:r>
            <a:endParaRPr lang="en-PK" sz="2400" dirty="0"/>
          </a:p>
        </p:txBody>
      </p:sp>
      <p:sp>
        <p:nvSpPr>
          <p:cNvPr id="13" name="Rectangle 12">
            <a:extLst>
              <a:ext uri="{FF2B5EF4-FFF2-40B4-BE49-F238E27FC236}">
                <a16:creationId xmlns:a16="http://schemas.microsoft.com/office/drawing/2014/main" id="{0FB1FD31-B85B-468B-863B-124B49702263}"/>
              </a:ext>
            </a:extLst>
          </p:cNvPr>
          <p:cNvSpPr/>
          <p:nvPr/>
        </p:nvSpPr>
        <p:spPr>
          <a:xfrm>
            <a:off x="3794389" y="2211483"/>
            <a:ext cx="1784463" cy="1792224"/>
          </a:xfrm>
          <a:prstGeom prst="rect">
            <a:avLst/>
          </a:prstGeom>
          <a:solidFill>
            <a:schemeClr val="lt1">
              <a:alpha val="16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PK"/>
          </a:p>
        </p:txBody>
      </p:sp>
      <p:cxnSp>
        <p:nvCxnSpPr>
          <p:cNvPr id="15" name="Straight Connector 14">
            <a:extLst>
              <a:ext uri="{FF2B5EF4-FFF2-40B4-BE49-F238E27FC236}">
                <a16:creationId xmlns:a16="http://schemas.microsoft.com/office/drawing/2014/main" id="{E30F8D6F-27D7-45FA-9F2B-05980544BF00}"/>
              </a:ext>
            </a:extLst>
          </p:cNvPr>
          <p:cNvCxnSpPr>
            <a:cxnSpLocks/>
          </p:cNvCxnSpPr>
          <p:nvPr/>
        </p:nvCxnSpPr>
        <p:spPr>
          <a:xfrm>
            <a:off x="3794389" y="2321211"/>
            <a:ext cx="17844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1D8D2DC-9311-419C-A744-86022ABFD303}"/>
              </a:ext>
            </a:extLst>
          </p:cNvPr>
          <p:cNvCxnSpPr>
            <a:cxnSpLocks/>
          </p:cNvCxnSpPr>
          <p:nvPr/>
        </p:nvCxnSpPr>
        <p:spPr>
          <a:xfrm>
            <a:off x="3794389" y="2455323"/>
            <a:ext cx="17844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F4E272C-6061-4C75-9770-4263CA583C69}"/>
              </a:ext>
            </a:extLst>
          </p:cNvPr>
          <p:cNvCxnSpPr>
            <a:cxnSpLocks/>
          </p:cNvCxnSpPr>
          <p:nvPr/>
        </p:nvCxnSpPr>
        <p:spPr>
          <a:xfrm>
            <a:off x="3794389" y="2583339"/>
            <a:ext cx="17844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52129D8-180F-4808-A1A1-7B021A59BD68}"/>
              </a:ext>
            </a:extLst>
          </p:cNvPr>
          <p:cNvCxnSpPr>
            <a:cxnSpLocks/>
          </p:cNvCxnSpPr>
          <p:nvPr/>
        </p:nvCxnSpPr>
        <p:spPr>
          <a:xfrm>
            <a:off x="3794389" y="2680875"/>
            <a:ext cx="17844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C3F7A15-1DAE-43C0-9830-342599A8C179}"/>
              </a:ext>
            </a:extLst>
          </p:cNvPr>
          <p:cNvCxnSpPr>
            <a:cxnSpLocks/>
          </p:cNvCxnSpPr>
          <p:nvPr/>
        </p:nvCxnSpPr>
        <p:spPr>
          <a:xfrm>
            <a:off x="3794389" y="2802795"/>
            <a:ext cx="17844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A30533C-7F8F-4813-A8BB-CCB460A949E8}"/>
              </a:ext>
            </a:extLst>
          </p:cNvPr>
          <p:cNvCxnSpPr>
            <a:cxnSpLocks/>
          </p:cNvCxnSpPr>
          <p:nvPr/>
        </p:nvCxnSpPr>
        <p:spPr>
          <a:xfrm>
            <a:off x="3794389" y="2912523"/>
            <a:ext cx="17844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0B2C43D-B47A-492A-BCEC-46978B382E61}"/>
              </a:ext>
            </a:extLst>
          </p:cNvPr>
          <p:cNvCxnSpPr>
            <a:cxnSpLocks/>
          </p:cNvCxnSpPr>
          <p:nvPr/>
        </p:nvCxnSpPr>
        <p:spPr>
          <a:xfrm>
            <a:off x="3794389" y="2997867"/>
            <a:ext cx="17844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EF12D492-ACF1-4D9A-84C1-9838AC4081F1}"/>
              </a:ext>
            </a:extLst>
          </p:cNvPr>
          <p:cNvCxnSpPr>
            <a:cxnSpLocks/>
          </p:cNvCxnSpPr>
          <p:nvPr/>
        </p:nvCxnSpPr>
        <p:spPr>
          <a:xfrm>
            <a:off x="3794389" y="3900075"/>
            <a:ext cx="17844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F1E7E32-FE3D-4759-B00F-0A1BE50B7D08}"/>
              </a:ext>
            </a:extLst>
          </p:cNvPr>
          <p:cNvCxnSpPr>
            <a:cxnSpLocks/>
          </p:cNvCxnSpPr>
          <p:nvPr/>
        </p:nvCxnSpPr>
        <p:spPr>
          <a:xfrm>
            <a:off x="3794389" y="3802539"/>
            <a:ext cx="17844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DC35651-5A8C-438E-9086-4A7C5A7B1FCD}"/>
              </a:ext>
            </a:extLst>
          </p:cNvPr>
          <p:cNvCxnSpPr>
            <a:cxnSpLocks/>
          </p:cNvCxnSpPr>
          <p:nvPr/>
        </p:nvCxnSpPr>
        <p:spPr>
          <a:xfrm>
            <a:off x="3794389" y="3711437"/>
            <a:ext cx="17844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AB4D321-BE2C-472D-BA28-FEB767BC7BE4}"/>
              </a:ext>
            </a:extLst>
          </p:cNvPr>
          <p:cNvCxnSpPr>
            <a:cxnSpLocks/>
          </p:cNvCxnSpPr>
          <p:nvPr/>
        </p:nvCxnSpPr>
        <p:spPr>
          <a:xfrm>
            <a:off x="3794389" y="3601371"/>
            <a:ext cx="17844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5AB8A57-27C6-41A4-8488-C797F23DBDC2}"/>
              </a:ext>
            </a:extLst>
          </p:cNvPr>
          <p:cNvCxnSpPr>
            <a:cxnSpLocks/>
          </p:cNvCxnSpPr>
          <p:nvPr/>
        </p:nvCxnSpPr>
        <p:spPr>
          <a:xfrm>
            <a:off x="3794389" y="3516027"/>
            <a:ext cx="17844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544987F-2054-4FC0-8FBF-8CC9AEB91DEB}"/>
              </a:ext>
            </a:extLst>
          </p:cNvPr>
          <p:cNvCxnSpPr>
            <a:cxnSpLocks/>
          </p:cNvCxnSpPr>
          <p:nvPr/>
        </p:nvCxnSpPr>
        <p:spPr>
          <a:xfrm>
            <a:off x="3794389" y="3394107"/>
            <a:ext cx="17844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BA3A95E8-B1E1-4E75-B74E-9BBEE6BFD728}"/>
              </a:ext>
            </a:extLst>
          </p:cNvPr>
          <p:cNvCxnSpPr>
            <a:cxnSpLocks/>
          </p:cNvCxnSpPr>
          <p:nvPr/>
        </p:nvCxnSpPr>
        <p:spPr>
          <a:xfrm>
            <a:off x="3794389" y="3284379"/>
            <a:ext cx="17844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C9E8DBC-EAD1-4CC8-B868-7956BD455695}"/>
              </a:ext>
            </a:extLst>
          </p:cNvPr>
          <p:cNvCxnSpPr>
            <a:cxnSpLocks/>
          </p:cNvCxnSpPr>
          <p:nvPr/>
        </p:nvCxnSpPr>
        <p:spPr>
          <a:xfrm>
            <a:off x="3794389" y="3186843"/>
            <a:ext cx="17844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14D7B592-E4AD-4A7B-B4E2-2354EE6BC922}"/>
              </a:ext>
            </a:extLst>
          </p:cNvPr>
          <p:cNvCxnSpPr>
            <a:cxnSpLocks/>
          </p:cNvCxnSpPr>
          <p:nvPr/>
        </p:nvCxnSpPr>
        <p:spPr>
          <a:xfrm>
            <a:off x="3794389" y="3104547"/>
            <a:ext cx="17844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6AACA0B-BBD0-4229-BE81-68B1A25DD292}"/>
              </a:ext>
            </a:extLst>
          </p:cNvPr>
          <p:cNvCxnSpPr>
            <a:cxnSpLocks/>
          </p:cNvCxnSpPr>
          <p:nvPr/>
        </p:nvCxnSpPr>
        <p:spPr>
          <a:xfrm>
            <a:off x="3898021" y="2211483"/>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C0B85EB2-A920-430D-A678-11332E984204}"/>
              </a:ext>
            </a:extLst>
          </p:cNvPr>
          <p:cNvCxnSpPr>
            <a:cxnSpLocks/>
          </p:cNvCxnSpPr>
          <p:nvPr/>
        </p:nvCxnSpPr>
        <p:spPr>
          <a:xfrm>
            <a:off x="3989461" y="2217579"/>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83F21EF3-972E-4182-BF71-6E93045CCC45}"/>
              </a:ext>
            </a:extLst>
          </p:cNvPr>
          <p:cNvCxnSpPr>
            <a:cxnSpLocks/>
          </p:cNvCxnSpPr>
          <p:nvPr/>
        </p:nvCxnSpPr>
        <p:spPr>
          <a:xfrm>
            <a:off x="4066456" y="2211483"/>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F58838A-6E17-4F9C-82DF-2479C60BE4FF}"/>
              </a:ext>
            </a:extLst>
          </p:cNvPr>
          <p:cNvCxnSpPr>
            <a:cxnSpLocks/>
          </p:cNvCxnSpPr>
          <p:nvPr/>
        </p:nvCxnSpPr>
        <p:spPr>
          <a:xfrm>
            <a:off x="4160149" y="2208435"/>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B25495A-1403-4C38-93F7-44950907DB03}"/>
              </a:ext>
            </a:extLst>
          </p:cNvPr>
          <p:cNvCxnSpPr>
            <a:cxnSpLocks/>
          </p:cNvCxnSpPr>
          <p:nvPr/>
        </p:nvCxnSpPr>
        <p:spPr>
          <a:xfrm>
            <a:off x="4245493" y="2217579"/>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D85F0D8-E21A-4740-8FC8-90511848A4EE}"/>
              </a:ext>
            </a:extLst>
          </p:cNvPr>
          <p:cNvCxnSpPr>
            <a:cxnSpLocks/>
          </p:cNvCxnSpPr>
          <p:nvPr/>
        </p:nvCxnSpPr>
        <p:spPr>
          <a:xfrm>
            <a:off x="4330837" y="2217579"/>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3BBA89C-9426-45E5-B7B7-A6C034871DC1}"/>
              </a:ext>
            </a:extLst>
          </p:cNvPr>
          <p:cNvCxnSpPr>
            <a:cxnSpLocks/>
          </p:cNvCxnSpPr>
          <p:nvPr/>
        </p:nvCxnSpPr>
        <p:spPr>
          <a:xfrm>
            <a:off x="4407832" y="2235867"/>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D4DEB72-CE80-4C5F-ACE8-A73FE5E170EE}"/>
              </a:ext>
            </a:extLst>
          </p:cNvPr>
          <p:cNvCxnSpPr>
            <a:cxnSpLocks/>
          </p:cNvCxnSpPr>
          <p:nvPr/>
        </p:nvCxnSpPr>
        <p:spPr>
          <a:xfrm>
            <a:off x="4501525" y="2223675"/>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303D4AC5-07AF-4509-BEC6-2691E4722599}"/>
              </a:ext>
            </a:extLst>
          </p:cNvPr>
          <p:cNvCxnSpPr>
            <a:cxnSpLocks/>
          </p:cNvCxnSpPr>
          <p:nvPr/>
        </p:nvCxnSpPr>
        <p:spPr>
          <a:xfrm>
            <a:off x="5172085" y="2208435"/>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2C6C471E-77ED-4C35-9DE0-AA030D02BCD2}"/>
              </a:ext>
            </a:extLst>
          </p:cNvPr>
          <p:cNvCxnSpPr>
            <a:cxnSpLocks/>
          </p:cNvCxnSpPr>
          <p:nvPr/>
        </p:nvCxnSpPr>
        <p:spPr>
          <a:xfrm>
            <a:off x="5251333" y="2217579"/>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51A4547C-02DF-47C5-86D8-CE80C6481307}"/>
              </a:ext>
            </a:extLst>
          </p:cNvPr>
          <p:cNvCxnSpPr>
            <a:cxnSpLocks/>
          </p:cNvCxnSpPr>
          <p:nvPr/>
        </p:nvCxnSpPr>
        <p:spPr>
          <a:xfrm>
            <a:off x="5342773" y="2223675"/>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508F9285-267B-4D75-A568-F02772BC17D8}"/>
              </a:ext>
            </a:extLst>
          </p:cNvPr>
          <p:cNvCxnSpPr>
            <a:cxnSpLocks/>
          </p:cNvCxnSpPr>
          <p:nvPr/>
        </p:nvCxnSpPr>
        <p:spPr>
          <a:xfrm>
            <a:off x="5422021" y="2208435"/>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0C53961-CB79-4DB7-83AF-E90C9D0A0BA2}"/>
              </a:ext>
            </a:extLst>
          </p:cNvPr>
          <p:cNvCxnSpPr>
            <a:cxnSpLocks/>
          </p:cNvCxnSpPr>
          <p:nvPr/>
        </p:nvCxnSpPr>
        <p:spPr>
          <a:xfrm>
            <a:off x="5513461" y="2208435"/>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099E096-F28B-47A7-8EE0-321244F5F84A}"/>
              </a:ext>
            </a:extLst>
          </p:cNvPr>
          <p:cNvCxnSpPr>
            <a:cxnSpLocks/>
          </p:cNvCxnSpPr>
          <p:nvPr/>
        </p:nvCxnSpPr>
        <p:spPr>
          <a:xfrm>
            <a:off x="4773592" y="2211483"/>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795F755A-135B-430B-BC48-188C6BFB8265}"/>
              </a:ext>
            </a:extLst>
          </p:cNvPr>
          <p:cNvCxnSpPr>
            <a:cxnSpLocks/>
          </p:cNvCxnSpPr>
          <p:nvPr/>
        </p:nvCxnSpPr>
        <p:spPr>
          <a:xfrm>
            <a:off x="4846744" y="2217579"/>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A4879F7-591C-4612-B56F-C836B35F0063}"/>
              </a:ext>
            </a:extLst>
          </p:cNvPr>
          <p:cNvCxnSpPr>
            <a:cxnSpLocks/>
          </p:cNvCxnSpPr>
          <p:nvPr/>
        </p:nvCxnSpPr>
        <p:spPr>
          <a:xfrm>
            <a:off x="4922149" y="2217579"/>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27C1DC72-F76A-4BBA-85A4-2F48367E9E6C}"/>
              </a:ext>
            </a:extLst>
          </p:cNvPr>
          <p:cNvCxnSpPr>
            <a:cxnSpLocks/>
          </p:cNvCxnSpPr>
          <p:nvPr/>
        </p:nvCxnSpPr>
        <p:spPr>
          <a:xfrm>
            <a:off x="5007493" y="2208435"/>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1961D4B8-1EA5-4E63-96C2-D986918376D6}"/>
              </a:ext>
            </a:extLst>
          </p:cNvPr>
          <p:cNvCxnSpPr>
            <a:cxnSpLocks/>
          </p:cNvCxnSpPr>
          <p:nvPr/>
        </p:nvCxnSpPr>
        <p:spPr>
          <a:xfrm>
            <a:off x="5086741" y="2205387"/>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115800AE-1EE9-4EBC-9BE7-C6BA2DEA534E}"/>
              </a:ext>
            </a:extLst>
          </p:cNvPr>
          <p:cNvCxnSpPr>
            <a:cxnSpLocks/>
          </p:cNvCxnSpPr>
          <p:nvPr/>
        </p:nvCxnSpPr>
        <p:spPr>
          <a:xfrm>
            <a:off x="4572424" y="2217579"/>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3C21316-8C78-4E9B-8017-E55731633F0C}"/>
              </a:ext>
            </a:extLst>
          </p:cNvPr>
          <p:cNvCxnSpPr>
            <a:cxnSpLocks/>
          </p:cNvCxnSpPr>
          <p:nvPr/>
        </p:nvCxnSpPr>
        <p:spPr>
          <a:xfrm>
            <a:off x="4647829" y="2223675"/>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EC910851-060D-4C54-8EA0-EA42D1EC8FB1}"/>
              </a:ext>
            </a:extLst>
          </p:cNvPr>
          <p:cNvCxnSpPr>
            <a:cxnSpLocks/>
          </p:cNvCxnSpPr>
          <p:nvPr/>
        </p:nvCxnSpPr>
        <p:spPr>
          <a:xfrm>
            <a:off x="4706536" y="2220627"/>
            <a:ext cx="0" cy="1792224"/>
          </a:xfrm>
          <a:prstGeom prst="line">
            <a:avLst/>
          </a:prstGeom>
          <a:ln w="254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2092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625188-1393-436F-AD23-80BD73774FCE}"/>
              </a:ext>
            </a:extLst>
          </p:cNvPr>
          <p:cNvSpPr>
            <a:spLocks noGrp="1"/>
          </p:cNvSpPr>
          <p:nvPr>
            <p:ph type="title"/>
          </p:nvPr>
        </p:nvSpPr>
        <p:spPr>
          <a:xfrm>
            <a:off x="1250950" y="382588"/>
            <a:ext cx="10179050" cy="1492250"/>
          </a:xfrm>
        </p:spPr>
        <p:txBody>
          <a:bodyPr/>
          <a:lstStyle/>
          <a:p>
            <a:r>
              <a:rPr lang="en-US" dirty="0"/>
              <a:t>Digital Image Analysis</a:t>
            </a:r>
            <a:endParaRPr lang="en-PK" dirty="0"/>
          </a:p>
        </p:txBody>
      </p:sp>
      <p:pic>
        <p:nvPicPr>
          <p:cNvPr id="3" name="Picture 2">
            <a:extLst>
              <a:ext uri="{FF2B5EF4-FFF2-40B4-BE49-F238E27FC236}">
                <a16:creationId xmlns:a16="http://schemas.microsoft.com/office/drawing/2014/main" id="{BAB8BB5E-FC2C-4931-A353-0DDF484CE000}"/>
              </a:ext>
            </a:extLst>
          </p:cNvPr>
          <p:cNvPicPr>
            <a:picLocks noChangeAspect="1"/>
          </p:cNvPicPr>
          <p:nvPr/>
        </p:nvPicPr>
        <p:blipFill>
          <a:blip r:embed="rId2"/>
          <a:stretch>
            <a:fillRect/>
          </a:stretch>
        </p:blipFill>
        <p:spPr>
          <a:xfrm>
            <a:off x="3667963" y="2093499"/>
            <a:ext cx="5463845" cy="4523830"/>
          </a:xfrm>
          <a:prstGeom prst="rect">
            <a:avLst/>
          </a:prstGeom>
        </p:spPr>
      </p:pic>
      <p:sp>
        <p:nvSpPr>
          <p:cNvPr id="5" name="TextBox 4">
            <a:extLst>
              <a:ext uri="{FF2B5EF4-FFF2-40B4-BE49-F238E27FC236}">
                <a16:creationId xmlns:a16="http://schemas.microsoft.com/office/drawing/2014/main" id="{9DF8B0EF-4A39-40FD-91AD-B94C186CC4DE}"/>
              </a:ext>
            </a:extLst>
          </p:cNvPr>
          <p:cNvSpPr txBox="1"/>
          <p:nvPr/>
        </p:nvSpPr>
        <p:spPr>
          <a:xfrm>
            <a:off x="1381539" y="1258612"/>
            <a:ext cx="2318263" cy="461665"/>
          </a:xfrm>
          <a:prstGeom prst="rect">
            <a:avLst/>
          </a:prstGeom>
          <a:noFill/>
        </p:spPr>
        <p:txBody>
          <a:bodyPr wrap="none" rtlCol="0">
            <a:spAutoFit/>
          </a:bodyPr>
          <a:lstStyle/>
          <a:p>
            <a:r>
              <a:rPr lang="en-US" sz="2400" dirty="0"/>
              <a:t>Image Intensities:</a:t>
            </a:r>
            <a:endParaRPr lang="en-PK" sz="2400" dirty="0"/>
          </a:p>
        </p:txBody>
      </p:sp>
      <p:sp>
        <p:nvSpPr>
          <p:cNvPr id="13" name="Rectangle 12">
            <a:extLst>
              <a:ext uri="{FF2B5EF4-FFF2-40B4-BE49-F238E27FC236}">
                <a16:creationId xmlns:a16="http://schemas.microsoft.com/office/drawing/2014/main" id="{0FB1FD31-B85B-468B-863B-124B49702263}"/>
              </a:ext>
            </a:extLst>
          </p:cNvPr>
          <p:cNvSpPr/>
          <p:nvPr/>
        </p:nvSpPr>
        <p:spPr>
          <a:xfrm>
            <a:off x="3794389" y="2211483"/>
            <a:ext cx="1784463" cy="1792224"/>
          </a:xfrm>
          <a:prstGeom prst="rect">
            <a:avLst/>
          </a:prstGeom>
          <a:solidFill>
            <a:schemeClr val="lt1">
              <a:alpha val="16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PK"/>
          </a:p>
        </p:txBody>
      </p:sp>
      <p:cxnSp>
        <p:nvCxnSpPr>
          <p:cNvPr id="15" name="Straight Connector 14">
            <a:extLst>
              <a:ext uri="{FF2B5EF4-FFF2-40B4-BE49-F238E27FC236}">
                <a16:creationId xmlns:a16="http://schemas.microsoft.com/office/drawing/2014/main" id="{E30F8D6F-27D7-45FA-9F2B-05980544BF00}"/>
              </a:ext>
            </a:extLst>
          </p:cNvPr>
          <p:cNvCxnSpPr>
            <a:cxnSpLocks/>
          </p:cNvCxnSpPr>
          <p:nvPr/>
        </p:nvCxnSpPr>
        <p:spPr>
          <a:xfrm>
            <a:off x="3794389" y="2321211"/>
            <a:ext cx="17844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1D8D2DC-9311-419C-A744-86022ABFD303}"/>
              </a:ext>
            </a:extLst>
          </p:cNvPr>
          <p:cNvCxnSpPr>
            <a:cxnSpLocks/>
          </p:cNvCxnSpPr>
          <p:nvPr/>
        </p:nvCxnSpPr>
        <p:spPr>
          <a:xfrm>
            <a:off x="3794389" y="2455323"/>
            <a:ext cx="17844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F4E272C-6061-4C75-9770-4263CA583C69}"/>
              </a:ext>
            </a:extLst>
          </p:cNvPr>
          <p:cNvCxnSpPr>
            <a:cxnSpLocks/>
          </p:cNvCxnSpPr>
          <p:nvPr/>
        </p:nvCxnSpPr>
        <p:spPr>
          <a:xfrm>
            <a:off x="3794389" y="2583339"/>
            <a:ext cx="17844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52129D8-180F-4808-A1A1-7B021A59BD68}"/>
              </a:ext>
            </a:extLst>
          </p:cNvPr>
          <p:cNvCxnSpPr>
            <a:cxnSpLocks/>
          </p:cNvCxnSpPr>
          <p:nvPr/>
        </p:nvCxnSpPr>
        <p:spPr>
          <a:xfrm>
            <a:off x="3794389" y="2680875"/>
            <a:ext cx="17844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C3F7A15-1DAE-43C0-9830-342599A8C179}"/>
              </a:ext>
            </a:extLst>
          </p:cNvPr>
          <p:cNvCxnSpPr>
            <a:cxnSpLocks/>
          </p:cNvCxnSpPr>
          <p:nvPr/>
        </p:nvCxnSpPr>
        <p:spPr>
          <a:xfrm>
            <a:off x="3794389" y="2802795"/>
            <a:ext cx="17844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A30533C-7F8F-4813-A8BB-CCB460A949E8}"/>
              </a:ext>
            </a:extLst>
          </p:cNvPr>
          <p:cNvCxnSpPr>
            <a:cxnSpLocks/>
          </p:cNvCxnSpPr>
          <p:nvPr/>
        </p:nvCxnSpPr>
        <p:spPr>
          <a:xfrm>
            <a:off x="3794389" y="2912523"/>
            <a:ext cx="17844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0B2C43D-B47A-492A-BCEC-46978B382E61}"/>
              </a:ext>
            </a:extLst>
          </p:cNvPr>
          <p:cNvCxnSpPr>
            <a:cxnSpLocks/>
          </p:cNvCxnSpPr>
          <p:nvPr/>
        </p:nvCxnSpPr>
        <p:spPr>
          <a:xfrm>
            <a:off x="3794389" y="2997867"/>
            <a:ext cx="17844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EF12D492-ACF1-4D9A-84C1-9838AC4081F1}"/>
              </a:ext>
            </a:extLst>
          </p:cNvPr>
          <p:cNvCxnSpPr>
            <a:cxnSpLocks/>
          </p:cNvCxnSpPr>
          <p:nvPr/>
        </p:nvCxnSpPr>
        <p:spPr>
          <a:xfrm>
            <a:off x="3794389" y="3900075"/>
            <a:ext cx="17844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F1E7E32-FE3D-4759-B00F-0A1BE50B7D08}"/>
              </a:ext>
            </a:extLst>
          </p:cNvPr>
          <p:cNvCxnSpPr>
            <a:cxnSpLocks/>
          </p:cNvCxnSpPr>
          <p:nvPr/>
        </p:nvCxnSpPr>
        <p:spPr>
          <a:xfrm>
            <a:off x="3794389" y="3802539"/>
            <a:ext cx="17844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DC35651-5A8C-438E-9086-4A7C5A7B1FCD}"/>
              </a:ext>
            </a:extLst>
          </p:cNvPr>
          <p:cNvCxnSpPr>
            <a:cxnSpLocks/>
          </p:cNvCxnSpPr>
          <p:nvPr/>
        </p:nvCxnSpPr>
        <p:spPr>
          <a:xfrm>
            <a:off x="3794389" y="3711437"/>
            <a:ext cx="17844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AB4D321-BE2C-472D-BA28-FEB767BC7BE4}"/>
              </a:ext>
            </a:extLst>
          </p:cNvPr>
          <p:cNvCxnSpPr>
            <a:cxnSpLocks/>
          </p:cNvCxnSpPr>
          <p:nvPr/>
        </p:nvCxnSpPr>
        <p:spPr>
          <a:xfrm>
            <a:off x="3794389" y="3601371"/>
            <a:ext cx="17844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5AB8A57-27C6-41A4-8488-C797F23DBDC2}"/>
              </a:ext>
            </a:extLst>
          </p:cNvPr>
          <p:cNvCxnSpPr>
            <a:cxnSpLocks/>
          </p:cNvCxnSpPr>
          <p:nvPr/>
        </p:nvCxnSpPr>
        <p:spPr>
          <a:xfrm>
            <a:off x="3794389" y="3516027"/>
            <a:ext cx="17844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544987F-2054-4FC0-8FBF-8CC9AEB91DEB}"/>
              </a:ext>
            </a:extLst>
          </p:cNvPr>
          <p:cNvCxnSpPr>
            <a:cxnSpLocks/>
          </p:cNvCxnSpPr>
          <p:nvPr/>
        </p:nvCxnSpPr>
        <p:spPr>
          <a:xfrm>
            <a:off x="3794389" y="3394107"/>
            <a:ext cx="17844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BA3A95E8-B1E1-4E75-B74E-9BBEE6BFD728}"/>
              </a:ext>
            </a:extLst>
          </p:cNvPr>
          <p:cNvCxnSpPr>
            <a:cxnSpLocks/>
          </p:cNvCxnSpPr>
          <p:nvPr/>
        </p:nvCxnSpPr>
        <p:spPr>
          <a:xfrm>
            <a:off x="3794389" y="3284379"/>
            <a:ext cx="17844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C9E8DBC-EAD1-4CC8-B868-7956BD455695}"/>
              </a:ext>
            </a:extLst>
          </p:cNvPr>
          <p:cNvCxnSpPr>
            <a:cxnSpLocks/>
          </p:cNvCxnSpPr>
          <p:nvPr/>
        </p:nvCxnSpPr>
        <p:spPr>
          <a:xfrm>
            <a:off x="3794389" y="3186843"/>
            <a:ext cx="17844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14D7B592-E4AD-4A7B-B4E2-2354EE6BC922}"/>
              </a:ext>
            </a:extLst>
          </p:cNvPr>
          <p:cNvCxnSpPr>
            <a:cxnSpLocks/>
          </p:cNvCxnSpPr>
          <p:nvPr/>
        </p:nvCxnSpPr>
        <p:spPr>
          <a:xfrm>
            <a:off x="3794389" y="3104547"/>
            <a:ext cx="17844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6AACA0B-BBD0-4229-BE81-68B1A25DD292}"/>
              </a:ext>
            </a:extLst>
          </p:cNvPr>
          <p:cNvCxnSpPr>
            <a:cxnSpLocks/>
          </p:cNvCxnSpPr>
          <p:nvPr/>
        </p:nvCxnSpPr>
        <p:spPr>
          <a:xfrm>
            <a:off x="3898021" y="2211483"/>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C0B85EB2-A920-430D-A678-11332E984204}"/>
              </a:ext>
            </a:extLst>
          </p:cNvPr>
          <p:cNvCxnSpPr>
            <a:cxnSpLocks/>
          </p:cNvCxnSpPr>
          <p:nvPr/>
        </p:nvCxnSpPr>
        <p:spPr>
          <a:xfrm>
            <a:off x="3989461" y="2217579"/>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83F21EF3-972E-4182-BF71-6E93045CCC45}"/>
              </a:ext>
            </a:extLst>
          </p:cNvPr>
          <p:cNvCxnSpPr>
            <a:cxnSpLocks/>
          </p:cNvCxnSpPr>
          <p:nvPr/>
        </p:nvCxnSpPr>
        <p:spPr>
          <a:xfrm>
            <a:off x="4066456" y="2211483"/>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F58838A-6E17-4F9C-82DF-2479C60BE4FF}"/>
              </a:ext>
            </a:extLst>
          </p:cNvPr>
          <p:cNvCxnSpPr>
            <a:cxnSpLocks/>
          </p:cNvCxnSpPr>
          <p:nvPr/>
        </p:nvCxnSpPr>
        <p:spPr>
          <a:xfrm>
            <a:off x="4160149" y="2208435"/>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B25495A-1403-4C38-93F7-44950907DB03}"/>
              </a:ext>
            </a:extLst>
          </p:cNvPr>
          <p:cNvCxnSpPr>
            <a:cxnSpLocks/>
          </p:cNvCxnSpPr>
          <p:nvPr/>
        </p:nvCxnSpPr>
        <p:spPr>
          <a:xfrm>
            <a:off x="4245493" y="2217579"/>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D85F0D8-E21A-4740-8FC8-90511848A4EE}"/>
              </a:ext>
            </a:extLst>
          </p:cNvPr>
          <p:cNvCxnSpPr>
            <a:cxnSpLocks/>
          </p:cNvCxnSpPr>
          <p:nvPr/>
        </p:nvCxnSpPr>
        <p:spPr>
          <a:xfrm>
            <a:off x="4330837" y="2217579"/>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3BBA89C-9426-45E5-B7B7-A6C034871DC1}"/>
              </a:ext>
            </a:extLst>
          </p:cNvPr>
          <p:cNvCxnSpPr>
            <a:cxnSpLocks/>
          </p:cNvCxnSpPr>
          <p:nvPr/>
        </p:nvCxnSpPr>
        <p:spPr>
          <a:xfrm>
            <a:off x="4407832" y="2235867"/>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D4DEB72-CE80-4C5F-ACE8-A73FE5E170EE}"/>
              </a:ext>
            </a:extLst>
          </p:cNvPr>
          <p:cNvCxnSpPr>
            <a:cxnSpLocks/>
          </p:cNvCxnSpPr>
          <p:nvPr/>
        </p:nvCxnSpPr>
        <p:spPr>
          <a:xfrm>
            <a:off x="4501525" y="2223675"/>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303D4AC5-07AF-4509-BEC6-2691E4722599}"/>
              </a:ext>
            </a:extLst>
          </p:cNvPr>
          <p:cNvCxnSpPr>
            <a:cxnSpLocks/>
          </p:cNvCxnSpPr>
          <p:nvPr/>
        </p:nvCxnSpPr>
        <p:spPr>
          <a:xfrm>
            <a:off x="5172085" y="2208435"/>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2C6C471E-77ED-4C35-9DE0-AA030D02BCD2}"/>
              </a:ext>
            </a:extLst>
          </p:cNvPr>
          <p:cNvCxnSpPr>
            <a:cxnSpLocks/>
          </p:cNvCxnSpPr>
          <p:nvPr/>
        </p:nvCxnSpPr>
        <p:spPr>
          <a:xfrm>
            <a:off x="5251333" y="2217579"/>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51A4547C-02DF-47C5-86D8-CE80C6481307}"/>
              </a:ext>
            </a:extLst>
          </p:cNvPr>
          <p:cNvCxnSpPr>
            <a:cxnSpLocks/>
          </p:cNvCxnSpPr>
          <p:nvPr/>
        </p:nvCxnSpPr>
        <p:spPr>
          <a:xfrm>
            <a:off x="5342773" y="2223675"/>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508F9285-267B-4D75-A568-F02772BC17D8}"/>
              </a:ext>
            </a:extLst>
          </p:cNvPr>
          <p:cNvCxnSpPr>
            <a:cxnSpLocks/>
          </p:cNvCxnSpPr>
          <p:nvPr/>
        </p:nvCxnSpPr>
        <p:spPr>
          <a:xfrm>
            <a:off x="5422021" y="2208435"/>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0C53961-CB79-4DB7-83AF-E90C9D0A0BA2}"/>
              </a:ext>
            </a:extLst>
          </p:cNvPr>
          <p:cNvCxnSpPr>
            <a:cxnSpLocks/>
          </p:cNvCxnSpPr>
          <p:nvPr/>
        </p:nvCxnSpPr>
        <p:spPr>
          <a:xfrm>
            <a:off x="5513461" y="2208435"/>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099E096-F28B-47A7-8EE0-321244F5F84A}"/>
              </a:ext>
            </a:extLst>
          </p:cNvPr>
          <p:cNvCxnSpPr>
            <a:cxnSpLocks/>
          </p:cNvCxnSpPr>
          <p:nvPr/>
        </p:nvCxnSpPr>
        <p:spPr>
          <a:xfrm>
            <a:off x="4773592" y="2211483"/>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795F755A-135B-430B-BC48-188C6BFB8265}"/>
              </a:ext>
            </a:extLst>
          </p:cNvPr>
          <p:cNvCxnSpPr>
            <a:cxnSpLocks/>
          </p:cNvCxnSpPr>
          <p:nvPr/>
        </p:nvCxnSpPr>
        <p:spPr>
          <a:xfrm>
            <a:off x="4846744" y="2217579"/>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A4879F7-591C-4612-B56F-C836B35F0063}"/>
              </a:ext>
            </a:extLst>
          </p:cNvPr>
          <p:cNvCxnSpPr>
            <a:cxnSpLocks/>
          </p:cNvCxnSpPr>
          <p:nvPr/>
        </p:nvCxnSpPr>
        <p:spPr>
          <a:xfrm>
            <a:off x="4922149" y="2217579"/>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27C1DC72-F76A-4BBA-85A4-2F48367E9E6C}"/>
              </a:ext>
            </a:extLst>
          </p:cNvPr>
          <p:cNvCxnSpPr>
            <a:cxnSpLocks/>
          </p:cNvCxnSpPr>
          <p:nvPr/>
        </p:nvCxnSpPr>
        <p:spPr>
          <a:xfrm>
            <a:off x="5007493" y="2208435"/>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1961D4B8-1EA5-4E63-96C2-D986918376D6}"/>
              </a:ext>
            </a:extLst>
          </p:cNvPr>
          <p:cNvCxnSpPr>
            <a:cxnSpLocks/>
          </p:cNvCxnSpPr>
          <p:nvPr/>
        </p:nvCxnSpPr>
        <p:spPr>
          <a:xfrm>
            <a:off x="5086741" y="2205387"/>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115800AE-1EE9-4EBC-9BE7-C6BA2DEA534E}"/>
              </a:ext>
            </a:extLst>
          </p:cNvPr>
          <p:cNvCxnSpPr>
            <a:cxnSpLocks/>
          </p:cNvCxnSpPr>
          <p:nvPr/>
        </p:nvCxnSpPr>
        <p:spPr>
          <a:xfrm>
            <a:off x="4572424" y="2217579"/>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3C21316-8C78-4E9B-8017-E55731633F0C}"/>
              </a:ext>
            </a:extLst>
          </p:cNvPr>
          <p:cNvCxnSpPr>
            <a:cxnSpLocks/>
          </p:cNvCxnSpPr>
          <p:nvPr/>
        </p:nvCxnSpPr>
        <p:spPr>
          <a:xfrm>
            <a:off x="4647829" y="2223675"/>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EC910851-060D-4C54-8EA0-EA42D1EC8FB1}"/>
              </a:ext>
            </a:extLst>
          </p:cNvPr>
          <p:cNvCxnSpPr>
            <a:cxnSpLocks/>
          </p:cNvCxnSpPr>
          <p:nvPr/>
        </p:nvCxnSpPr>
        <p:spPr>
          <a:xfrm>
            <a:off x="4706536" y="2220627"/>
            <a:ext cx="0" cy="1792224"/>
          </a:xfrm>
          <a:prstGeom prst="line">
            <a:avLst/>
          </a:prstGeom>
          <a:ln w="25400"/>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1F45E496-CF8D-4B42-9DDE-A553E7516F65}"/>
              </a:ext>
            </a:extLst>
          </p:cNvPr>
          <p:cNvCxnSpPr/>
          <p:nvPr/>
        </p:nvCxnSpPr>
        <p:spPr>
          <a:xfrm flipH="1">
            <a:off x="3166002" y="2235867"/>
            <a:ext cx="628387" cy="34747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Straight Arrow Connector 53">
            <a:extLst>
              <a:ext uri="{FF2B5EF4-FFF2-40B4-BE49-F238E27FC236}">
                <a16:creationId xmlns:a16="http://schemas.microsoft.com/office/drawing/2014/main" id="{25D6269F-748A-4F3C-B57A-2190CDD82FDE}"/>
              </a:ext>
            </a:extLst>
          </p:cNvPr>
          <p:cNvCxnSpPr/>
          <p:nvPr/>
        </p:nvCxnSpPr>
        <p:spPr>
          <a:xfrm flipH="1">
            <a:off x="3184798" y="2537026"/>
            <a:ext cx="628387" cy="34747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0F4753E7-80FB-4BA7-A1D1-77A3AC3B6EE3}"/>
              </a:ext>
            </a:extLst>
          </p:cNvPr>
          <p:cNvCxnSpPr/>
          <p:nvPr/>
        </p:nvCxnSpPr>
        <p:spPr>
          <a:xfrm flipH="1">
            <a:off x="3184798" y="2861009"/>
            <a:ext cx="628387" cy="34747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3D408745-1128-4C7A-9256-77E221EA5A1B}"/>
              </a:ext>
            </a:extLst>
          </p:cNvPr>
          <p:cNvSpPr txBox="1"/>
          <p:nvPr/>
        </p:nvSpPr>
        <p:spPr>
          <a:xfrm>
            <a:off x="1073591" y="2350472"/>
            <a:ext cx="2229649" cy="369332"/>
          </a:xfrm>
          <a:prstGeom prst="rect">
            <a:avLst/>
          </a:prstGeom>
          <a:noFill/>
        </p:spPr>
        <p:txBody>
          <a:bodyPr wrap="none" rtlCol="0">
            <a:spAutoFit/>
          </a:bodyPr>
          <a:lstStyle/>
          <a:p>
            <a:r>
              <a:rPr lang="en-US" dirty="0"/>
              <a:t>Intensity of Pixel [1,1]</a:t>
            </a:r>
            <a:endParaRPr lang="en-PK" dirty="0"/>
          </a:p>
        </p:txBody>
      </p:sp>
      <p:sp>
        <p:nvSpPr>
          <p:cNvPr id="56" name="TextBox 55">
            <a:extLst>
              <a:ext uri="{FF2B5EF4-FFF2-40B4-BE49-F238E27FC236}">
                <a16:creationId xmlns:a16="http://schemas.microsoft.com/office/drawing/2014/main" id="{2A9FBD92-F13D-44FF-9376-2AB7A274DC24}"/>
              </a:ext>
            </a:extLst>
          </p:cNvPr>
          <p:cNvSpPr txBox="1"/>
          <p:nvPr/>
        </p:nvSpPr>
        <p:spPr>
          <a:xfrm>
            <a:off x="1090842" y="2721692"/>
            <a:ext cx="2229649" cy="369332"/>
          </a:xfrm>
          <a:prstGeom prst="rect">
            <a:avLst/>
          </a:prstGeom>
          <a:noFill/>
        </p:spPr>
        <p:txBody>
          <a:bodyPr wrap="none" rtlCol="0">
            <a:spAutoFit/>
          </a:bodyPr>
          <a:lstStyle/>
          <a:p>
            <a:r>
              <a:rPr lang="en-US" dirty="0"/>
              <a:t>Intensity of Pixel [3,1]</a:t>
            </a:r>
            <a:endParaRPr lang="en-PK" dirty="0"/>
          </a:p>
        </p:txBody>
      </p:sp>
      <p:sp>
        <p:nvSpPr>
          <p:cNvPr id="57" name="TextBox 56">
            <a:extLst>
              <a:ext uri="{FF2B5EF4-FFF2-40B4-BE49-F238E27FC236}">
                <a16:creationId xmlns:a16="http://schemas.microsoft.com/office/drawing/2014/main" id="{10E4D9A5-755F-4824-A07A-FAD414D2A99B}"/>
              </a:ext>
            </a:extLst>
          </p:cNvPr>
          <p:cNvSpPr txBox="1"/>
          <p:nvPr/>
        </p:nvSpPr>
        <p:spPr>
          <a:xfrm>
            <a:off x="1102983" y="3099713"/>
            <a:ext cx="2229649" cy="369332"/>
          </a:xfrm>
          <a:prstGeom prst="rect">
            <a:avLst/>
          </a:prstGeom>
          <a:noFill/>
        </p:spPr>
        <p:txBody>
          <a:bodyPr wrap="none" rtlCol="0">
            <a:spAutoFit/>
          </a:bodyPr>
          <a:lstStyle/>
          <a:p>
            <a:r>
              <a:rPr lang="en-US" dirty="0"/>
              <a:t>Intensity of Pixel [6,1]</a:t>
            </a:r>
            <a:endParaRPr lang="en-PK" dirty="0"/>
          </a:p>
        </p:txBody>
      </p:sp>
    </p:spTree>
    <p:extLst>
      <p:ext uri="{BB962C8B-B14F-4D97-AF65-F5344CB8AC3E}">
        <p14:creationId xmlns:p14="http://schemas.microsoft.com/office/powerpoint/2010/main" val="33657881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82B502-317B-4F00-B3F9-F081D591B01F}"/>
              </a:ext>
            </a:extLst>
          </p:cNvPr>
          <p:cNvSpPr>
            <a:spLocks noGrp="1"/>
          </p:cNvSpPr>
          <p:nvPr>
            <p:ph type="title"/>
          </p:nvPr>
        </p:nvSpPr>
        <p:spPr>
          <a:xfrm>
            <a:off x="1250950" y="382588"/>
            <a:ext cx="10179050" cy="1492250"/>
          </a:xfrm>
        </p:spPr>
        <p:txBody>
          <a:bodyPr/>
          <a:lstStyle/>
          <a:p>
            <a:r>
              <a:rPr lang="en-US" dirty="0"/>
              <a:t>Digital Image Analysis</a:t>
            </a:r>
            <a:endParaRPr lang="en-PK" dirty="0"/>
          </a:p>
        </p:txBody>
      </p:sp>
      <p:sp>
        <p:nvSpPr>
          <p:cNvPr id="5" name="TextBox 4">
            <a:extLst>
              <a:ext uri="{FF2B5EF4-FFF2-40B4-BE49-F238E27FC236}">
                <a16:creationId xmlns:a16="http://schemas.microsoft.com/office/drawing/2014/main" id="{A2CD22E7-E0D2-4F0E-B940-A9BDD69F72CF}"/>
              </a:ext>
            </a:extLst>
          </p:cNvPr>
          <p:cNvSpPr txBox="1"/>
          <p:nvPr/>
        </p:nvSpPr>
        <p:spPr>
          <a:xfrm>
            <a:off x="1381539" y="1258612"/>
            <a:ext cx="2318263" cy="461665"/>
          </a:xfrm>
          <a:prstGeom prst="rect">
            <a:avLst/>
          </a:prstGeom>
          <a:noFill/>
        </p:spPr>
        <p:txBody>
          <a:bodyPr wrap="none" rtlCol="0">
            <a:spAutoFit/>
          </a:bodyPr>
          <a:lstStyle/>
          <a:p>
            <a:r>
              <a:rPr lang="en-US" sz="2400" dirty="0"/>
              <a:t>Image Intensities:</a:t>
            </a:r>
            <a:endParaRPr lang="en-PK" sz="2400" dirty="0"/>
          </a:p>
        </p:txBody>
      </p:sp>
      <p:sp>
        <p:nvSpPr>
          <p:cNvPr id="6" name="TextBox 5">
            <a:extLst>
              <a:ext uri="{FF2B5EF4-FFF2-40B4-BE49-F238E27FC236}">
                <a16:creationId xmlns:a16="http://schemas.microsoft.com/office/drawing/2014/main" id="{D6A8E86B-C81F-4786-A07B-75D83DC30F64}"/>
              </a:ext>
            </a:extLst>
          </p:cNvPr>
          <p:cNvSpPr txBox="1"/>
          <p:nvPr/>
        </p:nvSpPr>
        <p:spPr>
          <a:xfrm>
            <a:off x="2584704" y="2750862"/>
            <a:ext cx="7478073" cy="646331"/>
          </a:xfrm>
          <a:prstGeom prst="rect">
            <a:avLst/>
          </a:prstGeom>
          <a:noFill/>
        </p:spPr>
        <p:txBody>
          <a:bodyPr wrap="none" rtlCol="0">
            <a:spAutoFit/>
          </a:bodyPr>
          <a:lstStyle/>
          <a:p>
            <a:r>
              <a:rPr lang="en-US" dirty="0"/>
              <a:t>Color image is composed of three channels of 2D images, where each channel</a:t>
            </a:r>
          </a:p>
          <a:p>
            <a:r>
              <a:rPr lang="en-US" dirty="0"/>
              <a:t>Represents RED ,  GREEN and BLUE (RGB) components of the image</a:t>
            </a:r>
            <a:endParaRPr lang="en-PK" dirty="0"/>
          </a:p>
        </p:txBody>
      </p:sp>
      <p:graphicFrame>
        <p:nvGraphicFramePr>
          <p:cNvPr id="7" name="Table 7">
            <a:extLst>
              <a:ext uri="{FF2B5EF4-FFF2-40B4-BE49-F238E27FC236}">
                <a16:creationId xmlns:a16="http://schemas.microsoft.com/office/drawing/2014/main" id="{CFBAAA37-074E-46B9-BC9A-DA5F6016BA87}"/>
              </a:ext>
            </a:extLst>
          </p:cNvPr>
          <p:cNvGraphicFramePr>
            <a:graphicFrameLocks noGrp="1"/>
          </p:cNvGraphicFramePr>
          <p:nvPr/>
        </p:nvGraphicFramePr>
        <p:xfrm>
          <a:off x="1945698" y="4116028"/>
          <a:ext cx="2661918" cy="1483360"/>
        </p:xfrm>
        <a:graphic>
          <a:graphicData uri="http://schemas.openxmlformats.org/drawingml/2006/table">
            <a:tbl>
              <a:tblPr firstRow="1" bandRow="1">
                <a:tableStyleId>{D7AC3CCA-C797-4891-BE02-D94E43425B78}</a:tableStyleId>
              </a:tblPr>
              <a:tblGrid>
                <a:gridCol w="380274">
                  <a:extLst>
                    <a:ext uri="{9D8B030D-6E8A-4147-A177-3AD203B41FA5}">
                      <a16:colId xmlns:a16="http://schemas.microsoft.com/office/drawing/2014/main" val="1376010244"/>
                    </a:ext>
                  </a:extLst>
                </a:gridCol>
                <a:gridCol w="380274">
                  <a:extLst>
                    <a:ext uri="{9D8B030D-6E8A-4147-A177-3AD203B41FA5}">
                      <a16:colId xmlns:a16="http://schemas.microsoft.com/office/drawing/2014/main" val="3744702329"/>
                    </a:ext>
                  </a:extLst>
                </a:gridCol>
                <a:gridCol w="380274">
                  <a:extLst>
                    <a:ext uri="{9D8B030D-6E8A-4147-A177-3AD203B41FA5}">
                      <a16:colId xmlns:a16="http://schemas.microsoft.com/office/drawing/2014/main" val="1374560276"/>
                    </a:ext>
                  </a:extLst>
                </a:gridCol>
                <a:gridCol w="380274">
                  <a:extLst>
                    <a:ext uri="{9D8B030D-6E8A-4147-A177-3AD203B41FA5}">
                      <a16:colId xmlns:a16="http://schemas.microsoft.com/office/drawing/2014/main" val="3754607943"/>
                    </a:ext>
                  </a:extLst>
                </a:gridCol>
                <a:gridCol w="380274">
                  <a:extLst>
                    <a:ext uri="{9D8B030D-6E8A-4147-A177-3AD203B41FA5}">
                      <a16:colId xmlns:a16="http://schemas.microsoft.com/office/drawing/2014/main" val="225312432"/>
                    </a:ext>
                  </a:extLst>
                </a:gridCol>
                <a:gridCol w="380274">
                  <a:extLst>
                    <a:ext uri="{9D8B030D-6E8A-4147-A177-3AD203B41FA5}">
                      <a16:colId xmlns:a16="http://schemas.microsoft.com/office/drawing/2014/main" val="3885458658"/>
                    </a:ext>
                  </a:extLst>
                </a:gridCol>
                <a:gridCol w="380274">
                  <a:extLst>
                    <a:ext uri="{9D8B030D-6E8A-4147-A177-3AD203B41FA5}">
                      <a16:colId xmlns:a16="http://schemas.microsoft.com/office/drawing/2014/main" val="3304375298"/>
                    </a:ext>
                  </a:extLst>
                </a:gridCol>
              </a:tblGrid>
              <a:tr h="370840">
                <a:tc>
                  <a:txBody>
                    <a:bodyPr/>
                    <a:lstStyle/>
                    <a:p>
                      <a:endParaRPr lang="en-PK"/>
                    </a:p>
                  </a:txBody>
                  <a:tcPr>
                    <a:solidFill>
                      <a:srgbClr val="FF0000"/>
                    </a:solidFill>
                  </a:tcPr>
                </a:tc>
                <a:tc>
                  <a:txBody>
                    <a:bodyPr/>
                    <a:lstStyle/>
                    <a:p>
                      <a:endParaRPr lang="en-PK" dirty="0"/>
                    </a:p>
                  </a:txBody>
                  <a:tcPr>
                    <a:solidFill>
                      <a:srgbClr val="FF0000"/>
                    </a:solidFill>
                  </a:tcPr>
                </a:tc>
                <a:tc>
                  <a:txBody>
                    <a:bodyPr/>
                    <a:lstStyle/>
                    <a:p>
                      <a:endParaRPr lang="en-PK"/>
                    </a:p>
                  </a:txBody>
                  <a:tcPr>
                    <a:solidFill>
                      <a:srgbClr val="FF0000"/>
                    </a:solidFill>
                  </a:tcPr>
                </a:tc>
                <a:tc>
                  <a:txBody>
                    <a:bodyPr/>
                    <a:lstStyle/>
                    <a:p>
                      <a:endParaRPr lang="en-PK"/>
                    </a:p>
                  </a:txBody>
                  <a:tcPr>
                    <a:solidFill>
                      <a:srgbClr val="FF0000"/>
                    </a:solidFill>
                  </a:tcPr>
                </a:tc>
                <a:tc>
                  <a:txBody>
                    <a:bodyPr/>
                    <a:lstStyle/>
                    <a:p>
                      <a:endParaRPr lang="en-PK"/>
                    </a:p>
                  </a:txBody>
                  <a:tcPr>
                    <a:solidFill>
                      <a:srgbClr val="FF0000"/>
                    </a:solidFill>
                  </a:tcPr>
                </a:tc>
                <a:tc>
                  <a:txBody>
                    <a:bodyPr/>
                    <a:lstStyle/>
                    <a:p>
                      <a:endParaRPr lang="en-PK" dirty="0"/>
                    </a:p>
                  </a:txBody>
                  <a:tcPr>
                    <a:solidFill>
                      <a:srgbClr val="FF0000"/>
                    </a:solidFill>
                  </a:tcPr>
                </a:tc>
                <a:tc>
                  <a:txBody>
                    <a:bodyPr/>
                    <a:lstStyle/>
                    <a:p>
                      <a:endParaRPr lang="en-PK"/>
                    </a:p>
                  </a:txBody>
                  <a:tcPr>
                    <a:solidFill>
                      <a:srgbClr val="FF0000"/>
                    </a:solidFill>
                  </a:tcPr>
                </a:tc>
                <a:extLst>
                  <a:ext uri="{0D108BD9-81ED-4DB2-BD59-A6C34878D82A}">
                    <a16:rowId xmlns:a16="http://schemas.microsoft.com/office/drawing/2014/main" val="1735113495"/>
                  </a:ext>
                </a:extLst>
              </a:tr>
              <a:tr h="370840">
                <a:tc>
                  <a:txBody>
                    <a:bodyPr/>
                    <a:lstStyle/>
                    <a:p>
                      <a:endParaRPr lang="en-PK"/>
                    </a:p>
                  </a:txBody>
                  <a:tcPr>
                    <a:solidFill>
                      <a:srgbClr val="FF0000"/>
                    </a:solidFill>
                  </a:tcPr>
                </a:tc>
                <a:tc>
                  <a:txBody>
                    <a:bodyPr/>
                    <a:lstStyle/>
                    <a:p>
                      <a:endParaRPr lang="en-PK"/>
                    </a:p>
                  </a:txBody>
                  <a:tcPr>
                    <a:solidFill>
                      <a:srgbClr val="FF0000"/>
                    </a:solidFill>
                  </a:tcPr>
                </a:tc>
                <a:tc>
                  <a:txBody>
                    <a:bodyPr/>
                    <a:lstStyle/>
                    <a:p>
                      <a:endParaRPr lang="en-PK"/>
                    </a:p>
                  </a:txBody>
                  <a:tcPr>
                    <a:solidFill>
                      <a:srgbClr val="FF0000"/>
                    </a:solidFill>
                  </a:tcPr>
                </a:tc>
                <a:tc>
                  <a:txBody>
                    <a:bodyPr/>
                    <a:lstStyle/>
                    <a:p>
                      <a:endParaRPr lang="en-PK"/>
                    </a:p>
                  </a:txBody>
                  <a:tcPr>
                    <a:solidFill>
                      <a:srgbClr val="FF0000"/>
                    </a:solidFill>
                  </a:tcPr>
                </a:tc>
                <a:tc>
                  <a:txBody>
                    <a:bodyPr/>
                    <a:lstStyle/>
                    <a:p>
                      <a:endParaRPr lang="en-PK"/>
                    </a:p>
                  </a:txBody>
                  <a:tcPr>
                    <a:solidFill>
                      <a:srgbClr val="FF0000"/>
                    </a:solidFill>
                  </a:tcPr>
                </a:tc>
                <a:tc>
                  <a:txBody>
                    <a:bodyPr/>
                    <a:lstStyle/>
                    <a:p>
                      <a:endParaRPr lang="en-PK"/>
                    </a:p>
                  </a:txBody>
                  <a:tcPr>
                    <a:solidFill>
                      <a:srgbClr val="FF0000"/>
                    </a:solidFill>
                  </a:tcPr>
                </a:tc>
                <a:tc>
                  <a:txBody>
                    <a:bodyPr/>
                    <a:lstStyle/>
                    <a:p>
                      <a:endParaRPr lang="en-PK"/>
                    </a:p>
                  </a:txBody>
                  <a:tcPr>
                    <a:solidFill>
                      <a:srgbClr val="FF0000"/>
                    </a:solidFill>
                  </a:tcPr>
                </a:tc>
                <a:extLst>
                  <a:ext uri="{0D108BD9-81ED-4DB2-BD59-A6C34878D82A}">
                    <a16:rowId xmlns:a16="http://schemas.microsoft.com/office/drawing/2014/main" val="1800913087"/>
                  </a:ext>
                </a:extLst>
              </a:tr>
              <a:tr h="370840">
                <a:tc>
                  <a:txBody>
                    <a:bodyPr/>
                    <a:lstStyle/>
                    <a:p>
                      <a:endParaRPr lang="en-PK"/>
                    </a:p>
                  </a:txBody>
                  <a:tcPr>
                    <a:solidFill>
                      <a:srgbClr val="FF0000"/>
                    </a:solidFill>
                  </a:tcPr>
                </a:tc>
                <a:tc>
                  <a:txBody>
                    <a:bodyPr/>
                    <a:lstStyle/>
                    <a:p>
                      <a:endParaRPr lang="en-PK"/>
                    </a:p>
                  </a:txBody>
                  <a:tcPr>
                    <a:solidFill>
                      <a:srgbClr val="FF0000"/>
                    </a:solidFill>
                  </a:tcPr>
                </a:tc>
                <a:tc>
                  <a:txBody>
                    <a:bodyPr/>
                    <a:lstStyle/>
                    <a:p>
                      <a:endParaRPr lang="en-PK"/>
                    </a:p>
                  </a:txBody>
                  <a:tcPr>
                    <a:solidFill>
                      <a:srgbClr val="FF0000"/>
                    </a:solidFill>
                  </a:tcPr>
                </a:tc>
                <a:tc>
                  <a:txBody>
                    <a:bodyPr/>
                    <a:lstStyle/>
                    <a:p>
                      <a:endParaRPr lang="en-PK"/>
                    </a:p>
                  </a:txBody>
                  <a:tcPr>
                    <a:solidFill>
                      <a:srgbClr val="FF0000"/>
                    </a:solidFill>
                  </a:tcPr>
                </a:tc>
                <a:tc>
                  <a:txBody>
                    <a:bodyPr/>
                    <a:lstStyle/>
                    <a:p>
                      <a:endParaRPr lang="en-PK"/>
                    </a:p>
                  </a:txBody>
                  <a:tcPr>
                    <a:solidFill>
                      <a:srgbClr val="FF0000"/>
                    </a:solidFill>
                  </a:tcPr>
                </a:tc>
                <a:tc>
                  <a:txBody>
                    <a:bodyPr/>
                    <a:lstStyle/>
                    <a:p>
                      <a:endParaRPr lang="en-PK"/>
                    </a:p>
                  </a:txBody>
                  <a:tcPr>
                    <a:solidFill>
                      <a:srgbClr val="FF0000"/>
                    </a:solidFill>
                  </a:tcPr>
                </a:tc>
                <a:tc>
                  <a:txBody>
                    <a:bodyPr/>
                    <a:lstStyle/>
                    <a:p>
                      <a:endParaRPr lang="en-PK"/>
                    </a:p>
                  </a:txBody>
                  <a:tcPr>
                    <a:solidFill>
                      <a:srgbClr val="FF0000"/>
                    </a:solidFill>
                  </a:tcPr>
                </a:tc>
                <a:extLst>
                  <a:ext uri="{0D108BD9-81ED-4DB2-BD59-A6C34878D82A}">
                    <a16:rowId xmlns:a16="http://schemas.microsoft.com/office/drawing/2014/main" val="3991338165"/>
                  </a:ext>
                </a:extLst>
              </a:tr>
              <a:tr h="370840">
                <a:tc>
                  <a:txBody>
                    <a:bodyPr/>
                    <a:lstStyle/>
                    <a:p>
                      <a:endParaRPr lang="en-PK"/>
                    </a:p>
                  </a:txBody>
                  <a:tcPr>
                    <a:solidFill>
                      <a:srgbClr val="FF0000"/>
                    </a:solidFill>
                  </a:tcPr>
                </a:tc>
                <a:tc>
                  <a:txBody>
                    <a:bodyPr/>
                    <a:lstStyle/>
                    <a:p>
                      <a:endParaRPr lang="en-PK"/>
                    </a:p>
                  </a:txBody>
                  <a:tcPr>
                    <a:solidFill>
                      <a:srgbClr val="FF0000"/>
                    </a:solidFill>
                  </a:tcPr>
                </a:tc>
                <a:tc>
                  <a:txBody>
                    <a:bodyPr/>
                    <a:lstStyle/>
                    <a:p>
                      <a:endParaRPr lang="en-PK"/>
                    </a:p>
                  </a:txBody>
                  <a:tcPr>
                    <a:solidFill>
                      <a:srgbClr val="FF0000"/>
                    </a:solidFill>
                  </a:tcPr>
                </a:tc>
                <a:tc>
                  <a:txBody>
                    <a:bodyPr/>
                    <a:lstStyle/>
                    <a:p>
                      <a:endParaRPr lang="en-PK"/>
                    </a:p>
                  </a:txBody>
                  <a:tcPr>
                    <a:solidFill>
                      <a:srgbClr val="FF0000"/>
                    </a:solidFill>
                  </a:tcPr>
                </a:tc>
                <a:tc>
                  <a:txBody>
                    <a:bodyPr/>
                    <a:lstStyle/>
                    <a:p>
                      <a:endParaRPr lang="en-PK"/>
                    </a:p>
                  </a:txBody>
                  <a:tcPr>
                    <a:solidFill>
                      <a:srgbClr val="FF0000"/>
                    </a:solidFill>
                  </a:tcPr>
                </a:tc>
                <a:tc>
                  <a:txBody>
                    <a:bodyPr/>
                    <a:lstStyle/>
                    <a:p>
                      <a:endParaRPr lang="en-PK"/>
                    </a:p>
                  </a:txBody>
                  <a:tcPr>
                    <a:solidFill>
                      <a:srgbClr val="FF0000"/>
                    </a:solidFill>
                  </a:tcPr>
                </a:tc>
                <a:tc>
                  <a:txBody>
                    <a:bodyPr/>
                    <a:lstStyle/>
                    <a:p>
                      <a:endParaRPr lang="en-PK" dirty="0"/>
                    </a:p>
                  </a:txBody>
                  <a:tcPr>
                    <a:solidFill>
                      <a:srgbClr val="FF0000"/>
                    </a:solidFill>
                  </a:tcPr>
                </a:tc>
                <a:extLst>
                  <a:ext uri="{0D108BD9-81ED-4DB2-BD59-A6C34878D82A}">
                    <a16:rowId xmlns:a16="http://schemas.microsoft.com/office/drawing/2014/main" val="2170921765"/>
                  </a:ext>
                </a:extLst>
              </a:tr>
            </a:tbl>
          </a:graphicData>
        </a:graphic>
      </p:graphicFrame>
      <p:graphicFrame>
        <p:nvGraphicFramePr>
          <p:cNvPr id="9" name="Table 7">
            <a:extLst>
              <a:ext uri="{FF2B5EF4-FFF2-40B4-BE49-F238E27FC236}">
                <a16:creationId xmlns:a16="http://schemas.microsoft.com/office/drawing/2014/main" id="{5C7F287E-4FEE-49C0-8A43-144AF2D3510E}"/>
              </a:ext>
            </a:extLst>
          </p:cNvPr>
          <p:cNvGraphicFramePr>
            <a:graphicFrameLocks noGrp="1"/>
          </p:cNvGraphicFramePr>
          <p:nvPr/>
        </p:nvGraphicFramePr>
        <p:xfrm>
          <a:off x="4850061" y="4116028"/>
          <a:ext cx="2661918" cy="1483360"/>
        </p:xfrm>
        <a:graphic>
          <a:graphicData uri="http://schemas.openxmlformats.org/drawingml/2006/table">
            <a:tbl>
              <a:tblPr firstRow="1" bandRow="1">
                <a:tableStyleId>{D7AC3CCA-C797-4891-BE02-D94E43425B78}</a:tableStyleId>
              </a:tblPr>
              <a:tblGrid>
                <a:gridCol w="380274">
                  <a:extLst>
                    <a:ext uri="{9D8B030D-6E8A-4147-A177-3AD203B41FA5}">
                      <a16:colId xmlns:a16="http://schemas.microsoft.com/office/drawing/2014/main" val="1376010244"/>
                    </a:ext>
                  </a:extLst>
                </a:gridCol>
                <a:gridCol w="380274">
                  <a:extLst>
                    <a:ext uri="{9D8B030D-6E8A-4147-A177-3AD203B41FA5}">
                      <a16:colId xmlns:a16="http://schemas.microsoft.com/office/drawing/2014/main" val="3744702329"/>
                    </a:ext>
                  </a:extLst>
                </a:gridCol>
                <a:gridCol w="380274">
                  <a:extLst>
                    <a:ext uri="{9D8B030D-6E8A-4147-A177-3AD203B41FA5}">
                      <a16:colId xmlns:a16="http://schemas.microsoft.com/office/drawing/2014/main" val="1374560276"/>
                    </a:ext>
                  </a:extLst>
                </a:gridCol>
                <a:gridCol w="380274">
                  <a:extLst>
                    <a:ext uri="{9D8B030D-6E8A-4147-A177-3AD203B41FA5}">
                      <a16:colId xmlns:a16="http://schemas.microsoft.com/office/drawing/2014/main" val="3754607943"/>
                    </a:ext>
                  </a:extLst>
                </a:gridCol>
                <a:gridCol w="380274">
                  <a:extLst>
                    <a:ext uri="{9D8B030D-6E8A-4147-A177-3AD203B41FA5}">
                      <a16:colId xmlns:a16="http://schemas.microsoft.com/office/drawing/2014/main" val="225312432"/>
                    </a:ext>
                  </a:extLst>
                </a:gridCol>
                <a:gridCol w="380274">
                  <a:extLst>
                    <a:ext uri="{9D8B030D-6E8A-4147-A177-3AD203B41FA5}">
                      <a16:colId xmlns:a16="http://schemas.microsoft.com/office/drawing/2014/main" val="3885458658"/>
                    </a:ext>
                  </a:extLst>
                </a:gridCol>
                <a:gridCol w="380274">
                  <a:extLst>
                    <a:ext uri="{9D8B030D-6E8A-4147-A177-3AD203B41FA5}">
                      <a16:colId xmlns:a16="http://schemas.microsoft.com/office/drawing/2014/main" val="3304375298"/>
                    </a:ext>
                  </a:extLst>
                </a:gridCol>
              </a:tblGrid>
              <a:tr h="370840">
                <a:tc>
                  <a:txBody>
                    <a:bodyPr/>
                    <a:lstStyle/>
                    <a:p>
                      <a:endParaRPr lang="en-PK"/>
                    </a:p>
                  </a:txBody>
                  <a:tcPr>
                    <a:solidFill>
                      <a:srgbClr val="00B050"/>
                    </a:solidFill>
                  </a:tcPr>
                </a:tc>
                <a:tc>
                  <a:txBody>
                    <a:bodyPr/>
                    <a:lstStyle/>
                    <a:p>
                      <a:endParaRPr lang="en-PK"/>
                    </a:p>
                  </a:txBody>
                  <a:tcPr>
                    <a:solidFill>
                      <a:srgbClr val="00B050"/>
                    </a:solidFill>
                  </a:tcPr>
                </a:tc>
                <a:tc>
                  <a:txBody>
                    <a:bodyPr/>
                    <a:lstStyle/>
                    <a:p>
                      <a:endParaRPr lang="en-PK"/>
                    </a:p>
                  </a:txBody>
                  <a:tcPr>
                    <a:solidFill>
                      <a:srgbClr val="00B050"/>
                    </a:solidFill>
                  </a:tcPr>
                </a:tc>
                <a:tc>
                  <a:txBody>
                    <a:bodyPr/>
                    <a:lstStyle/>
                    <a:p>
                      <a:endParaRPr lang="en-PK"/>
                    </a:p>
                  </a:txBody>
                  <a:tcPr>
                    <a:solidFill>
                      <a:srgbClr val="00B050"/>
                    </a:solidFill>
                  </a:tcPr>
                </a:tc>
                <a:tc>
                  <a:txBody>
                    <a:bodyPr/>
                    <a:lstStyle/>
                    <a:p>
                      <a:endParaRPr lang="en-PK"/>
                    </a:p>
                  </a:txBody>
                  <a:tcPr>
                    <a:solidFill>
                      <a:srgbClr val="00B050"/>
                    </a:solidFill>
                  </a:tcPr>
                </a:tc>
                <a:tc>
                  <a:txBody>
                    <a:bodyPr/>
                    <a:lstStyle/>
                    <a:p>
                      <a:endParaRPr lang="en-PK" dirty="0"/>
                    </a:p>
                  </a:txBody>
                  <a:tcPr>
                    <a:solidFill>
                      <a:srgbClr val="00B050"/>
                    </a:solidFill>
                  </a:tcPr>
                </a:tc>
                <a:tc>
                  <a:txBody>
                    <a:bodyPr/>
                    <a:lstStyle/>
                    <a:p>
                      <a:endParaRPr lang="en-PK" dirty="0"/>
                    </a:p>
                  </a:txBody>
                  <a:tcPr>
                    <a:solidFill>
                      <a:srgbClr val="00B050"/>
                    </a:solidFill>
                  </a:tcPr>
                </a:tc>
                <a:extLst>
                  <a:ext uri="{0D108BD9-81ED-4DB2-BD59-A6C34878D82A}">
                    <a16:rowId xmlns:a16="http://schemas.microsoft.com/office/drawing/2014/main" val="1735113495"/>
                  </a:ext>
                </a:extLst>
              </a:tr>
              <a:tr h="370840">
                <a:tc>
                  <a:txBody>
                    <a:bodyPr/>
                    <a:lstStyle/>
                    <a:p>
                      <a:endParaRPr lang="en-PK"/>
                    </a:p>
                  </a:txBody>
                  <a:tcPr>
                    <a:solidFill>
                      <a:srgbClr val="00B050"/>
                    </a:solidFill>
                  </a:tcPr>
                </a:tc>
                <a:tc>
                  <a:txBody>
                    <a:bodyPr/>
                    <a:lstStyle/>
                    <a:p>
                      <a:endParaRPr lang="en-PK"/>
                    </a:p>
                  </a:txBody>
                  <a:tcPr>
                    <a:solidFill>
                      <a:srgbClr val="00B050"/>
                    </a:solidFill>
                  </a:tcPr>
                </a:tc>
                <a:tc>
                  <a:txBody>
                    <a:bodyPr/>
                    <a:lstStyle/>
                    <a:p>
                      <a:endParaRPr lang="en-PK"/>
                    </a:p>
                  </a:txBody>
                  <a:tcPr>
                    <a:solidFill>
                      <a:srgbClr val="00B050"/>
                    </a:solidFill>
                  </a:tcPr>
                </a:tc>
                <a:tc>
                  <a:txBody>
                    <a:bodyPr/>
                    <a:lstStyle/>
                    <a:p>
                      <a:endParaRPr lang="en-PK"/>
                    </a:p>
                  </a:txBody>
                  <a:tcPr>
                    <a:solidFill>
                      <a:srgbClr val="00B050"/>
                    </a:solidFill>
                  </a:tcPr>
                </a:tc>
                <a:tc>
                  <a:txBody>
                    <a:bodyPr/>
                    <a:lstStyle/>
                    <a:p>
                      <a:endParaRPr lang="en-PK"/>
                    </a:p>
                  </a:txBody>
                  <a:tcPr>
                    <a:solidFill>
                      <a:srgbClr val="00B050"/>
                    </a:solidFill>
                  </a:tcPr>
                </a:tc>
                <a:tc>
                  <a:txBody>
                    <a:bodyPr/>
                    <a:lstStyle/>
                    <a:p>
                      <a:endParaRPr lang="en-PK"/>
                    </a:p>
                  </a:txBody>
                  <a:tcPr>
                    <a:solidFill>
                      <a:srgbClr val="00B050"/>
                    </a:solidFill>
                  </a:tcPr>
                </a:tc>
                <a:tc>
                  <a:txBody>
                    <a:bodyPr/>
                    <a:lstStyle/>
                    <a:p>
                      <a:endParaRPr lang="en-PK"/>
                    </a:p>
                  </a:txBody>
                  <a:tcPr>
                    <a:solidFill>
                      <a:srgbClr val="00B050"/>
                    </a:solidFill>
                  </a:tcPr>
                </a:tc>
                <a:extLst>
                  <a:ext uri="{0D108BD9-81ED-4DB2-BD59-A6C34878D82A}">
                    <a16:rowId xmlns:a16="http://schemas.microsoft.com/office/drawing/2014/main" val="1800913087"/>
                  </a:ext>
                </a:extLst>
              </a:tr>
              <a:tr h="370840">
                <a:tc>
                  <a:txBody>
                    <a:bodyPr/>
                    <a:lstStyle/>
                    <a:p>
                      <a:endParaRPr lang="en-PK"/>
                    </a:p>
                  </a:txBody>
                  <a:tcPr>
                    <a:solidFill>
                      <a:srgbClr val="00B050"/>
                    </a:solidFill>
                  </a:tcPr>
                </a:tc>
                <a:tc>
                  <a:txBody>
                    <a:bodyPr/>
                    <a:lstStyle/>
                    <a:p>
                      <a:endParaRPr lang="en-PK"/>
                    </a:p>
                  </a:txBody>
                  <a:tcPr>
                    <a:solidFill>
                      <a:srgbClr val="00B050"/>
                    </a:solidFill>
                  </a:tcPr>
                </a:tc>
                <a:tc>
                  <a:txBody>
                    <a:bodyPr/>
                    <a:lstStyle/>
                    <a:p>
                      <a:endParaRPr lang="en-PK"/>
                    </a:p>
                  </a:txBody>
                  <a:tcPr>
                    <a:solidFill>
                      <a:srgbClr val="00B050"/>
                    </a:solidFill>
                  </a:tcPr>
                </a:tc>
                <a:tc>
                  <a:txBody>
                    <a:bodyPr/>
                    <a:lstStyle/>
                    <a:p>
                      <a:endParaRPr lang="en-PK"/>
                    </a:p>
                  </a:txBody>
                  <a:tcPr>
                    <a:solidFill>
                      <a:srgbClr val="00B050"/>
                    </a:solidFill>
                  </a:tcPr>
                </a:tc>
                <a:tc>
                  <a:txBody>
                    <a:bodyPr/>
                    <a:lstStyle/>
                    <a:p>
                      <a:endParaRPr lang="en-PK"/>
                    </a:p>
                  </a:txBody>
                  <a:tcPr>
                    <a:solidFill>
                      <a:srgbClr val="00B050"/>
                    </a:solidFill>
                  </a:tcPr>
                </a:tc>
                <a:tc>
                  <a:txBody>
                    <a:bodyPr/>
                    <a:lstStyle/>
                    <a:p>
                      <a:endParaRPr lang="en-PK"/>
                    </a:p>
                  </a:txBody>
                  <a:tcPr>
                    <a:solidFill>
                      <a:srgbClr val="00B050"/>
                    </a:solidFill>
                  </a:tcPr>
                </a:tc>
                <a:tc>
                  <a:txBody>
                    <a:bodyPr/>
                    <a:lstStyle/>
                    <a:p>
                      <a:endParaRPr lang="en-PK"/>
                    </a:p>
                  </a:txBody>
                  <a:tcPr>
                    <a:solidFill>
                      <a:srgbClr val="00B050"/>
                    </a:solidFill>
                  </a:tcPr>
                </a:tc>
                <a:extLst>
                  <a:ext uri="{0D108BD9-81ED-4DB2-BD59-A6C34878D82A}">
                    <a16:rowId xmlns:a16="http://schemas.microsoft.com/office/drawing/2014/main" val="3991338165"/>
                  </a:ext>
                </a:extLst>
              </a:tr>
              <a:tr h="370840">
                <a:tc>
                  <a:txBody>
                    <a:bodyPr/>
                    <a:lstStyle/>
                    <a:p>
                      <a:endParaRPr lang="en-PK"/>
                    </a:p>
                  </a:txBody>
                  <a:tcPr>
                    <a:solidFill>
                      <a:srgbClr val="00B050"/>
                    </a:solidFill>
                  </a:tcPr>
                </a:tc>
                <a:tc>
                  <a:txBody>
                    <a:bodyPr/>
                    <a:lstStyle/>
                    <a:p>
                      <a:endParaRPr lang="en-PK"/>
                    </a:p>
                  </a:txBody>
                  <a:tcPr>
                    <a:solidFill>
                      <a:srgbClr val="00B050"/>
                    </a:solidFill>
                  </a:tcPr>
                </a:tc>
                <a:tc>
                  <a:txBody>
                    <a:bodyPr/>
                    <a:lstStyle/>
                    <a:p>
                      <a:endParaRPr lang="en-PK"/>
                    </a:p>
                  </a:txBody>
                  <a:tcPr>
                    <a:solidFill>
                      <a:srgbClr val="00B050"/>
                    </a:solidFill>
                  </a:tcPr>
                </a:tc>
                <a:tc>
                  <a:txBody>
                    <a:bodyPr/>
                    <a:lstStyle/>
                    <a:p>
                      <a:endParaRPr lang="en-PK"/>
                    </a:p>
                  </a:txBody>
                  <a:tcPr>
                    <a:solidFill>
                      <a:srgbClr val="00B050"/>
                    </a:solidFill>
                  </a:tcPr>
                </a:tc>
                <a:tc>
                  <a:txBody>
                    <a:bodyPr/>
                    <a:lstStyle/>
                    <a:p>
                      <a:endParaRPr lang="en-PK"/>
                    </a:p>
                  </a:txBody>
                  <a:tcPr>
                    <a:solidFill>
                      <a:srgbClr val="00B050"/>
                    </a:solidFill>
                  </a:tcPr>
                </a:tc>
                <a:tc>
                  <a:txBody>
                    <a:bodyPr/>
                    <a:lstStyle/>
                    <a:p>
                      <a:endParaRPr lang="en-PK"/>
                    </a:p>
                  </a:txBody>
                  <a:tcPr>
                    <a:solidFill>
                      <a:srgbClr val="00B050"/>
                    </a:solidFill>
                  </a:tcPr>
                </a:tc>
                <a:tc>
                  <a:txBody>
                    <a:bodyPr/>
                    <a:lstStyle/>
                    <a:p>
                      <a:endParaRPr lang="en-PK" dirty="0"/>
                    </a:p>
                  </a:txBody>
                  <a:tcPr>
                    <a:solidFill>
                      <a:srgbClr val="00B050"/>
                    </a:solidFill>
                  </a:tcPr>
                </a:tc>
                <a:extLst>
                  <a:ext uri="{0D108BD9-81ED-4DB2-BD59-A6C34878D82A}">
                    <a16:rowId xmlns:a16="http://schemas.microsoft.com/office/drawing/2014/main" val="2170921765"/>
                  </a:ext>
                </a:extLst>
              </a:tr>
            </a:tbl>
          </a:graphicData>
        </a:graphic>
      </p:graphicFrame>
      <p:graphicFrame>
        <p:nvGraphicFramePr>
          <p:cNvPr id="10" name="Table 7">
            <a:extLst>
              <a:ext uri="{FF2B5EF4-FFF2-40B4-BE49-F238E27FC236}">
                <a16:creationId xmlns:a16="http://schemas.microsoft.com/office/drawing/2014/main" id="{9DC6564B-29E6-45BA-8CA8-D0B4D06E6B04}"/>
              </a:ext>
            </a:extLst>
          </p:cNvPr>
          <p:cNvGraphicFramePr>
            <a:graphicFrameLocks noGrp="1"/>
          </p:cNvGraphicFramePr>
          <p:nvPr/>
        </p:nvGraphicFramePr>
        <p:xfrm>
          <a:off x="7803195" y="4116028"/>
          <a:ext cx="2661918" cy="1483360"/>
        </p:xfrm>
        <a:graphic>
          <a:graphicData uri="http://schemas.openxmlformats.org/drawingml/2006/table">
            <a:tbl>
              <a:tblPr firstRow="1" bandRow="1">
                <a:tableStyleId>{D7AC3CCA-C797-4891-BE02-D94E43425B78}</a:tableStyleId>
              </a:tblPr>
              <a:tblGrid>
                <a:gridCol w="380274">
                  <a:extLst>
                    <a:ext uri="{9D8B030D-6E8A-4147-A177-3AD203B41FA5}">
                      <a16:colId xmlns:a16="http://schemas.microsoft.com/office/drawing/2014/main" val="1376010244"/>
                    </a:ext>
                  </a:extLst>
                </a:gridCol>
                <a:gridCol w="380274">
                  <a:extLst>
                    <a:ext uri="{9D8B030D-6E8A-4147-A177-3AD203B41FA5}">
                      <a16:colId xmlns:a16="http://schemas.microsoft.com/office/drawing/2014/main" val="3744702329"/>
                    </a:ext>
                  </a:extLst>
                </a:gridCol>
                <a:gridCol w="380274">
                  <a:extLst>
                    <a:ext uri="{9D8B030D-6E8A-4147-A177-3AD203B41FA5}">
                      <a16:colId xmlns:a16="http://schemas.microsoft.com/office/drawing/2014/main" val="1374560276"/>
                    </a:ext>
                  </a:extLst>
                </a:gridCol>
                <a:gridCol w="380274">
                  <a:extLst>
                    <a:ext uri="{9D8B030D-6E8A-4147-A177-3AD203B41FA5}">
                      <a16:colId xmlns:a16="http://schemas.microsoft.com/office/drawing/2014/main" val="3754607943"/>
                    </a:ext>
                  </a:extLst>
                </a:gridCol>
                <a:gridCol w="380274">
                  <a:extLst>
                    <a:ext uri="{9D8B030D-6E8A-4147-A177-3AD203B41FA5}">
                      <a16:colId xmlns:a16="http://schemas.microsoft.com/office/drawing/2014/main" val="225312432"/>
                    </a:ext>
                  </a:extLst>
                </a:gridCol>
                <a:gridCol w="380274">
                  <a:extLst>
                    <a:ext uri="{9D8B030D-6E8A-4147-A177-3AD203B41FA5}">
                      <a16:colId xmlns:a16="http://schemas.microsoft.com/office/drawing/2014/main" val="3885458658"/>
                    </a:ext>
                  </a:extLst>
                </a:gridCol>
                <a:gridCol w="380274">
                  <a:extLst>
                    <a:ext uri="{9D8B030D-6E8A-4147-A177-3AD203B41FA5}">
                      <a16:colId xmlns:a16="http://schemas.microsoft.com/office/drawing/2014/main" val="3304375298"/>
                    </a:ext>
                  </a:extLst>
                </a:gridCol>
              </a:tblGrid>
              <a:tr h="370840">
                <a:tc>
                  <a:txBody>
                    <a:bodyPr/>
                    <a:lstStyle/>
                    <a:p>
                      <a:endParaRPr lang="en-PK"/>
                    </a:p>
                  </a:txBody>
                  <a:tcPr>
                    <a:solidFill>
                      <a:srgbClr val="0070C0"/>
                    </a:solidFill>
                  </a:tcPr>
                </a:tc>
                <a:tc>
                  <a:txBody>
                    <a:bodyPr/>
                    <a:lstStyle/>
                    <a:p>
                      <a:endParaRPr lang="en-PK"/>
                    </a:p>
                  </a:txBody>
                  <a:tcPr>
                    <a:solidFill>
                      <a:srgbClr val="0070C0"/>
                    </a:solidFill>
                  </a:tcPr>
                </a:tc>
                <a:tc>
                  <a:txBody>
                    <a:bodyPr/>
                    <a:lstStyle/>
                    <a:p>
                      <a:endParaRPr lang="en-PK"/>
                    </a:p>
                  </a:txBody>
                  <a:tcPr>
                    <a:solidFill>
                      <a:srgbClr val="0070C0"/>
                    </a:solidFill>
                  </a:tcPr>
                </a:tc>
                <a:tc>
                  <a:txBody>
                    <a:bodyPr/>
                    <a:lstStyle/>
                    <a:p>
                      <a:endParaRPr lang="en-PK"/>
                    </a:p>
                  </a:txBody>
                  <a:tcPr>
                    <a:solidFill>
                      <a:srgbClr val="0070C0"/>
                    </a:solidFill>
                  </a:tcPr>
                </a:tc>
                <a:tc>
                  <a:txBody>
                    <a:bodyPr/>
                    <a:lstStyle/>
                    <a:p>
                      <a:endParaRPr lang="en-PK"/>
                    </a:p>
                  </a:txBody>
                  <a:tcPr>
                    <a:solidFill>
                      <a:srgbClr val="0070C0"/>
                    </a:solidFill>
                  </a:tcPr>
                </a:tc>
                <a:tc>
                  <a:txBody>
                    <a:bodyPr/>
                    <a:lstStyle/>
                    <a:p>
                      <a:endParaRPr lang="en-PK" dirty="0"/>
                    </a:p>
                  </a:txBody>
                  <a:tcPr>
                    <a:solidFill>
                      <a:srgbClr val="0070C0"/>
                    </a:solidFill>
                  </a:tcPr>
                </a:tc>
                <a:tc>
                  <a:txBody>
                    <a:bodyPr/>
                    <a:lstStyle/>
                    <a:p>
                      <a:endParaRPr lang="en-PK"/>
                    </a:p>
                  </a:txBody>
                  <a:tcPr>
                    <a:solidFill>
                      <a:srgbClr val="0070C0"/>
                    </a:solidFill>
                  </a:tcPr>
                </a:tc>
                <a:extLst>
                  <a:ext uri="{0D108BD9-81ED-4DB2-BD59-A6C34878D82A}">
                    <a16:rowId xmlns:a16="http://schemas.microsoft.com/office/drawing/2014/main" val="1735113495"/>
                  </a:ext>
                </a:extLst>
              </a:tr>
              <a:tr h="370840">
                <a:tc>
                  <a:txBody>
                    <a:bodyPr/>
                    <a:lstStyle/>
                    <a:p>
                      <a:endParaRPr lang="en-PK"/>
                    </a:p>
                  </a:txBody>
                  <a:tcPr>
                    <a:solidFill>
                      <a:srgbClr val="0070C0"/>
                    </a:solidFill>
                  </a:tcPr>
                </a:tc>
                <a:tc>
                  <a:txBody>
                    <a:bodyPr/>
                    <a:lstStyle/>
                    <a:p>
                      <a:endParaRPr lang="en-PK"/>
                    </a:p>
                  </a:txBody>
                  <a:tcPr>
                    <a:solidFill>
                      <a:srgbClr val="0070C0"/>
                    </a:solidFill>
                  </a:tcPr>
                </a:tc>
                <a:tc>
                  <a:txBody>
                    <a:bodyPr/>
                    <a:lstStyle/>
                    <a:p>
                      <a:endParaRPr lang="en-PK"/>
                    </a:p>
                  </a:txBody>
                  <a:tcPr>
                    <a:solidFill>
                      <a:srgbClr val="0070C0"/>
                    </a:solidFill>
                  </a:tcPr>
                </a:tc>
                <a:tc>
                  <a:txBody>
                    <a:bodyPr/>
                    <a:lstStyle/>
                    <a:p>
                      <a:endParaRPr lang="en-PK"/>
                    </a:p>
                  </a:txBody>
                  <a:tcPr>
                    <a:solidFill>
                      <a:srgbClr val="0070C0"/>
                    </a:solidFill>
                  </a:tcPr>
                </a:tc>
                <a:tc>
                  <a:txBody>
                    <a:bodyPr/>
                    <a:lstStyle/>
                    <a:p>
                      <a:endParaRPr lang="en-PK"/>
                    </a:p>
                  </a:txBody>
                  <a:tcPr>
                    <a:solidFill>
                      <a:srgbClr val="0070C0"/>
                    </a:solidFill>
                  </a:tcPr>
                </a:tc>
                <a:tc>
                  <a:txBody>
                    <a:bodyPr/>
                    <a:lstStyle/>
                    <a:p>
                      <a:endParaRPr lang="en-PK"/>
                    </a:p>
                  </a:txBody>
                  <a:tcPr>
                    <a:solidFill>
                      <a:srgbClr val="0070C0"/>
                    </a:solidFill>
                  </a:tcPr>
                </a:tc>
                <a:tc>
                  <a:txBody>
                    <a:bodyPr/>
                    <a:lstStyle/>
                    <a:p>
                      <a:endParaRPr lang="en-PK"/>
                    </a:p>
                  </a:txBody>
                  <a:tcPr>
                    <a:solidFill>
                      <a:srgbClr val="0070C0"/>
                    </a:solidFill>
                  </a:tcPr>
                </a:tc>
                <a:extLst>
                  <a:ext uri="{0D108BD9-81ED-4DB2-BD59-A6C34878D82A}">
                    <a16:rowId xmlns:a16="http://schemas.microsoft.com/office/drawing/2014/main" val="1800913087"/>
                  </a:ext>
                </a:extLst>
              </a:tr>
              <a:tr h="370840">
                <a:tc>
                  <a:txBody>
                    <a:bodyPr/>
                    <a:lstStyle/>
                    <a:p>
                      <a:endParaRPr lang="en-PK"/>
                    </a:p>
                  </a:txBody>
                  <a:tcPr>
                    <a:solidFill>
                      <a:srgbClr val="0070C0"/>
                    </a:solidFill>
                  </a:tcPr>
                </a:tc>
                <a:tc>
                  <a:txBody>
                    <a:bodyPr/>
                    <a:lstStyle/>
                    <a:p>
                      <a:endParaRPr lang="en-PK"/>
                    </a:p>
                  </a:txBody>
                  <a:tcPr>
                    <a:solidFill>
                      <a:srgbClr val="0070C0"/>
                    </a:solidFill>
                  </a:tcPr>
                </a:tc>
                <a:tc>
                  <a:txBody>
                    <a:bodyPr/>
                    <a:lstStyle/>
                    <a:p>
                      <a:endParaRPr lang="en-PK"/>
                    </a:p>
                  </a:txBody>
                  <a:tcPr>
                    <a:solidFill>
                      <a:srgbClr val="0070C0"/>
                    </a:solidFill>
                  </a:tcPr>
                </a:tc>
                <a:tc>
                  <a:txBody>
                    <a:bodyPr/>
                    <a:lstStyle/>
                    <a:p>
                      <a:endParaRPr lang="en-PK"/>
                    </a:p>
                  </a:txBody>
                  <a:tcPr>
                    <a:solidFill>
                      <a:srgbClr val="0070C0"/>
                    </a:solidFill>
                  </a:tcPr>
                </a:tc>
                <a:tc>
                  <a:txBody>
                    <a:bodyPr/>
                    <a:lstStyle/>
                    <a:p>
                      <a:endParaRPr lang="en-PK"/>
                    </a:p>
                  </a:txBody>
                  <a:tcPr>
                    <a:solidFill>
                      <a:srgbClr val="0070C0"/>
                    </a:solidFill>
                  </a:tcPr>
                </a:tc>
                <a:tc>
                  <a:txBody>
                    <a:bodyPr/>
                    <a:lstStyle/>
                    <a:p>
                      <a:endParaRPr lang="en-PK"/>
                    </a:p>
                  </a:txBody>
                  <a:tcPr>
                    <a:solidFill>
                      <a:srgbClr val="0070C0"/>
                    </a:solidFill>
                  </a:tcPr>
                </a:tc>
                <a:tc>
                  <a:txBody>
                    <a:bodyPr/>
                    <a:lstStyle/>
                    <a:p>
                      <a:endParaRPr lang="en-PK"/>
                    </a:p>
                  </a:txBody>
                  <a:tcPr>
                    <a:solidFill>
                      <a:srgbClr val="0070C0"/>
                    </a:solidFill>
                  </a:tcPr>
                </a:tc>
                <a:extLst>
                  <a:ext uri="{0D108BD9-81ED-4DB2-BD59-A6C34878D82A}">
                    <a16:rowId xmlns:a16="http://schemas.microsoft.com/office/drawing/2014/main" val="3991338165"/>
                  </a:ext>
                </a:extLst>
              </a:tr>
              <a:tr h="370840">
                <a:tc>
                  <a:txBody>
                    <a:bodyPr/>
                    <a:lstStyle/>
                    <a:p>
                      <a:endParaRPr lang="en-PK"/>
                    </a:p>
                  </a:txBody>
                  <a:tcPr>
                    <a:solidFill>
                      <a:srgbClr val="0070C0"/>
                    </a:solidFill>
                  </a:tcPr>
                </a:tc>
                <a:tc>
                  <a:txBody>
                    <a:bodyPr/>
                    <a:lstStyle/>
                    <a:p>
                      <a:endParaRPr lang="en-PK"/>
                    </a:p>
                  </a:txBody>
                  <a:tcPr>
                    <a:solidFill>
                      <a:srgbClr val="0070C0"/>
                    </a:solidFill>
                  </a:tcPr>
                </a:tc>
                <a:tc>
                  <a:txBody>
                    <a:bodyPr/>
                    <a:lstStyle/>
                    <a:p>
                      <a:endParaRPr lang="en-PK"/>
                    </a:p>
                  </a:txBody>
                  <a:tcPr>
                    <a:solidFill>
                      <a:srgbClr val="0070C0"/>
                    </a:solidFill>
                  </a:tcPr>
                </a:tc>
                <a:tc>
                  <a:txBody>
                    <a:bodyPr/>
                    <a:lstStyle/>
                    <a:p>
                      <a:endParaRPr lang="en-PK"/>
                    </a:p>
                  </a:txBody>
                  <a:tcPr>
                    <a:solidFill>
                      <a:srgbClr val="0070C0"/>
                    </a:solidFill>
                  </a:tcPr>
                </a:tc>
                <a:tc>
                  <a:txBody>
                    <a:bodyPr/>
                    <a:lstStyle/>
                    <a:p>
                      <a:endParaRPr lang="en-PK"/>
                    </a:p>
                  </a:txBody>
                  <a:tcPr>
                    <a:solidFill>
                      <a:srgbClr val="0070C0"/>
                    </a:solidFill>
                  </a:tcPr>
                </a:tc>
                <a:tc>
                  <a:txBody>
                    <a:bodyPr/>
                    <a:lstStyle/>
                    <a:p>
                      <a:endParaRPr lang="en-PK"/>
                    </a:p>
                  </a:txBody>
                  <a:tcPr>
                    <a:solidFill>
                      <a:srgbClr val="0070C0"/>
                    </a:solidFill>
                  </a:tcPr>
                </a:tc>
                <a:tc>
                  <a:txBody>
                    <a:bodyPr/>
                    <a:lstStyle/>
                    <a:p>
                      <a:endParaRPr lang="en-PK" dirty="0"/>
                    </a:p>
                  </a:txBody>
                  <a:tcPr>
                    <a:solidFill>
                      <a:srgbClr val="0070C0"/>
                    </a:solidFill>
                  </a:tcPr>
                </a:tc>
                <a:extLst>
                  <a:ext uri="{0D108BD9-81ED-4DB2-BD59-A6C34878D82A}">
                    <a16:rowId xmlns:a16="http://schemas.microsoft.com/office/drawing/2014/main" val="2170921765"/>
                  </a:ext>
                </a:extLst>
              </a:tr>
            </a:tbl>
          </a:graphicData>
        </a:graphic>
      </p:graphicFrame>
    </p:spTree>
    <p:extLst>
      <p:ext uri="{BB962C8B-B14F-4D97-AF65-F5344CB8AC3E}">
        <p14:creationId xmlns:p14="http://schemas.microsoft.com/office/powerpoint/2010/main" val="18363116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90E7E-96FC-F386-7592-DF3293F4EE48}"/>
              </a:ext>
            </a:extLst>
          </p:cNvPr>
          <p:cNvSpPr>
            <a:spLocks noGrp="1"/>
          </p:cNvSpPr>
          <p:nvPr>
            <p:ph type="title"/>
          </p:nvPr>
        </p:nvSpPr>
        <p:spPr/>
        <p:txBody>
          <a:bodyPr/>
          <a:lstStyle/>
          <a:p>
            <a:endParaRPr lang="en-PK"/>
          </a:p>
        </p:txBody>
      </p:sp>
      <p:pic>
        <p:nvPicPr>
          <p:cNvPr id="5" name="Content Placeholder 4">
            <a:extLst>
              <a:ext uri="{FF2B5EF4-FFF2-40B4-BE49-F238E27FC236}">
                <a16:creationId xmlns:a16="http://schemas.microsoft.com/office/drawing/2014/main" id="{B715B407-927F-7327-B3F2-5DCCD7832FA3}"/>
              </a:ext>
            </a:extLst>
          </p:cNvPr>
          <p:cNvPicPr>
            <a:picLocks noGrp="1" noChangeAspect="1"/>
          </p:cNvPicPr>
          <p:nvPr>
            <p:ph idx="1"/>
          </p:nvPr>
        </p:nvPicPr>
        <p:blipFill>
          <a:blip r:embed="rId2"/>
          <a:stretch>
            <a:fillRect/>
          </a:stretch>
        </p:blipFill>
        <p:spPr>
          <a:xfrm>
            <a:off x="1315093" y="500198"/>
            <a:ext cx="9616610" cy="7042317"/>
          </a:xfrm>
          <a:prstGeom prst="rect">
            <a:avLst/>
          </a:prstGeom>
        </p:spPr>
      </p:pic>
    </p:spTree>
    <p:extLst>
      <p:ext uri="{BB962C8B-B14F-4D97-AF65-F5344CB8AC3E}">
        <p14:creationId xmlns:p14="http://schemas.microsoft.com/office/powerpoint/2010/main" val="28074672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C469A-46D4-5136-6180-4B00B6D616A0}"/>
              </a:ext>
            </a:extLst>
          </p:cNvPr>
          <p:cNvSpPr>
            <a:spLocks noGrp="1"/>
          </p:cNvSpPr>
          <p:nvPr>
            <p:ph type="title"/>
          </p:nvPr>
        </p:nvSpPr>
        <p:spPr/>
        <p:txBody>
          <a:bodyPr/>
          <a:lstStyle/>
          <a:p>
            <a:endParaRPr lang="en-PK"/>
          </a:p>
        </p:txBody>
      </p:sp>
      <p:pic>
        <p:nvPicPr>
          <p:cNvPr id="4" name="Content Placeholder 3">
            <a:extLst>
              <a:ext uri="{FF2B5EF4-FFF2-40B4-BE49-F238E27FC236}">
                <a16:creationId xmlns:a16="http://schemas.microsoft.com/office/drawing/2014/main" id="{6200BCC4-FAD3-D3B0-6B9B-59D1A41438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2630" y="1825625"/>
            <a:ext cx="6466739" cy="4351338"/>
          </a:xfrm>
          <a:prstGeom prst="rect">
            <a:avLst/>
          </a:prstGeom>
        </p:spPr>
      </p:pic>
    </p:spTree>
    <p:extLst>
      <p:ext uri="{BB962C8B-B14F-4D97-AF65-F5344CB8AC3E}">
        <p14:creationId xmlns:p14="http://schemas.microsoft.com/office/powerpoint/2010/main" val="36011226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C35C8-6E4A-41C1-0C07-114AB7F0982E}"/>
              </a:ext>
            </a:extLst>
          </p:cNvPr>
          <p:cNvSpPr>
            <a:spLocks noGrp="1"/>
          </p:cNvSpPr>
          <p:nvPr>
            <p:ph type="title"/>
          </p:nvPr>
        </p:nvSpPr>
        <p:spPr/>
        <p:txBody>
          <a:bodyPr/>
          <a:lstStyle/>
          <a:p>
            <a:endParaRPr lang="en-PK"/>
          </a:p>
        </p:txBody>
      </p:sp>
      <p:pic>
        <p:nvPicPr>
          <p:cNvPr id="4" name="Content Placeholder 3">
            <a:extLst>
              <a:ext uri="{FF2B5EF4-FFF2-40B4-BE49-F238E27FC236}">
                <a16:creationId xmlns:a16="http://schemas.microsoft.com/office/drawing/2014/main" id="{826E2A27-E06E-6F70-11C3-01CEBFEC9F8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407"/>
          <a:stretch/>
        </p:blipFill>
        <p:spPr>
          <a:xfrm>
            <a:off x="3839973" y="2083495"/>
            <a:ext cx="4512053" cy="3835597"/>
          </a:xfrm>
          <a:prstGeom prst="rect">
            <a:avLst/>
          </a:prstGeom>
        </p:spPr>
      </p:pic>
    </p:spTree>
    <p:extLst>
      <p:ext uri="{BB962C8B-B14F-4D97-AF65-F5344CB8AC3E}">
        <p14:creationId xmlns:p14="http://schemas.microsoft.com/office/powerpoint/2010/main" val="397713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75F04-F692-895A-9D64-5007030AEBC9}"/>
              </a:ext>
            </a:extLst>
          </p:cNvPr>
          <p:cNvSpPr>
            <a:spLocks noGrp="1"/>
          </p:cNvSpPr>
          <p:nvPr>
            <p:ph type="title"/>
          </p:nvPr>
        </p:nvSpPr>
        <p:spPr/>
        <p:txBody>
          <a:bodyPr/>
          <a:lstStyle/>
          <a:p>
            <a:endParaRPr lang="en-PK"/>
          </a:p>
        </p:txBody>
      </p:sp>
      <p:sp>
        <p:nvSpPr>
          <p:cNvPr id="7" name="Left Brace 6">
            <a:extLst>
              <a:ext uri="{FF2B5EF4-FFF2-40B4-BE49-F238E27FC236}">
                <a16:creationId xmlns:a16="http://schemas.microsoft.com/office/drawing/2014/main" id="{810888AC-53F9-CDA5-BCE4-CA7ABD50A81D}"/>
              </a:ext>
            </a:extLst>
          </p:cNvPr>
          <p:cNvSpPr/>
          <p:nvPr/>
        </p:nvSpPr>
        <p:spPr>
          <a:xfrm>
            <a:off x="8434818" y="3117375"/>
            <a:ext cx="438892" cy="1288594"/>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K"/>
          </a:p>
        </p:txBody>
      </p:sp>
      <p:sp>
        <p:nvSpPr>
          <p:cNvPr id="8" name="TextBox 7">
            <a:extLst>
              <a:ext uri="{FF2B5EF4-FFF2-40B4-BE49-F238E27FC236}">
                <a16:creationId xmlns:a16="http://schemas.microsoft.com/office/drawing/2014/main" id="{D4864F12-9AA6-D5B3-EA29-FD40184013DD}"/>
              </a:ext>
            </a:extLst>
          </p:cNvPr>
          <p:cNvSpPr txBox="1"/>
          <p:nvPr/>
        </p:nvSpPr>
        <p:spPr>
          <a:xfrm>
            <a:off x="8795511" y="3454951"/>
            <a:ext cx="1771639" cy="646331"/>
          </a:xfrm>
          <a:prstGeom prst="rect">
            <a:avLst/>
          </a:prstGeom>
          <a:noFill/>
        </p:spPr>
        <p:txBody>
          <a:bodyPr wrap="none" rtlCol="0">
            <a:spAutoFit/>
          </a:bodyPr>
          <a:lstStyle/>
          <a:p>
            <a:r>
              <a:rPr lang="en-US" dirty="0"/>
              <a:t>     R,     G ,    B</a:t>
            </a:r>
          </a:p>
          <a:p>
            <a:r>
              <a:rPr lang="en-US" dirty="0"/>
              <a:t>P (255, 255, 255)</a:t>
            </a:r>
            <a:endParaRPr lang="en-PK" dirty="0"/>
          </a:p>
        </p:txBody>
      </p:sp>
      <p:pic>
        <p:nvPicPr>
          <p:cNvPr id="9" name="Content Placeholder 3">
            <a:extLst>
              <a:ext uri="{FF2B5EF4-FFF2-40B4-BE49-F238E27FC236}">
                <a16:creationId xmlns:a16="http://schemas.microsoft.com/office/drawing/2014/main" id="{B519124B-2B2E-14C0-F101-2815BAB0039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407"/>
          <a:stretch/>
        </p:blipFill>
        <p:spPr>
          <a:xfrm>
            <a:off x="1772005" y="2196510"/>
            <a:ext cx="4512053" cy="3835597"/>
          </a:xfrm>
          <a:prstGeom prst="rect">
            <a:avLst/>
          </a:prstGeom>
        </p:spPr>
      </p:pic>
      <p:sp>
        <p:nvSpPr>
          <p:cNvPr id="10" name="Rectangle 9">
            <a:extLst>
              <a:ext uri="{FF2B5EF4-FFF2-40B4-BE49-F238E27FC236}">
                <a16:creationId xmlns:a16="http://schemas.microsoft.com/office/drawing/2014/main" id="{F28E2280-7813-CB1D-2E1B-7DB75F8168EE}"/>
              </a:ext>
            </a:extLst>
          </p:cNvPr>
          <p:cNvSpPr/>
          <p:nvPr/>
        </p:nvSpPr>
        <p:spPr>
          <a:xfrm>
            <a:off x="3996648" y="2239766"/>
            <a:ext cx="2188395" cy="38014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cxnSp>
        <p:nvCxnSpPr>
          <p:cNvPr id="4" name="Straight Arrow Connector 3">
            <a:extLst>
              <a:ext uri="{FF2B5EF4-FFF2-40B4-BE49-F238E27FC236}">
                <a16:creationId xmlns:a16="http://schemas.microsoft.com/office/drawing/2014/main" id="{4B10868B-5765-767F-94F0-F29A7B8E5DE6}"/>
              </a:ext>
            </a:extLst>
          </p:cNvPr>
          <p:cNvCxnSpPr>
            <a:cxnSpLocks/>
          </p:cNvCxnSpPr>
          <p:nvPr/>
        </p:nvCxnSpPr>
        <p:spPr>
          <a:xfrm>
            <a:off x="2147299" y="4009446"/>
            <a:ext cx="6448745" cy="0"/>
          </a:xfrm>
          <a:prstGeom prst="straightConnector1">
            <a:avLst/>
          </a:prstGeom>
          <a:ln w="222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 name="Straight Arrow Connector 4">
            <a:extLst>
              <a:ext uri="{FF2B5EF4-FFF2-40B4-BE49-F238E27FC236}">
                <a16:creationId xmlns:a16="http://schemas.microsoft.com/office/drawing/2014/main" id="{3E4B62B7-031F-3E99-8BD4-5E7BFBAF9E29}"/>
              </a:ext>
            </a:extLst>
          </p:cNvPr>
          <p:cNvCxnSpPr>
            <a:cxnSpLocks/>
          </p:cNvCxnSpPr>
          <p:nvPr/>
        </p:nvCxnSpPr>
        <p:spPr>
          <a:xfrm>
            <a:off x="2731418" y="3542348"/>
            <a:ext cx="5474208" cy="0"/>
          </a:xfrm>
          <a:prstGeom prst="straightConnector1">
            <a:avLst/>
          </a:prstGeom>
          <a:ln w="222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 name="Straight Arrow Connector 5">
            <a:extLst>
              <a:ext uri="{FF2B5EF4-FFF2-40B4-BE49-F238E27FC236}">
                <a16:creationId xmlns:a16="http://schemas.microsoft.com/office/drawing/2014/main" id="{95F8480B-2C15-391A-540F-FBDC06D6C09D}"/>
              </a:ext>
            </a:extLst>
          </p:cNvPr>
          <p:cNvCxnSpPr>
            <a:cxnSpLocks/>
          </p:cNvCxnSpPr>
          <p:nvPr/>
        </p:nvCxnSpPr>
        <p:spPr>
          <a:xfrm>
            <a:off x="2568149" y="3761672"/>
            <a:ext cx="5949696" cy="1"/>
          </a:xfrm>
          <a:prstGeom prst="straightConnector1">
            <a:avLst/>
          </a:prstGeom>
          <a:ln w="222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B93DCD15-6CE0-069A-2F85-6FC18E5F8886}"/>
              </a:ext>
            </a:extLst>
          </p:cNvPr>
          <p:cNvSpPr txBox="1"/>
          <p:nvPr/>
        </p:nvSpPr>
        <p:spPr>
          <a:xfrm>
            <a:off x="1632634" y="2011819"/>
            <a:ext cx="7478073" cy="646331"/>
          </a:xfrm>
          <a:prstGeom prst="rect">
            <a:avLst/>
          </a:prstGeom>
          <a:noFill/>
        </p:spPr>
        <p:txBody>
          <a:bodyPr wrap="none" rtlCol="0">
            <a:spAutoFit/>
          </a:bodyPr>
          <a:lstStyle/>
          <a:p>
            <a:r>
              <a:rPr lang="en-US" dirty="0"/>
              <a:t>Color image is composed of three channels of 2D images, where each channel</a:t>
            </a:r>
          </a:p>
          <a:p>
            <a:r>
              <a:rPr lang="en-US" dirty="0"/>
              <a:t>Represents RED ,  GREEN and BLUE (RGB) components of the image</a:t>
            </a:r>
            <a:endParaRPr lang="en-PK" dirty="0"/>
          </a:p>
        </p:txBody>
      </p:sp>
      <p:sp>
        <p:nvSpPr>
          <p:cNvPr id="13" name="TextBox 12">
            <a:extLst>
              <a:ext uri="{FF2B5EF4-FFF2-40B4-BE49-F238E27FC236}">
                <a16:creationId xmlns:a16="http://schemas.microsoft.com/office/drawing/2014/main" id="{03A79B7F-FF1A-6EE8-A095-8565A477826D}"/>
              </a:ext>
            </a:extLst>
          </p:cNvPr>
          <p:cNvSpPr txBox="1"/>
          <p:nvPr/>
        </p:nvSpPr>
        <p:spPr>
          <a:xfrm>
            <a:off x="8873710" y="3101497"/>
            <a:ext cx="2389308" cy="369332"/>
          </a:xfrm>
          <a:prstGeom prst="rect">
            <a:avLst/>
          </a:prstGeom>
          <a:noFill/>
        </p:spPr>
        <p:txBody>
          <a:bodyPr wrap="none" rtlCol="0">
            <a:spAutoFit/>
          </a:bodyPr>
          <a:lstStyle/>
          <a:p>
            <a:r>
              <a:rPr lang="en-US" dirty="0"/>
              <a:t>Intensity of Pixel [1,1,1]</a:t>
            </a:r>
            <a:endParaRPr lang="en-PK" dirty="0"/>
          </a:p>
        </p:txBody>
      </p:sp>
    </p:spTree>
    <p:extLst>
      <p:ext uri="{BB962C8B-B14F-4D97-AF65-F5344CB8AC3E}">
        <p14:creationId xmlns:p14="http://schemas.microsoft.com/office/powerpoint/2010/main" val="284746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82B502-317B-4F00-B3F9-F081D591B01F}"/>
              </a:ext>
            </a:extLst>
          </p:cNvPr>
          <p:cNvSpPr>
            <a:spLocks noGrp="1"/>
          </p:cNvSpPr>
          <p:nvPr>
            <p:ph type="title"/>
          </p:nvPr>
        </p:nvSpPr>
        <p:spPr>
          <a:xfrm>
            <a:off x="1250950" y="382588"/>
            <a:ext cx="10179050" cy="1492250"/>
          </a:xfrm>
        </p:spPr>
        <p:txBody>
          <a:bodyPr/>
          <a:lstStyle/>
          <a:p>
            <a:r>
              <a:rPr lang="en-US" dirty="0"/>
              <a:t>Digital Image Analysis</a:t>
            </a:r>
            <a:endParaRPr lang="en-PK" dirty="0"/>
          </a:p>
        </p:txBody>
      </p:sp>
      <p:sp>
        <p:nvSpPr>
          <p:cNvPr id="5" name="TextBox 4">
            <a:extLst>
              <a:ext uri="{FF2B5EF4-FFF2-40B4-BE49-F238E27FC236}">
                <a16:creationId xmlns:a16="http://schemas.microsoft.com/office/drawing/2014/main" id="{A2CD22E7-E0D2-4F0E-B940-A9BDD69F72CF}"/>
              </a:ext>
            </a:extLst>
          </p:cNvPr>
          <p:cNvSpPr txBox="1"/>
          <p:nvPr/>
        </p:nvSpPr>
        <p:spPr>
          <a:xfrm>
            <a:off x="1381539" y="1258612"/>
            <a:ext cx="2318263" cy="461665"/>
          </a:xfrm>
          <a:prstGeom prst="rect">
            <a:avLst/>
          </a:prstGeom>
          <a:noFill/>
        </p:spPr>
        <p:txBody>
          <a:bodyPr wrap="none" rtlCol="0">
            <a:spAutoFit/>
          </a:bodyPr>
          <a:lstStyle/>
          <a:p>
            <a:r>
              <a:rPr lang="en-US" sz="2400" dirty="0"/>
              <a:t>Image Intensities:</a:t>
            </a:r>
            <a:endParaRPr lang="en-PK" sz="2400" dirty="0"/>
          </a:p>
        </p:txBody>
      </p:sp>
      <p:sp>
        <p:nvSpPr>
          <p:cNvPr id="6" name="TextBox 5">
            <a:extLst>
              <a:ext uri="{FF2B5EF4-FFF2-40B4-BE49-F238E27FC236}">
                <a16:creationId xmlns:a16="http://schemas.microsoft.com/office/drawing/2014/main" id="{D6A8E86B-C81F-4786-A07B-75D83DC30F64}"/>
              </a:ext>
            </a:extLst>
          </p:cNvPr>
          <p:cNvSpPr txBox="1"/>
          <p:nvPr/>
        </p:nvSpPr>
        <p:spPr>
          <a:xfrm>
            <a:off x="2584704" y="2750862"/>
            <a:ext cx="7478073" cy="646331"/>
          </a:xfrm>
          <a:prstGeom prst="rect">
            <a:avLst/>
          </a:prstGeom>
          <a:noFill/>
        </p:spPr>
        <p:txBody>
          <a:bodyPr wrap="none" rtlCol="0">
            <a:spAutoFit/>
          </a:bodyPr>
          <a:lstStyle/>
          <a:p>
            <a:r>
              <a:rPr lang="en-US" dirty="0"/>
              <a:t>Color image is composed of three channels of 2D images, where each channel</a:t>
            </a:r>
          </a:p>
          <a:p>
            <a:r>
              <a:rPr lang="en-US" dirty="0"/>
              <a:t>Represents RED ,  GREEN and BLUE (RGB) components of the image</a:t>
            </a:r>
            <a:endParaRPr lang="en-PK" dirty="0"/>
          </a:p>
        </p:txBody>
      </p:sp>
      <p:graphicFrame>
        <p:nvGraphicFramePr>
          <p:cNvPr id="7" name="Table 7">
            <a:extLst>
              <a:ext uri="{FF2B5EF4-FFF2-40B4-BE49-F238E27FC236}">
                <a16:creationId xmlns:a16="http://schemas.microsoft.com/office/drawing/2014/main" id="{CFBAAA37-074E-46B9-BC9A-DA5F6016BA87}"/>
              </a:ext>
            </a:extLst>
          </p:cNvPr>
          <p:cNvGraphicFramePr>
            <a:graphicFrameLocks noGrp="1"/>
          </p:cNvGraphicFramePr>
          <p:nvPr>
            <p:extLst>
              <p:ext uri="{D42A27DB-BD31-4B8C-83A1-F6EECF244321}">
                <p14:modId xmlns:p14="http://schemas.microsoft.com/office/powerpoint/2010/main" val="3828723412"/>
              </p:ext>
            </p:extLst>
          </p:nvPr>
        </p:nvGraphicFramePr>
        <p:xfrm>
          <a:off x="1945698" y="4116028"/>
          <a:ext cx="2661918" cy="1483360"/>
        </p:xfrm>
        <a:graphic>
          <a:graphicData uri="http://schemas.openxmlformats.org/drawingml/2006/table">
            <a:tbl>
              <a:tblPr firstRow="1" bandRow="1">
                <a:tableStyleId>{D7AC3CCA-C797-4891-BE02-D94E43425B78}</a:tableStyleId>
              </a:tblPr>
              <a:tblGrid>
                <a:gridCol w="380274">
                  <a:extLst>
                    <a:ext uri="{9D8B030D-6E8A-4147-A177-3AD203B41FA5}">
                      <a16:colId xmlns:a16="http://schemas.microsoft.com/office/drawing/2014/main" val="1376010244"/>
                    </a:ext>
                  </a:extLst>
                </a:gridCol>
                <a:gridCol w="380274">
                  <a:extLst>
                    <a:ext uri="{9D8B030D-6E8A-4147-A177-3AD203B41FA5}">
                      <a16:colId xmlns:a16="http://schemas.microsoft.com/office/drawing/2014/main" val="3744702329"/>
                    </a:ext>
                  </a:extLst>
                </a:gridCol>
                <a:gridCol w="380274">
                  <a:extLst>
                    <a:ext uri="{9D8B030D-6E8A-4147-A177-3AD203B41FA5}">
                      <a16:colId xmlns:a16="http://schemas.microsoft.com/office/drawing/2014/main" val="1374560276"/>
                    </a:ext>
                  </a:extLst>
                </a:gridCol>
                <a:gridCol w="380274">
                  <a:extLst>
                    <a:ext uri="{9D8B030D-6E8A-4147-A177-3AD203B41FA5}">
                      <a16:colId xmlns:a16="http://schemas.microsoft.com/office/drawing/2014/main" val="3754607943"/>
                    </a:ext>
                  </a:extLst>
                </a:gridCol>
                <a:gridCol w="380274">
                  <a:extLst>
                    <a:ext uri="{9D8B030D-6E8A-4147-A177-3AD203B41FA5}">
                      <a16:colId xmlns:a16="http://schemas.microsoft.com/office/drawing/2014/main" val="225312432"/>
                    </a:ext>
                  </a:extLst>
                </a:gridCol>
                <a:gridCol w="380274">
                  <a:extLst>
                    <a:ext uri="{9D8B030D-6E8A-4147-A177-3AD203B41FA5}">
                      <a16:colId xmlns:a16="http://schemas.microsoft.com/office/drawing/2014/main" val="3885458658"/>
                    </a:ext>
                  </a:extLst>
                </a:gridCol>
                <a:gridCol w="380274">
                  <a:extLst>
                    <a:ext uri="{9D8B030D-6E8A-4147-A177-3AD203B41FA5}">
                      <a16:colId xmlns:a16="http://schemas.microsoft.com/office/drawing/2014/main" val="3304375298"/>
                    </a:ext>
                  </a:extLst>
                </a:gridCol>
              </a:tblGrid>
              <a:tr h="370840">
                <a:tc>
                  <a:txBody>
                    <a:bodyPr/>
                    <a:lstStyle/>
                    <a:p>
                      <a:endParaRPr lang="en-PK"/>
                    </a:p>
                  </a:txBody>
                  <a:tcPr>
                    <a:solidFill>
                      <a:schemeClr val="accent5">
                        <a:lumMod val="75000"/>
                      </a:schemeClr>
                    </a:solidFill>
                  </a:tcPr>
                </a:tc>
                <a:tc>
                  <a:txBody>
                    <a:bodyPr/>
                    <a:lstStyle/>
                    <a:p>
                      <a:endParaRPr lang="en-PK"/>
                    </a:p>
                  </a:txBody>
                  <a:tcPr>
                    <a:solidFill>
                      <a:schemeClr val="accent5">
                        <a:lumMod val="75000"/>
                      </a:schemeClr>
                    </a:solidFill>
                  </a:tcPr>
                </a:tc>
                <a:tc>
                  <a:txBody>
                    <a:bodyPr/>
                    <a:lstStyle/>
                    <a:p>
                      <a:endParaRPr lang="en-PK"/>
                    </a:p>
                  </a:txBody>
                  <a:tcPr>
                    <a:solidFill>
                      <a:schemeClr val="accent5">
                        <a:lumMod val="75000"/>
                      </a:schemeClr>
                    </a:solidFill>
                  </a:tcPr>
                </a:tc>
                <a:tc>
                  <a:txBody>
                    <a:bodyPr/>
                    <a:lstStyle/>
                    <a:p>
                      <a:endParaRPr lang="en-PK"/>
                    </a:p>
                  </a:txBody>
                  <a:tcPr>
                    <a:solidFill>
                      <a:schemeClr val="accent5">
                        <a:lumMod val="75000"/>
                      </a:schemeClr>
                    </a:solidFill>
                  </a:tcPr>
                </a:tc>
                <a:tc>
                  <a:txBody>
                    <a:bodyPr/>
                    <a:lstStyle/>
                    <a:p>
                      <a:endParaRPr lang="en-PK"/>
                    </a:p>
                  </a:txBody>
                  <a:tcPr>
                    <a:solidFill>
                      <a:schemeClr val="accent5">
                        <a:lumMod val="75000"/>
                      </a:schemeClr>
                    </a:solidFill>
                  </a:tcPr>
                </a:tc>
                <a:tc>
                  <a:txBody>
                    <a:bodyPr/>
                    <a:lstStyle/>
                    <a:p>
                      <a:endParaRPr lang="en-PK" dirty="0"/>
                    </a:p>
                  </a:txBody>
                  <a:tcPr>
                    <a:solidFill>
                      <a:schemeClr val="accent5">
                        <a:lumMod val="75000"/>
                      </a:schemeClr>
                    </a:solidFill>
                  </a:tcPr>
                </a:tc>
                <a:tc>
                  <a:txBody>
                    <a:bodyPr/>
                    <a:lstStyle/>
                    <a:p>
                      <a:endParaRPr lang="en-PK"/>
                    </a:p>
                  </a:txBody>
                  <a:tcPr>
                    <a:solidFill>
                      <a:schemeClr val="accent5">
                        <a:lumMod val="75000"/>
                      </a:schemeClr>
                    </a:solidFill>
                  </a:tcPr>
                </a:tc>
                <a:extLst>
                  <a:ext uri="{0D108BD9-81ED-4DB2-BD59-A6C34878D82A}">
                    <a16:rowId xmlns:a16="http://schemas.microsoft.com/office/drawing/2014/main" val="1735113495"/>
                  </a:ext>
                </a:extLst>
              </a:tr>
              <a:tr h="370840">
                <a:tc>
                  <a:txBody>
                    <a:bodyPr/>
                    <a:lstStyle/>
                    <a:p>
                      <a:endParaRPr lang="en-PK"/>
                    </a:p>
                  </a:txBody>
                  <a:tcPr>
                    <a:solidFill>
                      <a:schemeClr val="accent5">
                        <a:lumMod val="75000"/>
                      </a:schemeClr>
                    </a:solidFill>
                  </a:tcPr>
                </a:tc>
                <a:tc>
                  <a:txBody>
                    <a:bodyPr/>
                    <a:lstStyle/>
                    <a:p>
                      <a:endParaRPr lang="en-PK"/>
                    </a:p>
                  </a:txBody>
                  <a:tcPr>
                    <a:solidFill>
                      <a:schemeClr val="accent5">
                        <a:lumMod val="75000"/>
                      </a:schemeClr>
                    </a:solidFill>
                  </a:tcPr>
                </a:tc>
                <a:tc>
                  <a:txBody>
                    <a:bodyPr/>
                    <a:lstStyle/>
                    <a:p>
                      <a:endParaRPr lang="en-PK"/>
                    </a:p>
                  </a:txBody>
                  <a:tcPr>
                    <a:solidFill>
                      <a:schemeClr val="accent5">
                        <a:lumMod val="75000"/>
                      </a:schemeClr>
                    </a:solidFill>
                  </a:tcPr>
                </a:tc>
                <a:tc>
                  <a:txBody>
                    <a:bodyPr/>
                    <a:lstStyle/>
                    <a:p>
                      <a:endParaRPr lang="en-PK"/>
                    </a:p>
                  </a:txBody>
                  <a:tcPr>
                    <a:solidFill>
                      <a:schemeClr val="accent5">
                        <a:lumMod val="75000"/>
                      </a:schemeClr>
                    </a:solidFill>
                  </a:tcPr>
                </a:tc>
                <a:tc>
                  <a:txBody>
                    <a:bodyPr/>
                    <a:lstStyle/>
                    <a:p>
                      <a:endParaRPr lang="en-PK"/>
                    </a:p>
                  </a:txBody>
                  <a:tcPr>
                    <a:solidFill>
                      <a:schemeClr val="accent5">
                        <a:lumMod val="75000"/>
                      </a:schemeClr>
                    </a:solidFill>
                  </a:tcPr>
                </a:tc>
                <a:tc>
                  <a:txBody>
                    <a:bodyPr/>
                    <a:lstStyle/>
                    <a:p>
                      <a:endParaRPr lang="en-PK"/>
                    </a:p>
                  </a:txBody>
                  <a:tcPr>
                    <a:solidFill>
                      <a:schemeClr val="accent5">
                        <a:lumMod val="75000"/>
                      </a:schemeClr>
                    </a:solidFill>
                  </a:tcPr>
                </a:tc>
                <a:tc>
                  <a:txBody>
                    <a:bodyPr/>
                    <a:lstStyle/>
                    <a:p>
                      <a:endParaRPr lang="en-PK"/>
                    </a:p>
                  </a:txBody>
                  <a:tcPr>
                    <a:solidFill>
                      <a:schemeClr val="accent5">
                        <a:lumMod val="75000"/>
                      </a:schemeClr>
                    </a:solidFill>
                  </a:tcPr>
                </a:tc>
                <a:extLst>
                  <a:ext uri="{0D108BD9-81ED-4DB2-BD59-A6C34878D82A}">
                    <a16:rowId xmlns:a16="http://schemas.microsoft.com/office/drawing/2014/main" val="1800913087"/>
                  </a:ext>
                </a:extLst>
              </a:tr>
              <a:tr h="370840">
                <a:tc>
                  <a:txBody>
                    <a:bodyPr/>
                    <a:lstStyle/>
                    <a:p>
                      <a:endParaRPr lang="en-PK"/>
                    </a:p>
                  </a:txBody>
                  <a:tcPr>
                    <a:solidFill>
                      <a:schemeClr val="accent5">
                        <a:lumMod val="75000"/>
                      </a:schemeClr>
                    </a:solidFill>
                  </a:tcPr>
                </a:tc>
                <a:tc>
                  <a:txBody>
                    <a:bodyPr/>
                    <a:lstStyle/>
                    <a:p>
                      <a:endParaRPr lang="en-PK"/>
                    </a:p>
                  </a:txBody>
                  <a:tcPr>
                    <a:solidFill>
                      <a:schemeClr val="accent5">
                        <a:lumMod val="75000"/>
                      </a:schemeClr>
                    </a:solidFill>
                  </a:tcPr>
                </a:tc>
                <a:tc>
                  <a:txBody>
                    <a:bodyPr/>
                    <a:lstStyle/>
                    <a:p>
                      <a:endParaRPr lang="en-PK"/>
                    </a:p>
                  </a:txBody>
                  <a:tcPr>
                    <a:solidFill>
                      <a:schemeClr val="accent5">
                        <a:lumMod val="75000"/>
                      </a:schemeClr>
                    </a:solidFill>
                  </a:tcPr>
                </a:tc>
                <a:tc>
                  <a:txBody>
                    <a:bodyPr/>
                    <a:lstStyle/>
                    <a:p>
                      <a:endParaRPr lang="en-PK"/>
                    </a:p>
                  </a:txBody>
                  <a:tcPr>
                    <a:solidFill>
                      <a:schemeClr val="accent5">
                        <a:lumMod val="75000"/>
                      </a:schemeClr>
                    </a:solidFill>
                  </a:tcPr>
                </a:tc>
                <a:tc>
                  <a:txBody>
                    <a:bodyPr/>
                    <a:lstStyle/>
                    <a:p>
                      <a:endParaRPr lang="en-PK"/>
                    </a:p>
                  </a:txBody>
                  <a:tcPr>
                    <a:solidFill>
                      <a:schemeClr val="accent5">
                        <a:lumMod val="75000"/>
                      </a:schemeClr>
                    </a:solidFill>
                  </a:tcPr>
                </a:tc>
                <a:tc>
                  <a:txBody>
                    <a:bodyPr/>
                    <a:lstStyle/>
                    <a:p>
                      <a:endParaRPr lang="en-PK"/>
                    </a:p>
                  </a:txBody>
                  <a:tcPr>
                    <a:solidFill>
                      <a:schemeClr val="accent5">
                        <a:lumMod val="75000"/>
                      </a:schemeClr>
                    </a:solidFill>
                  </a:tcPr>
                </a:tc>
                <a:tc>
                  <a:txBody>
                    <a:bodyPr/>
                    <a:lstStyle/>
                    <a:p>
                      <a:endParaRPr lang="en-PK"/>
                    </a:p>
                  </a:txBody>
                  <a:tcPr>
                    <a:solidFill>
                      <a:schemeClr val="accent5">
                        <a:lumMod val="75000"/>
                      </a:schemeClr>
                    </a:solidFill>
                  </a:tcPr>
                </a:tc>
                <a:extLst>
                  <a:ext uri="{0D108BD9-81ED-4DB2-BD59-A6C34878D82A}">
                    <a16:rowId xmlns:a16="http://schemas.microsoft.com/office/drawing/2014/main" val="3991338165"/>
                  </a:ext>
                </a:extLst>
              </a:tr>
              <a:tr h="370840">
                <a:tc>
                  <a:txBody>
                    <a:bodyPr/>
                    <a:lstStyle/>
                    <a:p>
                      <a:endParaRPr lang="en-PK"/>
                    </a:p>
                  </a:txBody>
                  <a:tcPr>
                    <a:solidFill>
                      <a:schemeClr val="accent5">
                        <a:lumMod val="75000"/>
                      </a:schemeClr>
                    </a:solidFill>
                  </a:tcPr>
                </a:tc>
                <a:tc>
                  <a:txBody>
                    <a:bodyPr/>
                    <a:lstStyle/>
                    <a:p>
                      <a:endParaRPr lang="en-PK"/>
                    </a:p>
                  </a:txBody>
                  <a:tcPr>
                    <a:solidFill>
                      <a:schemeClr val="accent5">
                        <a:lumMod val="75000"/>
                      </a:schemeClr>
                    </a:solidFill>
                  </a:tcPr>
                </a:tc>
                <a:tc>
                  <a:txBody>
                    <a:bodyPr/>
                    <a:lstStyle/>
                    <a:p>
                      <a:endParaRPr lang="en-PK"/>
                    </a:p>
                  </a:txBody>
                  <a:tcPr>
                    <a:solidFill>
                      <a:schemeClr val="accent5">
                        <a:lumMod val="75000"/>
                      </a:schemeClr>
                    </a:solidFill>
                  </a:tcPr>
                </a:tc>
                <a:tc>
                  <a:txBody>
                    <a:bodyPr/>
                    <a:lstStyle/>
                    <a:p>
                      <a:endParaRPr lang="en-PK"/>
                    </a:p>
                  </a:txBody>
                  <a:tcPr>
                    <a:solidFill>
                      <a:schemeClr val="accent5">
                        <a:lumMod val="75000"/>
                      </a:schemeClr>
                    </a:solidFill>
                  </a:tcPr>
                </a:tc>
                <a:tc>
                  <a:txBody>
                    <a:bodyPr/>
                    <a:lstStyle/>
                    <a:p>
                      <a:endParaRPr lang="en-PK"/>
                    </a:p>
                  </a:txBody>
                  <a:tcPr>
                    <a:solidFill>
                      <a:schemeClr val="accent5">
                        <a:lumMod val="75000"/>
                      </a:schemeClr>
                    </a:solidFill>
                  </a:tcPr>
                </a:tc>
                <a:tc>
                  <a:txBody>
                    <a:bodyPr/>
                    <a:lstStyle/>
                    <a:p>
                      <a:endParaRPr lang="en-PK"/>
                    </a:p>
                  </a:txBody>
                  <a:tcPr>
                    <a:solidFill>
                      <a:schemeClr val="accent5">
                        <a:lumMod val="75000"/>
                      </a:schemeClr>
                    </a:solidFill>
                  </a:tcPr>
                </a:tc>
                <a:tc>
                  <a:txBody>
                    <a:bodyPr/>
                    <a:lstStyle/>
                    <a:p>
                      <a:endParaRPr lang="en-PK" dirty="0"/>
                    </a:p>
                  </a:txBody>
                  <a:tcPr>
                    <a:solidFill>
                      <a:schemeClr val="accent5">
                        <a:lumMod val="75000"/>
                      </a:schemeClr>
                    </a:solidFill>
                  </a:tcPr>
                </a:tc>
                <a:extLst>
                  <a:ext uri="{0D108BD9-81ED-4DB2-BD59-A6C34878D82A}">
                    <a16:rowId xmlns:a16="http://schemas.microsoft.com/office/drawing/2014/main" val="2170921765"/>
                  </a:ext>
                </a:extLst>
              </a:tr>
            </a:tbl>
          </a:graphicData>
        </a:graphic>
      </p:graphicFrame>
      <p:graphicFrame>
        <p:nvGraphicFramePr>
          <p:cNvPr id="9" name="Table 7">
            <a:extLst>
              <a:ext uri="{FF2B5EF4-FFF2-40B4-BE49-F238E27FC236}">
                <a16:creationId xmlns:a16="http://schemas.microsoft.com/office/drawing/2014/main" id="{5C7F287E-4FEE-49C0-8A43-144AF2D3510E}"/>
              </a:ext>
            </a:extLst>
          </p:cNvPr>
          <p:cNvGraphicFramePr>
            <a:graphicFrameLocks noGrp="1"/>
          </p:cNvGraphicFramePr>
          <p:nvPr>
            <p:extLst>
              <p:ext uri="{D42A27DB-BD31-4B8C-83A1-F6EECF244321}">
                <p14:modId xmlns:p14="http://schemas.microsoft.com/office/powerpoint/2010/main" val="723603036"/>
              </p:ext>
            </p:extLst>
          </p:nvPr>
        </p:nvGraphicFramePr>
        <p:xfrm>
          <a:off x="2332267" y="4420142"/>
          <a:ext cx="2661918" cy="1483360"/>
        </p:xfrm>
        <a:graphic>
          <a:graphicData uri="http://schemas.openxmlformats.org/drawingml/2006/table">
            <a:tbl>
              <a:tblPr firstRow="1" bandRow="1">
                <a:tableStyleId>{D7AC3CCA-C797-4891-BE02-D94E43425B78}</a:tableStyleId>
              </a:tblPr>
              <a:tblGrid>
                <a:gridCol w="380274">
                  <a:extLst>
                    <a:ext uri="{9D8B030D-6E8A-4147-A177-3AD203B41FA5}">
                      <a16:colId xmlns:a16="http://schemas.microsoft.com/office/drawing/2014/main" val="1376010244"/>
                    </a:ext>
                  </a:extLst>
                </a:gridCol>
                <a:gridCol w="380274">
                  <a:extLst>
                    <a:ext uri="{9D8B030D-6E8A-4147-A177-3AD203B41FA5}">
                      <a16:colId xmlns:a16="http://schemas.microsoft.com/office/drawing/2014/main" val="3744702329"/>
                    </a:ext>
                  </a:extLst>
                </a:gridCol>
                <a:gridCol w="380274">
                  <a:extLst>
                    <a:ext uri="{9D8B030D-6E8A-4147-A177-3AD203B41FA5}">
                      <a16:colId xmlns:a16="http://schemas.microsoft.com/office/drawing/2014/main" val="1374560276"/>
                    </a:ext>
                  </a:extLst>
                </a:gridCol>
                <a:gridCol w="380274">
                  <a:extLst>
                    <a:ext uri="{9D8B030D-6E8A-4147-A177-3AD203B41FA5}">
                      <a16:colId xmlns:a16="http://schemas.microsoft.com/office/drawing/2014/main" val="3754607943"/>
                    </a:ext>
                  </a:extLst>
                </a:gridCol>
                <a:gridCol w="380274">
                  <a:extLst>
                    <a:ext uri="{9D8B030D-6E8A-4147-A177-3AD203B41FA5}">
                      <a16:colId xmlns:a16="http://schemas.microsoft.com/office/drawing/2014/main" val="225312432"/>
                    </a:ext>
                  </a:extLst>
                </a:gridCol>
                <a:gridCol w="380274">
                  <a:extLst>
                    <a:ext uri="{9D8B030D-6E8A-4147-A177-3AD203B41FA5}">
                      <a16:colId xmlns:a16="http://schemas.microsoft.com/office/drawing/2014/main" val="3885458658"/>
                    </a:ext>
                  </a:extLst>
                </a:gridCol>
                <a:gridCol w="380274">
                  <a:extLst>
                    <a:ext uri="{9D8B030D-6E8A-4147-A177-3AD203B41FA5}">
                      <a16:colId xmlns:a16="http://schemas.microsoft.com/office/drawing/2014/main" val="3304375298"/>
                    </a:ext>
                  </a:extLst>
                </a:gridCol>
              </a:tblGrid>
              <a:tr h="370840">
                <a:tc>
                  <a:txBody>
                    <a:bodyPr/>
                    <a:lstStyle/>
                    <a:p>
                      <a:endParaRPr lang="en-PK"/>
                    </a:p>
                  </a:txBody>
                  <a:tcPr>
                    <a:solidFill>
                      <a:srgbClr val="009A46"/>
                    </a:solidFill>
                  </a:tcPr>
                </a:tc>
                <a:tc>
                  <a:txBody>
                    <a:bodyPr/>
                    <a:lstStyle/>
                    <a:p>
                      <a:endParaRPr lang="en-PK"/>
                    </a:p>
                  </a:txBody>
                  <a:tcPr>
                    <a:solidFill>
                      <a:srgbClr val="009A46"/>
                    </a:solidFill>
                  </a:tcPr>
                </a:tc>
                <a:tc>
                  <a:txBody>
                    <a:bodyPr/>
                    <a:lstStyle/>
                    <a:p>
                      <a:endParaRPr lang="en-PK"/>
                    </a:p>
                  </a:txBody>
                  <a:tcPr>
                    <a:solidFill>
                      <a:srgbClr val="009A46"/>
                    </a:solidFill>
                  </a:tcPr>
                </a:tc>
                <a:tc>
                  <a:txBody>
                    <a:bodyPr/>
                    <a:lstStyle/>
                    <a:p>
                      <a:endParaRPr lang="en-PK"/>
                    </a:p>
                  </a:txBody>
                  <a:tcPr>
                    <a:solidFill>
                      <a:srgbClr val="009A46"/>
                    </a:solidFill>
                  </a:tcPr>
                </a:tc>
                <a:tc>
                  <a:txBody>
                    <a:bodyPr/>
                    <a:lstStyle/>
                    <a:p>
                      <a:endParaRPr lang="en-PK"/>
                    </a:p>
                  </a:txBody>
                  <a:tcPr>
                    <a:solidFill>
                      <a:srgbClr val="009A46"/>
                    </a:solidFill>
                  </a:tcPr>
                </a:tc>
                <a:tc>
                  <a:txBody>
                    <a:bodyPr/>
                    <a:lstStyle/>
                    <a:p>
                      <a:endParaRPr lang="en-PK" dirty="0"/>
                    </a:p>
                  </a:txBody>
                  <a:tcPr>
                    <a:solidFill>
                      <a:srgbClr val="009A46"/>
                    </a:solidFill>
                  </a:tcPr>
                </a:tc>
                <a:tc>
                  <a:txBody>
                    <a:bodyPr/>
                    <a:lstStyle/>
                    <a:p>
                      <a:endParaRPr lang="en-PK" dirty="0"/>
                    </a:p>
                  </a:txBody>
                  <a:tcPr>
                    <a:solidFill>
                      <a:srgbClr val="009A46"/>
                    </a:solidFill>
                  </a:tcPr>
                </a:tc>
                <a:extLst>
                  <a:ext uri="{0D108BD9-81ED-4DB2-BD59-A6C34878D82A}">
                    <a16:rowId xmlns:a16="http://schemas.microsoft.com/office/drawing/2014/main" val="1735113495"/>
                  </a:ext>
                </a:extLst>
              </a:tr>
              <a:tr h="370840">
                <a:tc>
                  <a:txBody>
                    <a:bodyPr/>
                    <a:lstStyle/>
                    <a:p>
                      <a:endParaRPr lang="en-PK"/>
                    </a:p>
                  </a:txBody>
                  <a:tcPr>
                    <a:solidFill>
                      <a:srgbClr val="009A46"/>
                    </a:solidFill>
                  </a:tcPr>
                </a:tc>
                <a:tc>
                  <a:txBody>
                    <a:bodyPr/>
                    <a:lstStyle/>
                    <a:p>
                      <a:endParaRPr lang="en-PK" dirty="0"/>
                    </a:p>
                  </a:txBody>
                  <a:tcPr>
                    <a:solidFill>
                      <a:srgbClr val="009A46"/>
                    </a:solidFill>
                  </a:tcPr>
                </a:tc>
                <a:tc>
                  <a:txBody>
                    <a:bodyPr/>
                    <a:lstStyle/>
                    <a:p>
                      <a:endParaRPr lang="en-PK"/>
                    </a:p>
                  </a:txBody>
                  <a:tcPr>
                    <a:solidFill>
                      <a:srgbClr val="009A46"/>
                    </a:solidFill>
                  </a:tcPr>
                </a:tc>
                <a:tc>
                  <a:txBody>
                    <a:bodyPr/>
                    <a:lstStyle/>
                    <a:p>
                      <a:endParaRPr lang="en-PK"/>
                    </a:p>
                  </a:txBody>
                  <a:tcPr>
                    <a:solidFill>
                      <a:srgbClr val="009A46"/>
                    </a:solidFill>
                  </a:tcPr>
                </a:tc>
                <a:tc>
                  <a:txBody>
                    <a:bodyPr/>
                    <a:lstStyle/>
                    <a:p>
                      <a:endParaRPr lang="en-PK"/>
                    </a:p>
                  </a:txBody>
                  <a:tcPr>
                    <a:solidFill>
                      <a:srgbClr val="009A46"/>
                    </a:solidFill>
                  </a:tcPr>
                </a:tc>
                <a:tc>
                  <a:txBody>
                    <a:bodyPr/>
                    <a:lstStyle/>
                    <a:p>
                      <a:endParaRPr lang="en-PK"/>
                    </a:p>
                  </a:txBody>
                  <a:tcPr>
                    <a:solidFill>
                      <a:srgbClr val="009A46"/>
                    </a:solidFill>
                  </a:tcPr>
                </a:tc>
                <a:tc>
                  <a:txBody>
                    <a:bodyPr/>
                    <a:lstStyle/>
                    <a:p>
                      <a:endParaRPr lang="en-PK"/>
                    </a:p>
                  </a:txBody>
                  <a:tcPr>
                    <a:solidFill>
                      <a:srgbClr val="009A46"/>
                    </a:solidFill>
                  </a:tcPr>
                </a:tc>
                <a:extLst>
                  <a:ext uri="{0D108BD9-81ED-4DB2-BD59-A6C34878D82A}">
                    <a16:rowId xmlns:a16="http://schemas.microsoft.com/office/drawing/2014/main" val="1800913087"/>
                  </a:ext>
                </a:extLst>
              </a:tr>
              <a:tr h="370840">
                <a:tc>
                  <a:txBody>
                    <a:bodyPr/>
                    <a:lstStyle/>
                    <a:p>
                      <a:endParaRPr lang="en-PK"/>
                    </a:p>
                  </a:txBody>
                  <a:tcPr>
                    <a:solidFill>
                      <a:srgbClr val="009A46"/>
                    </a:solidFill>
                  </a:tcPr>
                </a:tc>
                <a:tc>
                  <a:txBody>
                    <a:bodyPr/>
                    <a:lstStyle/>
                    <a:p>
                      <a:endParaRPr lang="en-PK"/>
                    </a:p>
                  </a:txBody>
                  <a:tcPr>
                    <a:solidFill>
                      <a:srgbClr val="009A46"/>
                    </a:solidFill>
                  </a:tcPr>
                </a:tc>
                <a:tc>
                  <a:txBody>
                    <a:bodyPr/>
                    <a:lstStyle/>
                    <a:p>
                      <a:endParaRPr lang="en-PK"/>
                    </a:p>
                  </a:txBody>
                  <a:tcPr>
                    <a:solidFill>
                      <a:srgbClr val="009A46"/>
                    </a:solidFill>
                  </a:tcPr>
                </a:tc>
                <a:tc>
                  <a:txBody>
                    <a:bodyPr/>
                    <a:lstStyle/>
                    <a:p>
                      <a:endParaRPr lang="en-PK"/>
                    </a:p>
                  </a:txBody>
                  <a:tcPr>
                    <a:solidFill>
                      <a:srgbClr val="009A46"/>
                    </a:solidFill>
                  </a:tcPr>
                </a:tc>
                <a:tc>
                  <a:txBody>
                    <a:bodyPr/>
                    <a:lstStyle/>
                    <a:p>
                      <a:endParaRPr lang="en-PK"/>
                    </a:p>
                  </a:txBody>
                  <a:tcPr>
                    <a:solidFill>
                      <a:srgbClr val="009A46"/>
                    </a:solidFill>
                  </a:tcPr>
                </a:tc>
                <a:tc>
                  <a:txBody>
                    <a:bodyPr/>
                    <a:lstStyle/>
                    <a:p>
                      <a:endParaRPr lang="en-PK"/>
                    </a:p>
                  </a:txBody>
                  <a:tcPr>
                    <a:solidFill>
                      <a:srgbClr val="009A46"/>
                    </a:solidFill>
                  </a:tcPr>
                </a:tc>
                <a:tc>
                  <a:txBody>
                    <a:bodyPr/>
                    <a:lstStyle/>
                    <a:p>
                      <a:endParaRPr lang="en-PK"/>
                    </a:p>
                  </a:txBody>
                  <a:tcPr>
                    <a:solidFill>
                      <a:srgbClr val="009A46"/>
                    </a:solidFill>
                  </a:tcPr>
                </a:tc>
                <a:extLst>
                  <a:ext uri="{0D108BD9-81ED-4DB2-BD59-A6C34878D82A}">
                    <a16:rowId xmlns:a16="http://schemas.microsoft.com/office/drawing/2014/main" val="3991338165"/>
                  </a:ext>
                </a:extLst>
              </a:tr>
              <a:tr h="370840">
                <a:tc>
                  <a:txBody>
                    <a:bodyPr/>
                    <a:lstStyle/>
                    <a:p>
                      <a:endParaRPr lang="en-PK"/>
                    </a:p>
                  </a:txBody>
                  <a:tcPr>
                    <a:solidFill>
                      <a:srgbClr val="009A46"/>
                    </a:solidFill>
                  </a:tcPr>
                </a:tc>
                <a:tc>
                  <a:txBody>
                    <a:bodyPr/>
                    <a:lstStyle/>
                    <a:p>
                      <a:endParaRPr lang="en-PK"/>
                    </a:p>
                  </a:txBody>
                  <a:tcPr>
                    <a:solidFill>
                      <a:srgbClr val="009A46"/>
                    </a:solidFill>
                  </a:tcPr>
                </a:tc>
                <a:tc>
                  <a:txBody>
                    <a:bodyPr/>
                    <a:lstStyle/>
                    <a:p>
                      <a:endParaRPr lang="en-PK"/>
                    </a:p>
                  </a:txBody>
                  <a:tcPr>
                    <a:solidFill>
                      <a:srgbClr val="009A46"/>
                    </a:solidFill>
                  </a:tcPr>
                </a:tc>
                <a:tc>
                  <a:txBody>
                    <a:bodyPr/>
                    <a:lstStyle/>
                    <a:p>
                      <a:endParaRPr lang="en-PK"/>
                    </a:p>
                  </a:txBody>
                  <a:tcPr>
                    <a:solidFill>
                      <a:srgbClr val="009A46"/>
                    </a:solidFill>
                  </a:tcPr>
                </a:tc>
                <a:tc>
                  <a:txBody>
                    <a:bodyPr/>
                    <a:lstStyle/>
                    <a:p>
                      <a:endParaRPr lang="en-PK"/>
                    </a:p>
                  </a:txBody>
                  <a:tcPr>
                    <a:solidFill>
                      <a:srgbClr val="009A46"/>
                    </a:solidFill>
                  </a:tcPr>
                </a:tc>
                <a:tc>
                  <a:txBody>
                    <a:bodyPr/>
                    <a:lstStyle/>
                    <a:p>
                      <a:endParaRPr lang="en-PK"/>
                    </a:p>
                  </a:txBody>
                  <a:tcPr>
                    <a:solidFill>
                      <a:srgbClr val="009A46"/>
                    </a:solidFill>
                  </a:tcPr>
                </a:tc>
                <a:tc>
                  <a:txBody>
                    <a:bodyPr/>
                    <a:lstStyle/>
                    <a:p>
                      <a:endParaRPr lang="en-PK" dirty="0"/>
                    </a:p>
                  </a:txBody>
                  <a:tcPr>
                    <a:solidFill>
                      <a:srgbClr val="009A46"/>
                    </a:solidFill>
                  </a:tcPr>
                </a:tc>
                <a:extLst>
                  <a:ext uri="{0D108BD9-81ED-4DB2-BD59-A6C34878D82A}">
                    <a16:rowId xmlns:a16="http://schemas.microsoft.com/office/drawing/2014/main" val="2170921765"/>
                  </a:ext>
                </a:extLst>
              </a:tr>
            </a:tbl>
          </a:graphicData>
        </a:graphic>
      </p:graphicFrame>
      <p:graphicFrame>
        <p:nvGraphicFramePr>
          <p:cNvPr id="10" name="Table 7">
            <a:extLst>
              <a:ext uri="{FF2B5EF4-FFF2-40B4-BE49-F238E27FC236}">
                <a16:creationId xmlns:a16="http://schemas.microsoft.com/office/drawing/2014/main" id="{9DC6564B-29E6-45BA-8CA8-D0B4D06E6B04}"/>
              </a:ext>
            </a:extLst>
          </p:cNvPr>
          <p:cNvGraphicFramePr>
            <a:graphicFrameLocks noGrp="1"/>
          </p:cNvGraphicFramePr>
          <p:nvPr>
            <p:extLst>
              <p:ext uri="{D42A27DB-BD31-4B8C-83A1-F6EECF244321}">
                <p14:modId xmlns:p14="http://schemas.microsoft.com/office/powerpoint/2010/main" val="23253515"/>
              </p:ext>
            </p:extLst>
          </p:nvPr>
        </p:nvGraphicFramePr>
        <p:xfrm>
          <a:off x="2718836" y="4847548"/>
          <a:ext cx="2661918" cy="1483360"/>
        </p:xfrm>
        <a:graphic>
          <a:graphicData uri="http://schemas.openxmlformats.org/drawingml/2006/table">
            <a:tbl>
              <a:tblPr firstRow="1" bandRow="1">
                <a:tableStyleId>{D7AC3CCA-C797-4891-BE02-D94E43425B78}</a:tableStyleId>
              </a:tblPr>
              <a:tblGrid>
                <a:gridCol w="380274">
                  <a:extLst>
                    <a:ext uri="{9D8B030D-6E8A-4147-A177-3AD203B41FA5}">
                      <a16:colId xmlns:a16="http://schemas.microsoft.com/office/drawing/2014/main" val="1376010244"/>
                    </a:ext>
                  </a:extLst>
                </a:gridCol>
                <a:gridCol w="380274">
                  <a:extLst>
                    <a:ext uri="{9D8B030D-6E8A-4147-A177-3AD203B41FA5}">
                      <a16:colId xmlns:a16="http://schemas.microsoft.com/office/drawing/2014/main" val="3744702329"/>
                    </a:ext>
                  </a:extLst>
                </a:gridCol>
                <a:gridCol w="380274">
                  <a:extLst>
                    <a:ext uri="{9D8B030D-6E8A-4147-A177-3AD203B41FA5}">
                      <a16:colId xmlns:a16="http://schemas.microsoft.com/office/drawing/2014/main" val="1374560276"/>
                    </a:ext>
                  </a:extLst>
                </a:gridCol>
                <a:gridCol w="380274">
                  <a:extLst>
                    <a:ext uri="{9D8B030D-6E8A-4147-A177-3AD203B41FA5}">
                      <a16:colId xmlns:a16="http://schemas.microsoft.com/office/drawing/2014/main" val="3754607943"/>
                    </a:ext>
                  </a:extLst>
                </a:gridCol>
                <a:gridCol w="380274">
                  <a:extLst>
                    <a:ext uri="{9D8B030D-6E8A-4147-A177-3AD203B41FA5}">
                      <a16:colId xmlns:a16="http://schemas.microsoft.com/office/drawing/2014/main" val="225312432"/>
                    </a:ext>
                  </a:extLst>
                </a:gridCol>
                <a:gridCol w="380274">
                  <a:extLst>
                    <a:ext uri="{9D8B030D-6E8A-4147-A177-3AD203B41FA5}">
                      <a16:colId xmlns:a16="http://schemas.microsoft.com/office/drawing/2014/main" val="3885458658"/>
                    </a:ext>
                  </a:extLst>
                </a:gridCol>
                <a:gridCol w="380274">
                  <a:extLst>
                    <a:ext uri="{9D8B030D-6E8A-4147-A177-3AD203B41FA5}">
                      <a16:colId xmlns:a16="http://schemas.microsoft.com/office/drawing/2014/main" val="3304375298"/>
                    </a:ext>
                  </a:extLst>
                </a:gridCol>
              </a:tblGrid>
              <a:tr h="370840">
                <a:tc>
                  <a:txBody>
                    <a:bodyPr/>
                    <a:lstStyle/>
                    <a:p>
                      <a:endParaRPr lang="en-PK">
                        <a:solidFill>
                          <a:srgbClr val="FF0000"/>
                        </a:solidFill>
                      </a:endParaRPr>
                    </a:p>
                  </a:txBody>
                  <a:tcPr>
                    <a:solidFill>
                      <a:srgbClr val="FF0000"/>
                    </a:solidFill>
                  </a:tcPr>
                </a:tc>
                <a:tc>
                  <a:txBody>
                    <a:bodyPr/>
                    <a:lstStyle/>
                    <a:p>
                      <a:endParaRPr lang="en-PK">
                        <a:solidFill>
                          <a:srgbClr val="FF0000"/>
                        </a:solidFill>
                      </a:endParaRPr>
                    </a:p>
                  </a:txBody>
                  <a:tcPr>
                    <a:solidFill>
                      <a:srgbClr val="FF0000"/>
                    </a:solidFill>
                  </a:tcPr>
                </a:tc>
                <a:tc>
                  <a:txBody>
                    <a:bodyPr/>
                    <a:lstStyle/>
                    <a:p>
                      <a:endParaRPr lang="en-PK">
                        <a:solidFill>
                          <a:srgbClr val="FF0000"/>
                        </a:solidFill>
                      </a:endParaRPr>
                    </a:p>
                  </a:txBody>
                  <a:tcPr>
                    <a:solidFill>
                      <a:srgbClr val="FF0000"/>
                    </a:solidFill>
                  </a:tcPr>
                </a:tc>
                <a:tc>
                  <a:txBody>
                    <a:bodyPr/>
                    <a:lstStyle/>
                    <a:p>
                      <a:endParaRPr lang="en-PK">
                        <a:solidFill>
                          <a:srgbClr val="FF0000"/>
                        </a:solidFill>
                      </a:endParaRPr>
                    </a:p>
                  </a:txBody>
                  <a:tcPr>
                    <a:solidFill>
                      <a:srgbClr val="FF0000"/>
                    </a:solidFill>
                  </a:tcPr>
                </a:tc>
                <a:tc>
                  <a:txBody>
                    <a:bodyPr/>
                    <a:lstStyle/>
                    <a:p>
                      <a:endParaRPr lang="en-PK">
                        <a:solidFill>
                          <a:srgbClr val="FF0000"/>
                        </a:solidFill>
                      </a:endParaRPr>
                    </a:p>
                  </a:txBody>
                  <a:tcPr>
                    <a:solidFill>
                      <a:srgbClr val="FF0000"/>
                    </a:solidFill>
                  </a:tcPr>
                </a:tc>
                <a:tc>
                  <a:txBody>
                    <a:bodyPr/>
                    <a:lstStyle/>
                    <a:p>
                      <a:endParaRPr lang="en-PK" dirty="0">
                        <a:solidFill>
                          <a:srgbClr val="FF0000"/>
                        </a:solidFill>
                      </a:endParaRPr>
                    </a:p>
                  </a:txBody>
                  <a:tcPr>
                    <a:solidFill>
                      <a:srgbClr val="FF0000"/>
                    </a:solidFill>
                  </a:tcPr>
                </a:tc>
                <a:tc>
                  <a:txBody>
                    <a:bodyPr/>
                    <a:lstStyle/>
                    <a:p>
                      <a:endParaRPr lang="en-PK">
                        <a:solidFill>
                          <a:srgbClr val="FF0000"/>
                        </a:solidFill>
                      </a:endParaRPr>
                    </a:p>
                  </a:txBody>
                  <a:tcPr>
                    <a:solidFill>
                      <a:srgbClr val="FF0000"/>
                    </a:solidFill>
                  </a:tcPr>
                </a:tc>
                <a:extLst>
                  <a:ext uri="{0D108BD9-81ED-4DB2-BD59-A6C34878D82A}">
                    <a16:rowId xmlns:a16="http://schemas.microsoft.com/office/drawing/2014/main" val="1735113495"/>
                  </a:ext>
                </a:extLst>
              </a:tr>
              <a:tr h="370840">
                <a:tc>
                  <a:txBody>
                    <a:bodyPr/>
                    <a:lstStyle/>
                    <a:p>
                      <a:endParaRPr lang="en-PK">
                        <a:solidFill>
                          <a:srgbClr val="FF0000"/>
                        </a:solidFill>
                      </a:endParaRPr>
                    </a:p>
                  </a:txBody>
                  <a:tcPr>
                    <a:solidFill>
                      <a:srgbClr val="FF0000"/>
                    </a:solidFill>
                  </a:tcPr>
                </a:tc>
                <a:tc>
                  <a:txBody>
                    <a:bodyPr/>
                    <a:lstStyle/>
                    <a:p>
                      <a:endParaRPr lang="en-PK" dirty="0">
                        <a:solidFill>
                          <a:srgbClr val="FF0000"/>
                        </a:solidFill>
                      </a:endParaRPr>
                    </a:p>
                  </a:txBody>
                  <a:tcPr>
                    <a:solidFill>
                      <a:srgbClr val="FF0000"/>
                    </a:solidFill>
                  </a:tcPr>
                </a:tc>
                <a:tc>
                  <a:txBody>
                    <a:bodyPr/>
                    <a:lstStyle/>
                    <a:p>
                      <a:endParaRPr lang="en-PK">
                        <a:solidFill>
                          <a:srgbClr val="FF0000"/>
                        </a:solidFill>
                      </a:endParaRPr>
                    </a:p>
                  </a:txBody>
                  <a:tcPr>
                    <a:solidFill>
                      <a:srgbClr val="FF0000"/>
                    </a:solidFill>
                  </a:tcPr>
                </a:tc>
                <a:tc>
                  <a:txBody>
                    <a:bodyPr/>
                    <a:lstStyle/>
                    <a:p>
                      <a:endParaRPr lang="en-PK">
                        <a:solidFill>
                          <a:srgbClr val="FF0000"/>
                        </a:solidFill>
                      </a:endParaRPr>
                    </a:p>
                  </a:txBody>
                  <a:tcPr>
                    <a:solidFill>
                      <a:srgbClr val="FF0000"/>
                    </a:solidFill>
                  </a:tcPr>
                </a:tc>
                <a:tc>
                  <a:txBody>
                    <a:bodyPr/>
                    <a:lstStyle/>
                    <a:p>
                      <a:endParaRPr lang="en-PK">
                        <a:solidFill>
                          <a:srgbClr val="FF0000"/>
                        </a:solidFill>
                      </a:endParaRPr>
                    </a:p>
                  </a:txBody>
                  <a:tcPr>
                    <a:solidFill>
                      <a:srgbClr val="FF0000"/>
                    </a:solidFill>
                  </a:tcPr>
                </a:tc>
                <a:tc>
                  <a:txBody>
                    <a:bodyPr/>
                    <a:lstStyle/>
                    <a:p>
                      <a:endParaRPr lang="en-PK">
                        <a:solidFill>
                          <a:srgbClr val="FF0000"/>
                        </a:solidFill>
                      </a:endParaRPr>
                    </a:p>
                  </a:txBody>
                  <a:tcPr>
                    <a:solidFill>
                      <a:srgbClr val="FF0000"/>
                    </a:solidFill>
                  </a:tcPr>
                </a:tc>
                <a:tc>
                  <a:txBody>
                    <a:bodyPr/>
                    <a:lstStyle/>
                    <a:p>
                      <a:endParaRPr lang="en-PK">
                        <a:solidFill>
                          <a:srgbClr val="FF0000"/>
                        </a:solidFill>
                      </a:endParaRPr>
                    </a:p>
                  </a:txBody>
                  <a:tcPr>
                    <a:solidFill>
                      <a:srgbClr val="FF0000"/>
                    </a:solidFill>
                  </a:tcPr>
                </a:tc>
                <a:extLst>
                  <a:ext uri="{0D108BD9-81ED-4DB2-BD59-A6C34878D82A}">
                    <a16:rowId xmlns:a16="http://schemas.microsoft.com/office/drawing/2014/main" val="1800913087"/>
                  </a:ext>
                </a:extLst>
              </a:tr>
              <a:tr h="370840">
                <a:tc>
                  <a:txBody>
                    <a:bodyPr/>
                    <a:lstStyle/>
                    <a:p>
                      <a:endParaRPr lang="en-PK">
                        <a:solidFill>
                          <a:srgbClr val="FF0000"/>
                        </a:solidFill>
                      </a:endParaRPr>
                    </a:p>
                  </a:txBody>
                  <a:tcPr>
                    <a:solidFill>
                      <a:srgbClr val="FF0000"/>
                    </a:solidFill>
                  </a:tcPr>
                </a:tc>
                <a:tc>
                  <a:txBody>
                    <a:bodyPr/>
                    <a:lstStyle/>
                    <a:p>
                      <a:endParaRPr lang="en-PK">
                        <a:solidFill>
                          <a:srgbClr val="FF0000"/>
                        </a:solidFill>
                      </a:endParaRPr>
                    </a:p>
                  </a:txBody>
                  <a:tcPr>
                    <a:solidFill>
                      <a:srgbClr val="FF0000"/>
                    </a:solidFill>
                  </a:tcPr>
                </a:tc>
                <a:tc>
                  <a:txBody>
                    <a:bodyPr/>
                    <a:lstStyle/>
                    <a:p>
                      <a:endParaRPr lang="en-PK">
                        <a:solidFill>
                          <a:srgbClr val="FF0000"/>
                        </a:solidFill>
                      </a:endParaRPr>
                    </a:p>
                  </a:txBody>
                  <a:tcPr>
                    <a:solidFill>
                      <a:srgbClr val="FF0000"/>
                    </a:solidFill>
                  </a:tcPr>
                </a:tc>
                <a:tc>
                  <a:txBody>
                    <a:bodyPr/>
                    <a:lstStyle/>
                    <a:p>
                      <a:endParaRPr lang="en-PK">
                        <a:solidFill>
                          <a:srgbClr val="FF0000"/>
                        </a:solidFill>
                      </a:endParaRPr>
                    </a:p>
                  </a:txBody>
                  <a:tcPr>
                    <a:solidFill>
                      <a:srgbClr val="FF0000"/>
                    </a:solidFill>
                  </a:tcPr>
                </a:tc>
                <a:tc>
                  <a:txBody>
                    <a:bodyPr/>
                    <a:lstStyle/>
                    <a:p>
                      <a:endParaRPr lang="en-PK">
                        <a:solidFill>
                          <a:srgbClr val="FF0000"/>
                        </a:solidFill>
                      </a:endParaRPr>
                    </a:p>
                  </a:txBody>
                  <a:tcPr>
                    <a:solidFill>
                      <a:srgbClr val="FF0000"/>
                    </a:solidFill>
                  </a:tcPr>
                </a:tc>
                <a:tc>
                  <a:txBody>
                    <a:bodyPr/>
                    <a:lstStyle/>
                    <a:p>
                      <a:endParaRPr lang="en-PK">
                        <a:solidFill>
                          <a:srgbClr val="FF0000"/>
                        </a:solidFill>
                      </a:endParaRPr>
                    </a:p>
                  </a:txBody>
                  <a:tcPr>
                    <a:solidFill>
                      <a:srgbClr val="FF0000"/>
                    </a:solidFill>
                  </a:tcPr>
                </a:tc>
                <a:tc>
                  <a:txBody>
                    <a:bodyPr/>
                    <a:lstStyle/>
                    <a:p>
                      <a:endParaRPr lang="en-PK">
                        <a:solidFill>
                          <a:srgbClr val="FF0000"/>
                        </a:solidFill>
                      </a:endParaRPr>
                    </a:p>
                  </a:txBody>
                  <a:tcPr>
                    <a:solidFill>
                      <a:srgbClr val="FF0000"/>
                    </a:solidFill>
                  </a:tcPr>
                </a:tc>
                <a:extLst>
                  <a:ext uri="{0D108BD9-81ED-4DB2-BD59-A6C34878D82A}">
                    <a16:rowId xmlns:a16="http://schemas.microsoft.com/office/drawing/2014/main" val="3991338165"/>
                  </a:ext>
                </a:extLst>
              </a:tr>
              <a:tr h="370840">
                <a:tc>
                  <a:txBody>
                    <a:bodyPr/>
                    <a:lstStyle/>
                    <a:p>
                      <a:endParaRPr lang="en-PK">
                        <a:solidFill>
                          <a:srgbClr val="FF0000"/>
                        </a:solidFill>
                      </a:endParaRPr>
                    </a:p>
                  </a:txBody>
                  <a:tcPr>
                    <a:solidFill>
                      <a:srgbClr val="FF0000"/>
                    </a:solidFill>
                  </a:tcPr>
                </a:tc>
                <a:tc>
                  <a:txBody>
                    <a:bodyPr/>
                    <a:lstStyle/>
                    <a:p>
                      <a:endParaRPr lang="en-PK">
                        <a:solidFill>
                          <a:srgbClr val="FF0000"/>
                        </a:solidFill>
                      </a:endParaRPr>
                    </a:p>
                  </a:txBody>
                  <a:tcPr>
                    <a:solidFill>
                      <a:srgbClr val="FF0000"/>
                    </a:solidFill>
                  </a:tcPr>
                </a:tc>
                <a:tc>
                  <a:txBody>
                    <a:bodyPr/>
                    <a:lstStyle/>
                    <a:p>
                      <a:endParaRPr lang="en-PK">
                        <a:solidFill>
                          <a:srgbClr val="FF0000"/>
                        </a:solidFill>
                      </a:endParaRPr>
                    </a:p>
                  </a:txBody>
                  <a:tcPr>
                    <a:solidFill>
                      <a:srgbClr val="FF0000"/>
                    </a:solidFill>
                  </a:tcPr>
                </a:tc>
                <a:tc>
                  <a:txBody>
                    <a:bodyPr/>
                    <a:lstStyle/>
                    <a:p>
                      <a:endParaRPr lang="en-PK">
                        <a:solidFill>
                          <a:srgbClr val="FF0000"/>
                        </a:solidFill>
                      </a:endParaRPr>
                    </a:p>
                  </a:txBody>
                  <a:tcPr>
                    <a:solidFill>
                      <a:srgbClr val="FF0000"/>
                    </a:solidFill>
                  </a:tcPr>
                </a:tc>
                <a:tc>
                  <a:txBody>
                    <a:bodyPr/>
                    <a:lstStyle/>
                    <a:p>
                      <a:endParaRPr lang="en-PK">
                        <a:solidFill>
                          <a:srgbClr val="FF0000"/>
                        </a:solidFill>
                      </a:endParaRPr>
                    </a:p>
                  </a:txBody>
                  <a:tcPr>
                    <a:solidFill>
                      <a:srgbClr val="FF0000"/>
                    </a:solidFill>
                  </a:tcPr>
                </a:tc>
                <a:tc>
                  <a:txBody>
                    <a:bodyPr/>
                    <a:lstStyle/>
                    <a:p>
                      <a:endParaRPr lang="en-PK">
                        <a:solidFill>
                          <a:srgbClr val="FF0000"/>
                        </a:solidFill>
                      </a:endParaRPr>
                    </a:p>
                  </a:txBody>
                  <a:tcPr>
                    <a:solidFill>
                      <a:srgbClr val="FF0000"/>
                    </a:solidFill>
                  </a:tcPr>
                </a:tc>
                <a:tc>
                  <a:txBody>
                    <a:bodyPr/>
                    <a:lstStyle/>
                    <a:p>
                      <a:endParaRPr lang="en-PK" dirty="0">
                        <a:solidFill>
                          <a:srgbClr val="FF0000"/>
                        </a:solidFill>
                      </a:endParaRPr>
                    </a:p>
                  </a:txBody>
                  <a:tcPr>
                    <a:solidFill>
                      <a:srgbClr val="FF0000"/>
                    </a:solidFill>
                  </a:tcPr>
                </a:tc>
                <a:extLst>
                  <a:ext uri="{0D108BD9-81ED-4DB2-BD59-A6C34878D82A}">
                    <a16:rowId xmlns:a16="http://schemas.microsoft.com/office/drawing/2014/main" val="2170921765"/>
                  </a:ext>
                </a:extLst>
              </a:tr>
            </a:tbl>
          </a:graphicData>
        </a:graphic>
      </p:graphicFrame>
      <p:sp>
        <p:nvSpPr>
          <p:cNvPr id="2" name="TextBox 1">
            <a:extLst>
              <a:ext uri="{FF2B5EF4-FFF2-40B4-BE49-F238E27FC236}">
                <a16:creationId xmlns:a16="http://schemas.microsoft.com/office/drawing/2014/main" id="{62B919E4-5048-431E-B416-F542BF8EFFBB}"/>
              </a:ext>
            </a:extLst>
          </p:cNvPr>
          <p:cNvSpPr txBox="1"/>
          <p:nvPr/>
        </p:nvSpPr>
        <p:spPr>
          <a:xfrm>
            <a:off x="1873525" y="4112456"/>
            <a:ext cx="530915" cy="369332"/>
          </a:xfrm>
          <a:prstGeom prst="rect">
            <a:avLst/>
          </a:prstGeom>
          <a:noFill/>
        </p:spPr>
        <p:txBody>
          <a:bodyPr wrap="none" rtlCol="0">
            <a:spAutoFit/>
          </a:bodyPr>
          <a:lstStyle/>
          <a:p>
            <a:r>
              <a:rPr lang="en-US" dirty="0"/>
              <a:t>180</a:t>
            </a:r>
            <a:endParaRPr lang="en-PK" dirty="0"/>
          </a:p>
        </p:txBody>
      </p:sp>
      <p:sp>
        <p:nvSpPr>
          <p:cNvPr id="11" name="TextBox 10">
            <a:extLst>
              <a:ext uri="{FF2B5EF4-FFF2-40B4-BE49-F238E27FC236}">
                <a16:creationId xmlns:a16="http://schemas.microsoft.com/office/drawing/2014/main" id="{CA6BEC15-A2E8-421C-8789-E34C3CCBACBE}"/>
              </a:ext>
            </a:extLst>
          </p:cNvPr>
          <p:cNvSpPr txBox="1"/>
          <p:nvPr/>
        </p:nvSpPr>
        <p:spPr>
          <a:xfrm>
            <a:off x="2296499" y="4508138"/>
            <a:ext cx="415498" cy="369332"/>
          </a:xfrm>
          <a:prstGeom prst="rect">
            <a:avLst/>
          </a:prstGeom>
          <a:noFill/>
        </p:spPr>
        <p:txBody>
          <a:bodyPr wrap="none" rtlCol="0">
            <a:spAutoFit/>
          </a:bodyPr>
          <a:lstStyle/>
          <a:p>
            <a:r>
              <a:rPr lang="en-US" dirty="0"/>
              <a:t>70</a:t>
            </a:r>
            <a:endParaRPr lang="en-PK" dirty="0"/>
          </a:p>
        </p:txBody>
      </p:sp>
      <p:sp>
        <p:nvSpPr>
          <p:cNvPr id="12" name="TextBox 11">
            <a:extLst>
              <a:ext uri="{FF2B5EF4-FFF2-40B4-BE49-F238E27FC236}">
                <a16:creationId xmlns:a16="http://schemas.microsoft.com/office/drawing/2014/main" id="{1EA152D3-F1C6-4DC7-91F0-F60B0B39828A}"/>
              </a:ext>
            </a:extLst>
          </p:cNvPr>
          <p:cNvSpPr txBox="1"/>
          <p:nvPr/>
        </p:nvSpPr>
        <p:spPr>
          <a:xfrm>
            <a:off x="2639824" y="4857708"/>
            <a:ext cx="530915" cy="369332"/>
          </a:xfrm>
          <a:prstGeom prst="rect">
            <a:avLst/>
          </a:prstGeom>
          <a:noFill/>
        </p:spPr>
        <p:txBody>
          <a:bodyPr wrap="none" rtlCol="0">
            <a:spAutoFit/>
          </a:bodyPr>
          <a:lstStyle/>
          <a:p>
            <a:r>
              <a:rPr lang="en-US" dirty="0"/>
              <a:t>230</a:t>
            </a:r>
            <a:endParaRPr lang="en-PK" dirty="0"/>
          </a:p>
        </p:txBody>
      </p:sp>
      <p:cxnSp>
        <p:nvCxnSpPr>
          <p:cNvPr id="8" name="Straight Arrow Connector 7">
            <a:extLst>
              <a:ext uri="{FF2B5EF4-FFF2-40B4-BE49-F238E27FC236}">
                <a16:creationId xmlns:a16="http://schemas.microsoft.com/office/drawing/2014/main" id="{E1F6BA24-4805-4EBF-B9B0-CB4711B118B8}"/>
              </a:ext>
            </a:extLst>
          </p:cNvPr>
          <p:cNvCxnSpPr>
            <a:cxnSpLocks/>
          </p:cNvCxnSpPr>
          <p:nvPr/>
        </p:nvCxnSpPr>
        <p:spPr>
          <a:xfrm>
            <a:off x="2296499" y="4297122"/>
            <a:ext cx="6237901" cy="0"/>
          </a:xfrm>
          <a:prstGeom prst="straightConnector1">
            <a:avLst/>
          </a:prstGeom>
          <a:ln w="222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BC831E8F-53B6-451F-B33B-D28075EA7D4A}"/>
              </a:ext>
            </a:extLst>
          </p:cNvPr>
          <p:cNvCxnSpPr>
            <a:cxnSpLocks/>
          </p:cNvCxnSpPr>
          <p:nvPr/>
        </p:nvCxnSpPr>
        <p:spPr>
          <a:xfrm>
            <a:off x="3060192" y="5042374"/>
            <a:ext cx="5474208" cy="0"/>
          </a:xfrm>
          <a:prstGeom prst="straightConnector1">
            <a:avLst/>
          </a:prstGeom>
          <a:ln w="222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9F1FF54E-014C-4CD6-8415-22A57798F740}"/>
              </a:ext>
            </a:extLst>
          </p:cNvPr>
          <p:cNvCxnSpPr>
            <a:cxnSpLocks/>
          </p:cNvCxnSpPr>
          <p:nvPr/>
        </p:nvCxnSpPr>
        <p:spPr>
          <a:xfrm>
            <a:off x="2584704" y="4628774"/>
            <a:ext cx="5949696" cy="1"/>
          </a:xfrm>
          <a:prstGeom prst="straightConnector1">
            <a:avLst/>
          </a:prstGeom>
          <a:ln w="222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Left Brace 21">
            <a:extLst>
              <a:ext uri="{FF2B5EF4-FFF2-40B4-BE49-F238E27FC236}">
                <a16:creationId xmlns:a16="http://schemas.microsoft.com/office/drawing/2014/main" id="{5DC37B81-34D0-4322-B931-3290D5FDD5AE}"/>
              </a:ext>
            </a:extLst>
          </p:cNvPr>
          <p:cNvSpPr/>
          <p:nvPr/>
        </p:nvSpPr>
        <p:spPr>
          <a:xfrm>
            <a:off x="8517845" y="3984477"/>
            <a:ext cx="438892" cy="1288594"/>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K"/>
          </a:p>
        </p:txBody>
      </p:sp>
      <p:sp>
        <p:nvSpPr>
          <p:cNvPr id="23" name="TextBox 22">
            <a:extLst>
              <a:ext uri="{FF2B5EF4-FFF2-40B4-BE49-F238E27FC236}">
                <a16:creationId xmlns:a16="http://schemas.microsoft.com/office/drawing/2014/main" id="{9A66189F-C146-4F68-A560-3F9F9FE5F0D0}"/>
              </a:ext>
            </a:extLst>
          </p:cNvPr>
          <p:cNvSpPr txBox="1"/>
          <p:nvPr/>
        </p:nvSpPr>
        <p:spPr>
          <a:xfrm>
            <a:off x="8737291" y="4444108"/>
            <a:ext cx="1654620" cy="369332"/>
          </a:xfrm>
          <a:prstGeom prst="rect">
            <a:avLst/>
          </a:prstGeom>
          <a:noFill/>
        </p:spPr>
        <p:txBody>
          <a:bodyPr wrap="none" rtlCol="0">
            <a:spAutoFit/>
          </a:bodyPr>
          <a:lstStyle/>
          <a:p>
            <a:r>
              <a:rPr lang="en-US" dirty="0"/>
              <a:t>P (230, 70, 180)</a:t>
            </a:r>
            <a:endParaRPr lang="en-PK" dirty="0"/>
          </a:p>
        </p:txBody>
      </p:sp>
    </p:spTree>
    <p:extLst>
      <p:ext uri="{BB962C8B-B14F-4D97-AF65-F5344CB8AC3E}">
        <p14:creationId xmlns:p14="http://schemas.microsoft.com/office/powerpoint/2010/main" val="3505935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DD671-9279-882A-A924-44B440EB04AB}"/>
              </a:ext>
            </a:extLst>
          </p:cNvPr>
          <p:cNvSpPr>
            <a:spLocks noGrp="1"/>
          </p:cNvSpPr>
          <p:nvPr>
            <p:ph type="ctrTitle"/>
          </p:nvPr>
        </p:nvSpPr>
        <p:spPr/>
        <p:txBody>
          <a:bodyPr/>
          <a:lstStyle/>
          <a:p>
            <a:endParaRPr lang="en-PK"/>
          </a:p>
        </p:txBody>
      </p:sp>
      <p:sp>
        <p:nvSpPr>
          <p:cNvPr id="3" name="Subtitle 2">
            <a:extLst>
              <a:ext uri="{FF2B5EF4-FFF2-40B4-BE49-F238E27FC236}">
                <a16:creationId xmlns:a16="http://schemas.microsoft.com/office/drawing/2014/main" id="{76C637D1-097B-26CA-3514-E7D0885BA11D}"/>
              </a:ext>
            </a:extLst>
          </p:cNvPr>
          <p:cNvSpPr>
            <a:spLocks noGrp="1"/>
          </p:cNvSpPr>
          <p:nvPr>
            <p:ph type="subTitle" idx="4"/>
          </p:nvPr>
        </p:nvSpPr>
        <p:spPr/>
        <p:txBody>
          <a:bodyPr/>
          <a:lstStyle/>
          <a:p>
            <a:endParaRPr lang="en-PK"/>
          </a:p>
        </p:txBody>
      </p:sp>
      <p:pic>
        <p:nvPicPr>
          <p:cNvPr id="5" name="Picture 4">
            <a:extLst>
              <a:ext uri="{FF2B5EF4-FFF2-40B4-BE49-F238E27FC236}">
                <a16:creationId xmlns:a16="http://schemas.microsoft.com/office/drawing/2014/main" id="{E3DB3E2F-C584-EB0F-FA58-E6DFE2FFEC8C}"/>
              </a:ext>
            </a:extLst>
          </p:cNvPr>
          <p:cNvPicPr>
            <a:picLocks noChangeAspect="1"/>
          </p:cNvPicPr>
          <p:nvPr/>
        </p:nvPicPr>
        <p:blipFill>
          <a:blip r:embed="rId2"/>
          <a:stretch>
            <a:fillRect/>
          </a:stretch>
        </p:blipFill>
        <p:spPr>
          <a:xfrm>
            <a:off x="1623388" y="1690445"/>
            <a:ext cx="8945223" cy="3477110"/>
          </a:xfrm>
          <a:prstGeom prst="rect">
            <a:avLst/>
          </a:prstGeom>
        </p:spPr>
      </p:pic>
    </p:spTree>
    <p:extLst>
      <p:ext uri="{BB962C8B-B14F-4D97-AF65-F5344CB8AC3E}">
        <p14:creationId xmlns:p14="http://schemas.microsoft.com/office/powerpoint/2010/main" val="16026512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83C1C-F8FE-3A31-6A44-9994911E3FC7}"/>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041E400E-16AA-7164-71E1-2B27C481DD3E}"/>
              </a:ext>
            </a:extLst>
          </p:cNvPr>
          <p:cNvSpPr>
            <a:spLocks noGrp="1"/>
          </p:cNvSpPr>
          <p:nvPr>
            <p:ph idx="1"/>
          </p:nvPr>
        </p:nvSpPr>
        <p:spPr/>
        <p:txBody>
          <a:bodyPr/>
          <a:lstStyle/>
          <a:p>
            <a:r>
              <a:rPr lang="en-US" dirty="0"/>
              <a:t>Decimal Code for Color red ?</a:t>
            </a:r>
          </a:p>
          <a:p>
            <a:pPr lvl="1"/>
            <a:r>
              <a:rPr lang="en-US" dirty="0"/>
              <a:t>(255,0,0)</a:t>
            </a:r>
          </a:p>
          <a:p>
            <a:r>
              <a:rPr lang="en-US" dirty="0"/>
              <a:t>For Green?</a:t>
            </a:r>
          </a:p>
          <a:p>
            <a:r>
              <a:rPr lang="en-US" dirty="0"/>
              <a:t>For Blue?</a:t>
            </a:r>
          </a:p>
          <a:p>
            <a:r>
              <a:rPr lang="en-US" dirty="0"/>
              <a:t>For Grey?</a:t>
            </a:r>
          </a:p>
          <a:p>
            <a:endParaRPr lang="en-PK" dirty="0"/>
          </a:p>
        </p:txBody>
      </p:sp>
    </p:spTree>
    <p:extLst>
      <p:ext uri="{BB962C8B-B14F-4D97-AF65-F5344CB8AC3E}">
        <p14:creationId xmlns:p14="http://schemas.microsoft.com/office/powerpoint/2010/main" val="30451852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82B502-317B-4F00-B3F9-F081D591B01F}"/>
              </a:ext>
            </a:extLst>
          </p:cNvPr>
          <p:cNvSpPr>
            <a:spLocks noGrp="1"/>
          </p:cNvSpPr>
          <p:nvPr>
            <p:ph type="title"/>
          </p:nvPr>
        </p:nvSpPr>
        <p:spPr>
          <a:xfrm>
            <a:off x="1250950" y="382588"/>
            <a:ext cx="10179050" cy="1492250"/>
          </a:xfrm>
        </p:spPr>
        <p:txBody>
          <a:bodyPr/>
          <a:lstStyle/>
          <a:p>
            <a:r>
              <a:rPr lang="en-US" dirty="0"/>
              <a:t>Image Processing</a:t>
            </a:r>
            <a:endParaRPr lang="en-PK" dirty="0"/>
          </a:p>
        </p:txBody>
      </p:sp>
      <p:sp>
        <p:nvSpPr>
          <p:cNvPr id="9" name="Rectangle 8">
            <a:extLst>
              <a:ext uri="{FF2B5EF4-FFF2-40B4-BE49-F238E27FC236}">
                <a16:creationId xmlns:a16="http://schemas.microsoft.com/office/drawing/2014/main" id="{8B1BFB48-B2D7-4B90-88B8-B3CAB3A2B228}"/>
              </a:ext>
            </a:extLst>
          </p:cNvPr>
          <p:cNvSpPr/>
          <p:nvPr/>
        </p:nvSpPr>
        <p:spPr>
          <a:xfrm>
            <a:off x="4108704" y="3283375"/>
            <a:ext cx="6096000" cy="923330"/>
          </a:xfrm>
          <a:prstGeom prst="rect">
            <a:avLst/>
          </a:prstGeom>
        </p:spPr>
        <p:txBody>
          <a:bodyPr>
            <a:spAutoFit/>
          </a:bodyPr>
          <a:lstStyle/>
          <a:p>
            <a:r>
              <a:rPr lang="en-US" b="1" dirty="0">
                <a:solidFill>
                  <a:srgbClr val="000000"/>
                </a:solidFill>
                <a:latin typeface="Century Gothic" panose="020B0502020202020204" pitchFamily="34" charset="0"/>
              </a:rPr>
              <a:t>Input</a:t>
            </a:r>
            <a:endParaRPr lang="en-US" dirty="0"/>
          </a:p>
          <a:p>
            <a:r>
              <a:rPr lang="en-US" dirty="0"/>
              <a:t/>
            </a:r>
            <a:br>
              <a:rPr lang="en-US" dirty="0"/>
            </a:br>
            <a:endParaRPr lang="en-PK" dirty="0"/>
          </a:p>
        </p:txBody>
      </p:sp>
      <p:sp>
        <p:nvSpPr>
          <p:cNvPr id="10" name="Rectangle 9">
            <a:extLst>
              <a:ext uri="{FF2B5EF4-FFF2-40B4-BE49-F238E27FC236}">
                <a16:creationId xmlns:a16="http://schemas.microsoft.com/office/drawing/2014/main" id="{531E117F-D8EC-4EA9-84EB-EBA7C8543CAC}"/>
              </a:ext>
            </a:extLst>
          </p:cNvPr>
          <p:cNvSpPr/>
          <p:nvPr/>
        </p:nvSpPr>
        <p:spPr>
          <a:xfrm>
            <a:off x="5971607" y="3244334"/>
            <a:ext cx="248786" cy="369332"/>
          </a:xfrm>
          <a:prstGeom prst="rect">
            <a:avLst/>
          </a:prstGeom>
        </p:spPr>
        <p:txBody>
          <a:bodyPr wrap="none">
            <a:spAutoFit/>
          </a:bodyPr>
          <a:lstStyle/>
          <a:p>
            <a:r>
              <a:rPr lang="en-PK" dirty="0"/>
              <a:t> </a:t>
            </a:r>
          </a:p>
        </p:txBody>
      </p:sp>
      <p:pic>
        <p:nvPicPr>
          <p:cNvPr id="2072" name="Picture 24" descr="https://lh6.googleusercontent.com/c6zm0cylQd6MYzGk1O3frItjll7P-GVqlsRppFVmi7zXx3V_okp7u1UmaO660Oo2rreITYxQMwA_eHPxe-XOExoCPe4-AbcRyrbMqvNdEWimoiqynoaU2BYnlER_dYLcv6pOvTc">
            <a:extLst>
              <a:ext uri="{FF2B5EF4-FFF2-40B4-BE49-F238E27FC236}">
                <a16:creationId xmlns:a16="http://schemas.microsoft.com/office/drawing/2014/main" id="{033855F4-41B3-4C77-857B-A077C31531C8}"/>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5021841" y="2872128"/>
            <a:ext cx="2270185" cy="197327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27A53EF-BC91-4803-84E6-D12B7AA20FC0}"/>
              </a:ext>
            </a:extLst>
          </p:cNvPr>
          <p:cNvSpPr/>
          <p:nvPr/>
        </p:nvSpPr>
        <p:spPr>
          <a:xfrm>
            <a:off x="7315200" y="3244334"/>
            <a:ext cx="6096000" cy="923330"/>
          </a:xfrm>
          <a:prstGeom prst="rect">
            <a:avLst/>
          </a:prstGeom>
        </p:spPr>
        <p:txBody>
          <a:bodyPr>
            <a:spAutoFit/>
          </a:bodyPr>
          <a:lstStyle/>
          <a:p>
            <a:r>
              <a:rPr lang="en-US" b="1" dirty="0">
                <a:solidFill>
                  <a:srgbClr val="000000"/>
                </a:solidFill>
                <a:latin typeface="Century Gothic" panose="020B0502020202020204" pitchFamily="34" charset="0"/>
              </a:rPr>
              <a:t>Output</a:t>
            </a:r>
            <a:endParaRPr lang="en-US" dirty="0"/>
          </a:p>
          <a:p>
            <a:r>
              <a:rPr lang="en-US" dirty="0"/>
              <a:t/>
            </a:r>
            <a:br>
              <a:rPr lang="en-US" dirty="0"/>
            </a:br>
            <a:endParaRPr lang="en-PK" dirty="0"/>
          </a:p>
        </p:txBody>
      </p:sp>
      <p:cxnSp>
        <p:nvCxnSpPr>
          <p:cNvPr id="13" name="Straight Arrow Connector 12">
            <a:extLst>
              <a:ext uri="{FF2B5EF4-FFF2-40B4-BE49-F238E27FC236}">
                <a16:creationId xmlns:a16="http://schemas.microsoft.com/office/drawing/2014/main" id="{66B505E5-400E-41B9-80EE-B105EDADD911}"/>
              </a:ext>
            </a:extLst>
          </p:cNvPr>
          <p:cNvCxnSpPr>
            <a:cxnSpLocks/>
          </p:cNvCxnSpPr>
          <p:nvPr/>
        </p:nvCxnSpPr>
        <p:spPr>
          <a:xfrm flipV="1">
            <a:off x="4079447" y="3705999"/>
            <a:ext cx="1026575" cy="1"/>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0450A237-DBEB-4D8B-A093-01EA7E1E9DCA}"/>
              </a:ext>
            </a:extLst>
          </p:cNvPr>
          <p:cNvCxnSpPr>
            <a:cxnSpLocks/>
          </p:cNvCxnSpPr>
          <p:nvPr/>
        </p:nvCxnSpPr>
        <p:spPr>
          <a:xfrm flipV="1">
            <a:off x="7315200" y="3613666"/>
            <a:ext cx="1026575" cy="1"/>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Rectangle 34">
            <a:extLst>
              <a:ext uri="{FF2B5EF4-FFF2-40B4-BE49-F238E27FC236}">
                <a16:creationId xmlns:a16="http://schemas.microsoft.com/office/drawing/2014/main" id="{434B746F-D56A-4138-A5D9-3A9E2DCE32DC}"/>
              </a:ext>
            </a:extLst>
          </p:cNvPr>
          <p:cNvSpPr/>
          <p:nvPr/>
        </p:nvSpPr>
        <p:spPr>
          <a:xfrm>
            <a:off x="5935032" y="4639405"/>
            <a:ext cx="6096000" cy="923330"/>
          </a:xfrm>
          <a:prstGeom prst="rect">
            <a:avLst/>
          </a:prstGeom>
        </p:spPr>
        <p:txBody>
          <a:bodyPr>
            <a:spAutoFit/>
          </a:bodyPr>
          <a:lstStyle/>
          <a:p>
            <a:r>
              <a:rPr lang="en-US" b="1" dirty="0">
                <a:solidFill>
                  <a:srgbClr val="000000"/>
                </a:solidFill>
                <a:latin typeface="Century Gothic" panose="020B0502020202020204" pitchFamily="34" charset="0"/>
              </a:rPr>
              <a:t>Process</a:t>
            </a:r>
            <a:endParaRPr lang="en-US" dirty="0"/>
          </a:p>
          <a:p>
            <a:r>
              <a:rPr lang="en-US" dirty="0"/>
              <a:t/>
            </a:r>
            <a:br>
              <a:rPr lang="en-US" dirty="0"/>
            </a:br>
            <a:endParaRPr lang="en-PK" dirty="0"/>
          </a:p>
        </p:txBody>
      </p:sp>
      <p:pic>
        <p:nvPicPr>
          <p:cNvPr id="2" name="Picture 2" descr="Einstein">
            <a:extLst>
              <a:ext uri="{FF2B5EF4-FFF2-40B4-BE49-F238E27FC236}">
                <a16:creationId xmlns:a16="http://schemas.microsoft.com/office/drawing/2014/main" id="{7D291D50-68BE-AE8E-7385-2C7BED15B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1989" y="2905423"/>
            <a:ext cx="1771650" cy="173355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 name="Picture 2" descr="Einstein">
            <a:extLst>
              <a:ext uri="{FF2B5EF4-FFF2-40B4-BE49-F238E27FC236}">
                <a16:creationId xmlns:a16="http://schemas.microsoft.com/office/drawing/2014/main" id="{E605532F-FB58-F7F8-9539-E80747DFED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8119" y="2991992"/>
            <a:ext cx="1771650" cy="173355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4931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instein">
            <a:extLst>
              <a:ext uri="{FF2B5EF4-FFF2-40B4-BE49-F238E27FC236}">
                <a16:creationId xmlns:a16="http://schemas.microsoft.com/office/drawing/2014/main" id="{B5D1AEDA-64ED-DDCB-DBE2-AF4AEA691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572" y="2799774"/>
            <a:ext cx="1470339" cy="152972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BF82B502-317B-4F00-B3F9-F081D591B01F}"/>
              </a:ext>
            </a:extLst>
          </p:cNvPr>
          <p:cNvSpPr>
            <a:spLocks noGrp="1"/>
          </p:cNvSpPr>
          <p:nvPr>
            <p:ph type="title"/>
          </p:nvPr>
        </p:nvSpPr>
        <p:spPr>
          <a:xfrm>
            <a:off x="1250950" y="382588"/>
            <a:ext cx="10179050" cy="1492250"/>
          </a:xfrm>
        </p:spPr>
        <p:txBody>
          <a:bodyPr/>
          <a:lstStyle/>
          <a:p>
            <a:r>
              <a:rPr lang="en-US" dirty="0"/>
              <a:t>Image Analysis</a:t>
            </a:r>
            <a:endParaRPr lang="en-PK" dirty="0"/>
          </a:p>
        </p:txBody>
      </p:sp>
      <p:sp>
        <p:nvSpPr>
          <p:cNvPr id="9" name="Rectangle 8">
            <a:extLst>
              <a:ext uri="{FF2B5EF4-FFF2-40B4-BE49-F238E27FC236}">
                <a16:creationId xmlns:a16="http://schemas.microsoft.com/office/drawing/2014/main" id="{8B1BFB48-B2D7-4B90-88B8-B3CAB3A2B228}"/>
              </a:ext>
            </a:extLst>
          </p:cNvPr>
          <p:cNvSpPr/>
          <p:nvPr/>
        </p:nvSpPr>
        <p:spPr>
          <a:xfrm>
            <a:off x="4108704" y="3283375"/>
            <a:ext cx="6096000" cy="923330"/>
          </a:xfrm>
          <a:prstGeom prst="rect">
            <a:avLst/>
          </a:prstGeom>
        </p:spPr>
        <p:txBody>
          <a:bodyPr>
            <a:spAutoFit/>
          </a:bodyPr>
          <a:lstStyle/>
          <a:p>
            <a:r>
              <a:rPr lang="en-US" b="1" dirty="0">
                <a:solidFill>
                  <a:srgbClr val="000000"/>
                </a:solidFill>
                <a:latin typeface="Century Gothic" panose="020B0502020202020204" pitchFamily="34" charset="0"/>
              </a:rPr>
              <a:t>Input</a:t>
            </a:r>
            <a:endParaRPr lang="en-US" dirty="0"/>
          </a:p>
          <a:p>
            <a:r>
              <a:rPr lang="en-US" dirty="0"/>
              <a:t/>
            </a:r>
            <a:br>
              <a:rPr lang="en-US" dirty="0"/>
            </a:br>
            <a:endParaRPr lang="en-PK" dirty="0"/>
          </a:p>
        </p:txBody>
      </p:sp>
      <p:sp>
        <p:nvSpPr>
          <p:cNvPr id="10" name="Rectangle 9">
            <a:extLst>
              <a:ext uri="{FF2B5EF4-FFF2-40B4-BE49-F238E27FC236}">
                <a16:creationId xmlns:a16="http://schemas.microsoft.com/office/drawing/2014/main" id="{531E117F-D8EC-4EA9-84EB-EBA7C8543CAC}"/>
              </a:ext>
            </a:extLst>
          </p:cNvPr>
          <p:cNvSpPr/>
          <p:nvPr/>
        </p:nvSpPr>
        <p:spPr>
          <a:xfrm>
            <a:off x="5971607" y="3244334"/>
            <a:ext cx="248786" cy="369332"/>
          </a:xfrm>
          <a:prstGeom prst="rect">
            <a:avLst/>
          </a:prstGeom>
        </p:spPr>
        <p:txBody>
          <a:bodyPr wrap="none">
            <a:spAutoFit/>
          </a:bodyPr>
          <a:lstStyle/>
          <a:p>
            <a:r>
              <a:rPr lang="en-PK" dirty="0"/>
              <a:t> </a:t>
            </a:r>
          </a:p>
        </p:txBody>
      </p:sp>
      <p:pic>
        <p:nvPicPr>
          <p:cNvPr id="2072" name="Picture 24" descr="https://lh6.googleusercontent.com/c6zm0cylQd6MYzGk1O3frItjll7P-GVqlsRppFVmi7zXx3V_okp7u1UmaO660Oo2rreITYxQMwA_eHPxe-XOExoCPe4-AbcRyrbMqvNdEWimoiqynoaU2BYnlER_dYLcv6pOvTc">
            <a:extLst>
              <a:ext uri="{FF2B5EF4-FFF2-40B4-BE49-F238E27FC236}">
                <a16:creationId xmlns:a16="http://schemas.microsoft.com/office/drawing/2014/main" id="{033855F4-41B3-4C77-857B-A077C31531C8}"/>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076765" y="2872128"/>
            <a:ext cx="2270185" cy="197327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27A53EF-BC91-4803-84E6-D12B7AA20FC0}"/>
              </a:ext>
            </a:extLst>
          </p:cNvPr>
          <p:cNvSpPr/>
          <p:nvPr/>
        </p:nvSpPr>
        <p:spPr>
          <a:xfrm>
            <a:off x="7167660" y="3187107"/>
            <a:ext cx="6096000" cy="923330"/>
          </a:xfrm>
          <a:prstGeom prst="rect">
            <a:avLst/>
          </a:prstGeom>
        </p:spPr>
        <p:txBody>
          <a:bodyPr>
            <a:spAutoFit/>
          </a:bodyPr>
          <a:lstStyle/>
          <a:p>
            <a:r>
              <a:rPr lang="en-US" b="1" dirty="0">
                <a:solidFill>
                  <a:srgbClr val="000000"/>
                </a:solidFill>
                <a:latin typeface="Century Gothic" panose="020B0502020202020204" pitchFamily="34" charset="0"/>
              </a:rPr>
              <a:t>In Memory Image</a:t>
            </a:r>
            <a:endParaRPr lang="en-US" dirty="0"/>
          </a:p>
          <a:p>
            <a:r>
              <a:rPr lang="en-US" dirty="0"/>
              <a:t/>
            </a:r>
            <a:br>
              <a:rPr lang="en-US" dirty="0"/>
            </a:br>
            <a:endParaRPr lang="en-PK" dirty="0"/>
          </a:p>
        </p:txBody>
      </p:sp>
      <p:cxnSp>
        <p:nvCxnSpPr>
          <p:cNvPr id="13" name="Straight Arrow Connector 12">
            <a:extLst>
              <a:ext uri="{FF2B5EF4-FFF2-40B4-BE49-F238E27FC236}">
                <a16:creationId xmlns:a16="http://schemas.microsoft.com/office/drawing/2014/main" id="{66B505E5-400E-41B9-80EE-B105EDADD911}"/>
              </a:ext>
            </a:extLst>
          </p:cNvPr>
          <p:cNvCxnSpPr>
            <a:cxnSpLocks/>
          </p:cNvCxnSpPr>
          <p:nvPr/>
        </p:nvCxnSpPr>
        <p:spPr>
          <a:xfrm flipV="1">
            <a:off x="4079447" y="3705999"/>
            <a:ext cx="1026575" cy="1"/>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0450A237-DBEB-4D8B-A093-01EA7E1E9DCA}"/>
              </a:ext>
            </a:extLst>
          </p:cNvPr>
          <p:cNvCxnSpPr>
            <a:cxnSpLocks/>
          </p:cNvCxnSpPr>
          <p:nvPr/>
        </p:nvCxnSpPr>
        <p:spPr>
          <a:xfrm flipV="1">
            <a:off x="7728504" y="3613666"/>
            <a:ext cx="1026575" cy="1"/>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Rectangle 17">
            <a:extLst>
              <a:ext uri="{FF2B5EF4-FFF2-40B4-BE49-F238E27FC236}">
                <a16:creationId xmlns:a16="http://schemas.microsoft.com/office/drawing/2014/main" id="{3E047D85-0070-4263-89C5-228ABC374847}"/>
              </a:ext>
            </a:extLst>
          </p:cNvPr>
          <p:cNvSpPr/>
          <p:nvPr/>
        </p:nvSpPr>
        <p:spPr>
          <a:xfrm>
            <a:off x="5425507" y="4652871"/>
            <a:ext cx="6096000" cy="923330"/>
          </a:xfrm>
          <a:prstGeom prst="rect">
            <a:avLst/>
          </a:prstGeom>
        </p:spPr>
        <p:txBody>
          <a:bodyPr>
            <a:spAutoFit/>
          </a:bodyPr>
          <a:lstStyle/>
          <a:p>
            <a:r>
              <a:rPr lang="en-US" b="1" dirty="0">
                <a:solidFill>
                  <a:srgbClr val="000000"/>
                </a:solidFill>
                <a:latin typeface="Century Gothic" panose="020B0502020202020204" pitchFamily="34" charset="0"/>
              </a:rPr>
              <a:t>Read Image</a:t>
            </a:r>
            <a:endParaRPr lang="en-US" dirty="0"/>
          </a:p>
          <a:p>
            <a:r>
              <a:rPr lang="en-US" dirty="0"/>
              <a:t/>
            </a:r>
            <a:br>
              <a:rPr lang="en-US" dirty="0"/>
            </a:br>
            <a:endParaRPr lang="en-PK" dirty="0"/>
          </a:p>
        </p:txBody>
      </p:sp>
      <p:cxnSp>
        <p:nvCxnSpPr>
          <p:cNvPr id="7" name="Straight Connector 6">
            <a:extLst>
              <a:ext uri="{FF2B5EF4-FFF2-40B4-BE49-F238E27FC236}">
                <a16:creationId xmlns:a16="http://schemas.microsoft.com/office/drawing/2014/main" id="{A923079A-E54B-4B52-9E9B-7203FB136CC3}"/>
              </a:ext>
            </a:extLst>
          </p:cNvPr>
          <p:cNvCxnSpPr>
            <a:cxnSpLocks/>
          </p:cNvCxnSpPr>
          <p:nvPr/>
        </p:nvCxnSpPr>
        <p:spPr>
          <a:xfrm>
            <a:off x="9636573" y="2938272"/>
            <a:ext cx="147033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304754-119C-4DE6-8889-0A6CA1A40621}"/>
              </a:ext>
            </a:extLst>
          </p:cNvPr>
          <p:cNvCxnSpPr>
            <a:cxnSpLocks/>
          </p:cNvCxnSpPr>
          <p:nvPr/>
        </p:nvCxnSpPr>
        <p:spPr>
          <a:xfrm>
            <a:off x="9657307" y="3066288"/>
            <a:ext cx="147033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67B583F-B721-4E9E-BA57-69D008D48202}"/>
              </a:ext>
            </a:extLst>
          </p:cNvPr>
          <p:cNvCxnSpPr>
            <a:cxnSpLocks/>
          </p:cNvCxnSpPr>
          <p:nvPr/>
        </p:nvCxnSpPr>
        <p:spPr>
          <a:xfrm>
            <a:off x="9657306" y="3199299"/>
            <a:ext cx="147033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C6851F3-6461-4623-B59B-25277B7C8A44}"/>
              </a:ext>
            </a:extLst>
          </p:cNvPr>
          <p:cNvCxnSpPr>
            <a:cxnSpLocks/>
          </p:cNvCxnSpPr>
          <p:nvPr/>
        </p:nvCxnSpPr>
        <p:spPr>
          <a:xfrm>
            <a:off x="9636572" y="3313855"/>
            <a:ext cx="147033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16C4F4-B999-4493-9FE2-D099095E2358}"/>
              </a:ext>
            </a:extLst>
          </p:cNvPr>
          <p:cNvCxnSpPr>
            <a:cxnSpLocks/>
          </p:cNvCxnSpPr>
          <p:nvPr/>
        </p:nvCxnSpPr>
        <p:spPr>
          <a:xfrm>
            <a:off x="9657306" y="3429000"/>
            <a:ext cx="147033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FF7BFCE-F4C3-42F5-A62C-F1061EB601EE}"/>
              </a:ext>
            </a:extLst>
          </p:cNvPr>
          <p:cNvCxnSpPr>
            <a:cxnSpLocks/>
          </p:cNvCxnSpPr>
          <p:nvPr/>
        </p:nvCxnSpPr>
        <p:spPr>
          <a:xfrm>
            <a:off x="9657305" y="3559045"/>
            <a:ext cx="147033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33FCEE6-E27F-4D8B-988E-F56D56743C3F}"/>
              </a:ext>
            </a:extLst>
          </p:cNvPr>
          <p:cNvCxnSpPr>
            <a:cxnSpLocks/>
          </p:cNvCxnSpPr>
          <p:nvPr/>
        </p:nvCxnSpPr>
        <p:spPr>
          <a:xfrm>
            <a:off x="9642668" y="3689075"/>
            <a:ext cx="147033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BB96675-4193-44BF-B4E6-523B857CE39D}"/>
              </a:ext>
            </a:extLst>
          </p:cNvPr>
          <p:cNvCxnSpPr>
            <a:cxnSpLocks/>
          </p:cNvCxnSpPr>
          <p:nvPr/>
        </p:nvCxnSpPr>
        <p:spPr>
          <a:xfrm>
            <a:off x="9673148" y="3834383"/>
            <a:ext cx="147033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413872F-AC18-4BC1-8629-7D52957FD5A9}"/>
              </a:ext>
            </a:extLst>
          </p:cNvPr>
          <p:cNvCxnSpPr>
            <a:cxnSpLocks/>
          </p:cNvCxnSpPr>
          <p:nvPr/>
        </p:nvCxnSpPr>
        <p:spPr>
          <a:xfrm>
            <a:off x="9673148" y="3963395"/>
            <a:ext cx="147033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3134086-257E-4676-B8AB-721F50D7FE92}"/>
              </a:ext>
            </a:extLst>
          </p:cNvPr>
          <p:cNvCxnSpPr>
            <a:cxnSpLocks/>
          </p:cNvCxnSpPr>
          <p:nvPr/>
        </p:nvCxnSpPr>
        <p:spPr>
          <a:xfrm>
            <a:off x="9673148" y="4074856"/>
            <a:ext cx="147033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142744D-5FFA-402B-9CFE-9275C73535E5}"/>
              </a:ext>
            </a:extLst>
          </p:cNvPr>
          <p:cNvCxnSpPr>
            <a:cxnSpLocks/>
          </p:cNvCxnSpPr>
          <p:nvPr/>
        </p:nvCxnSpPr>
        <p:spPr>
          <a:xfrm>
            <a:off x="9673148" y="4183316"/>
            <a:ext cx="147033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179E7AE-49EA-43B8-BF7D-7A7F66AF360B}"/>
              </a:ext>
            </a:extLst>
          </p:cNvPr>
          <p:cNvCxnSpPr>
            <a:cxnSpLocks/>
          </p:cNvCxnSpPr>
          <p:nvPr/>
        </p:nvCxnSpPr>
        <p:spPr>
          <a:xfrm>
            <a:off x="9797515" y="2805510"/>
            <a:ext cx="0" cy="15240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6744E97-F9F0-4130-BBC0-252897A7767F}"/>
              </a:ext>
            </a:extLst>
          </p:cNvPr>
          <p:cNvCxnSpPr>
            <a:cxnSpLocks/>
          </p:cNvCxnSpPr>
          <p:nvPr/>
        </p:nvCxnSpPr>
        <p:spPr>
          <a:xfrm>
            <a:off x="9925531" y="2805509"/>
            <a:ext cx="0" cy="15240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C496CA-F2CF-452E-8890-EE4A8F60EA55}"/>
              </a:ext>
            </a:extLst>
          </p:cNvPr>
          <p:cNvCxnSpPr>
            <a:cxnSpLocks/>
          </p:cNvCxnSpPr>
          <p:nvPr/>
        </p:nvCxnSpPr>
        <p:spPr>
          <a:xfrm>
            <a:off x="10041355" y="2805509"/>
            <a:ext cx="0" cy="15240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505C7ED-B8E9-4BA3-B98A-847B481679E1}"/>
              </a:ext>
            </a:extLst>
          </p:cNvPr>
          <p:cNvCxnSpPr>
            <a:cxnSpLocks/>
          </p:cNvCxnSpPr>
          <p:nvPr/>
        </p:nvCxnSpPr>
        <p:spPr>
          <a:xfrm>
            <a:off x="10168128" y="2805509"/>
            <a:ext cx="0" cy="15240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B319F20-AEB7-45B9-8D24-2600648A91F0}"/>
              </a:ext>
            </a:extLst>
          </p:cNvPr>
          <p:cNvCxnSpPr>
            <a:cxnSpLocks/>
          </p:cNvCxnSpPr>
          <p:nvPr/>
        </p:nvCxnSpPr>
        <p:spPr>
          <a:xfrm>
            <a:off x="10279099" y="2799045"/>
            <a:ext cx="0" cy="15240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E06C95-E4C8-4782-B3BD-2ADEF11A93CA}"/>
              </a:ext>
            </a:extLst>
          </p:cNvPr>
          <p:cNvCxnSpPr>
            <a:cxnSpLocks/>
          </p:cNvCxnSpPr>
          <p:nvPr/>
        </p:nvCxnSpPr>
        <p:spPr>
          <a:xfrm>
            <a:off x="10394923" y="2799044"/>
            <a:ext cx="0" cy="15240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B0BCA2F-D745-4CF2-8DC9-FF9CFE45F8B6}"/>
              </a:ext>
            </a:extLst>
          </p:cNvPr>
          <p:cNvCxnSpPr>
            <a:cxnSpLocks/>
          </p:cNvCxnSpPr>
          <p:nvPr/>
        </p:nvCxnSpPr>
        <p:spPr>
          <a:xfrm>
            <a:off x="10522939" y="2799044"/>
            <a:ext cx="0" cy="15240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F5C6C04-9850-47B8-9828-8C01BFC82C0A}"/>
              </a:ext>
            </a:extLst>
          </p:cNvPr>
          <p:cNvCxnSpPr>
            <a:cxnSpLocks/>
          </p:cNvCxnSpPr>
          <p:nvPr/>
        </p:nvCxnSpPr>
        <p:spPr>
          <a:xfrm>
            <a:off x="10649712" y="2799044"/>
            <a:ext cx="0" cy="15240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7B59022-B7F9-4390-A3E6-F89B9E8B00E9}"/>
              </a:ext>
            </a:extLst>
          </p:cNvPr>
          <p:cNvCxnSpPr>
            <a:cxnSpLocks/>
          </p:cNvCxnSpPr>
          <p:nvPr/>
        </p:nvCxnSpPr>
        <p:spPr>
          <a:xfrm>
            <a:off x="10777728" y="2805140"/>
            <a:ext cx="0" cy="15240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1586442-10D5-4BB1-BF30-4BB27B0042BE}"/>
              </a:ext>
            </a:extLst>
          </p:cNvPr>
          <p:cNvCxnSpPr>
            <a:cxnSpLocks/>
          </p:cNvCxnSpPr>
          <p:nvPr/>
        </p:nvCxnSpPr>
        <p:spPr>
          <a:xfrm>
            <a:off x="10899648" y="2805140"/>
            <a:ext cx="0" cy="15240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D4E31D6-7EFC-48FE-B162-284F3FC3DB49}"/>
              </a:ext>
            </a:extLst>
          </p:cNvPr>
          <p:cNvCxnSpPr>
            <a:cxnSpLocks/>
          </p:cNvCxnSpPr>
          <p:nvPr/>
        </p:nvCxnSpPr>
        <p:spPr>
          <a:xfrm>
            <a:off x="11009376" y="2807236"/>
            <a:ext cx="0" cy="15240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953008D-829C-496A-A58E-7AA1D5718C0B}"/>
              </a:ext>
            </a:extLst>
          </p:cNvPr>
          <p:cNvCxnSpPr>
            <a:cxnSpLocks/>
          </p:cNvCxnSpPr>
          <p:nvPr/>
        </p:nvCxnSpPr>
        <p:spPr>
          <a:xfrm flipV="1">
            <a:off x="9712763" y="2366036"/>
            <a:ext cx="779106" cy="523443"/>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A42DBC02-9258-4556-BA04-DE217391F699}"/>
              </a:ext>
            </a:extLst>
          </p:cNvPr>
          <p:cNvCxnSpPr>
            <a:cxnSpLocks/>
          </p:cNvCxnSpPr>
          <p:nvPr/>
        </p:nvCxnSpPr>
        <p:spPr>
          <a:xfrm flipH="1">
            <a:off x="9226909" y="4254213"/>
            <a:ext cx="485854" cy="486543"/>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49" name="TextBox 2048">
            <a:extLst>
              <a:ext uri="{FF2B5EF4-FFF2-40B4-BE49-F238E27FC236}">
                <a16:creationId xmlns:a16="http://schemas.microsoft.com/office/drawing/2014/main" id="{D59D2A18-0B76-4F6E-A4F4-6927D35BD46D}"/>
              </a:ext>
            </a:extLst>
          </p:cNvPr>
          <p:cNvSpPr txBox="1"/>
          <p:nvPr/>
        </p:nvSpPr>
        <p:spPr>
          <a:xfrm>
            <a:off x="10491869" y="2048821"/>
            <a:ext cx="530915" cy="369332"/>
          </a:xfrm>
          <a:prstGeom prst="rect">
            <a:avLst/>
          </a:prstGeom>
          <a:noFill/>
        </p:spPr>
        <p:txBody>
          <a:bodyPr wrap="none" rtlCol="0">
            <a:spAutoFit/>
          </a:bodyPr>
          <a:lstStyle/>
          <a:p>
            <a:r>
              <a:rPr lang="en-US" dirty="0"/>
              <a:t>210</a:t>
            </a:r>
            <a:endParaRPr lang="en-PK" dirty="0"/>
          </a:p>
        </p:txBody>
      </p:sp>
      <p:sp>
        <p:nvSpPr>
          <p:cNvPr id="57" name="TextBox 56">
            <a:extLst>
              <a:ext uri="{FF2B5EF4-FFF2-40B4-BE49-F238E27FC236}">
                <a16:creationId xmlns:a16="http://schemas.microsoft.com/office/drawing/2014/main" id="{EA3E8870-ED98-47AD-AC33-57C4C8029E14}"/>
              </a:ext>
            </a:extLst>
          </p:cNvPr>
          <p:cNvSpPr txBox="1"/>
          <p:nvPr/>
        </p:nvSpPr>
        <p:spPr>
          <a:xfrm>
            <a:off x="8898317" y="4726088"/>
            <a:ext cx="530915" cy="369332"/>
          </a:xfrm>
          <a:prstGeom prst="rect">
            <a:avLst/>
          </a:prstGeom>
          <a:noFill/>
        </p:spPr>
        <p:txBody>
          <a:bodyPr wrap="none" rtlCol="0">
            <a:spAutoFit/>
          </a:bodyPr>
          <a:lstStyle/>
          <a:p>
            <a:r>
              <a:rPr lang="en-US" dirty="0"/>
              <a:t>178</a:t>
            </a:r>
            <a:endParaRPr lang="en-PK" dirty="0"/>
          </a:p>
        </p:txBody>
      </p:sp>
      <p:pic>
        <p:nvPicPr>
          <p:cNvPr id="2" name="Picture 2" descr="Einstein">
            <a:extLst>
              <a:ext uri="{FF2B5EF4-FFF2-40B4-BE49-F238E27FC236}">
                <a16:creationId xmlns:a16="http://schemas.microsoft.com/office/drawing/2014/main" id="{D35DC6DE-229A-4601-4580-0721F14406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195" y="2839224"/>
            <a:ext cx="1631422" cy="159633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451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instein">
            <a:extLst>
              <a:ext uri="{FF2B5EF4-FFF2-40B4-BE49-F238E27FC236}">
                <a16:creationId xmlns:a16="http://schemas.microsoft.com/office/drawing/2014/main" id="{16BEF552-E6DB-C344-A6FD-581B31C274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2732" y="3002478"/>
            <a:ext cx="1506914" cy="155749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BF82B502-317B-4F00-B3F9-F081D591B01F}"/>
              </a:ext>
            </a:extLst>
          </p:cNvPr>
          <p:cNvSpPr>
            <a:spLocks noGrp="1"/>
          </p:cNvSpPr>
          <p:nvPr>
            <p:ph type="title"/>
          </p:nvPr>
        </p:nvSpPr>
        <p:spPr>
          <a:xfrm>
            <a:off x="1250950" y="382588"/>
            <a:ext cx="10179050" cy="1492250"/>
          </a:xfrm>
        </p:spPr>
        <p:txBody>
          <a:bodyPr/>
          <a:lstStyle/>
          <a:p>
            <a:r>
              <a:rPr lang="en-US" dirty="0"/>
              <a:t>Digital Image Analysis</a:t>
            </a:r>
            <a:endParaRPr lang="en-PK" dirty="0"/>
          </a:p>
        </p:txBody>
      </p:sp>
      <p:sp>
        <p:nvSpPr>
          <p:cNvPr id="15" name="Rectangle 14">
            <a:extLst>
              <a:ext uri="{FF2B5EF4-FFF2-40B4-BE49-F238E27FC236}">
                <a16:creationId xmlns:a16="http://schemas.microsoft.com/office/drawing/2014/main" id="{AE733196-DAFB-449B-8247-C23F81E64ABE}"/>
              </a:ext>
            </a:extLst>
          </p:cNvPr>
          <p:cNvSpPr/>
          <p:nvPr/>
        </p:nvSpPr>
        <p:spPr>
          <a:xfrm>
            <a:off x="1250950" y="1413173"/>
            <a:ext cx="6096000" cy="923330"/>
          </a:xfrm>
          <a:prstGeom prst="rect">
            <a:avLst/>
          </a:prstGeom>
        </p:spPr>
        <p:txBody>
          <a:bodyPr>
            <a:spAutoFit/>
          </a:bodyPr>
          <a:lstStyle/>
          <a:p>
            <a:r>
              <a:rPr lang="en-US" b="1" dirty="0">
                <a:solidFill>
                  <a:srgbClr val="FF0000"/>
                </a:solidFill>
                <a:latin typeface="Century Gothic" panose="020B0502020202020204" pitchFamily="34" charset="0"/>
              </a:rPr>
              <a:t>How we can process images using computers?</a:t>
            </a:r>
            <a:endParaRPr lang="en-US" dirty="0"/>
          </a:p>
          <a:p>
            <a:r>
              <a:rPr lang="en-US" dirty="0"/>
              <a:t/>
            </a:r>
            <a:br>
              <a:rPr lang="en-US" dirty="0"/>
            </a:br>
            <a:endParaRPr lang="en-PK" dirty="0"/>
          </a:p>
        </p:txBody>
      </p:sp>
      <p:cxnSp>
        <p:nvCxnSpPr>
          <p:cNvPr id="7" name="Straight Connector 6">
            <a:extLst>
              <a:ext uri="{FF2B5EF4-FFF2-40B4-BE49-F238E27FC236}">
                <a16:creationId xmlns:a16="http://schemas.microsoft.com/office/drawing/2014/main" id="{A923079A-E54B-4B52-9E9B-7203FB136CC3}"/>
              </a:ext>
            </a:extLst>
          </p:cNvPr>
          <p:cNvCxnSpPr>
            <a:cxnSpLocks/>
          </p:cNvCxnSpPr>
          <p:nvPr/>
        </p:nvCxnSpPr>
        <p:spPr>
          <a:xfrm>
            <a:off x="1772733" y="3130260"/>
            <a:ext cx="147033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304754-119C-4DE6-8889-0A6CA1A40621}"/>
              </a:ext>
            </a:extLst>
          </p:cNvPr>
          <p:cNvCxnSpPr>
            <a:cxnSpLocks/>
          </p:cNvCxnSpPr>
          <p:nvPr/>
        </p:nvCxnSpPr>
        <p:spPr>
          <a:xfrm>
            <a:off x="1793467" y="3258276"/>
            <a:ext cx="147033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67B583F-B721-4E9E-BA57-69D008D48202}"/>
              </a:ext>
            </a:extLst>
          </p:cNvPr>
          <p:cNvCxnSpPr>
            <a:cxnSpLocks/>
          </p:cNvCxnSpPr>
          <p:nvPr/>
        </p:nvCxnSpPr>
        <p:spPr>
          <a:xfrm>
            <a:off x="1793466" y="3391287"/>
            <a:ext cx="147033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C6851F3-6461-4623-B59B-25277B7C8A44}"/>
              </a:ext>
            </a:extLst>
          </p:cNvPr>
          <p:cNvCxnSpPr>
            <a:cxnSpLocks/>
          </p:cNvCxnSpPr>
          <p:nvPr/>
        </p:nvCxnSpPr>
        <p:spPr>
          <a:xfrm>
            <a:off x="1772732" y="3505843"/>
            <a:ext cx="147033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16C4F4-B999-4493-9FE2-D099095E2358}"/>
              </a:ext>
            </a:extLst>
          </p:cNvPr>
          <p:cNvCxnSpPr>
            <a:cxnSpLocks/>
          </p:cNvCxnSpPr>
          <p:nvPr/>
        </p:nvCxnSpPr>
        <p:spPr>
          <a:xfrm>
            <a:off x="1793466" y="3620988"/>
            <a:ext cx="147033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FF7BFCE-F4C3-42F5-A62C-F1061EB601EE}"/>
              </a:ext>
            </a:extLst>
          </p:cNvPr>
          <p:cNvCxnSpPr>
            <a:cxnSpLocks/>
          </p:cNvCxnSpPr>
          <p:nvPr/>
        </p:nvCxnSpPr>
        <p:spPr>
          <a:xfrm>
            <a:off x="1793465" y="3751033"/>
            <a:ext cx="147033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33FCEE6-E27F-4D8B-988E-F56D56743C3F}"/>
              </a:ext>
            </a:extLst>
          </p:cNvPr>
          <p:cNvCxnSpPr>
            <a:cxnSpLocks/>
          </p:cNvCxnSpPr>
          <p:nvPr/>
        </p:nvCxnSpPr>
        <p:spPr>
          <a:xfrm>
            <a:off x="1778828" y="3881063"/>
            <a:ext cx="147033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BB96675-4193-44BF-B4E6-523B857CE39D}"/>
              </a:ext>
            </a:extLst>
          </p:cNvPr>
          <p:cNvCxnSpPr>
            <a:cxnSpLocks/>
          </p:cNvCxnSpPr>
          <p:nvPr/>
        </p:nvCxnSpPr>
        <p:spPr>
          <a:xfrm>
            <a:off x="1809308" y="4026371"/>
            <a:ext cx="147033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413872F-AC18-4BC1-8629-7D52957FD5A9}"/>
              </a:ext>
            </a:extLst>
          </p:cNvPr>
          <p:cNvCxnSpPr>
            <a:cxnSpLocks/>
          </p:cNvCxnSpPr>
          <p:nvPr/>
        </p:nvCxnSpPr>
        <p:spPr>
          <a:xfrm>
            <a:off x="1809308" y="4155383"/>
            <a:ext cx="147033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3134086-257E-4676-B8AB-721F50D7FE92}"/>
              </a:ext>
            </a:extLst>
          </p:cNvPr>
          <p:cNvCxnSpPr>
            <a:cxnSpLocks/>
          </p:cNvCxnSpPr>
          <p:nvPr/>
        </p:nvCxnSpPr>
        <p:spPr>
          <a:xfrm>
            <a:off x="1809308" y="4266844"/>
            <a:ext cx="147033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142744D-5FFA-402B-9CFE-9275C73535E5}"/>
              </a:ext>
            </a:extLst>
          </p:cNvPr>
          <p:cNvCxnSpPr>
            <a:cxnSpLocks/>
          </p:cNvCxnSpPr>
          <p:nvPr/>
        </p:nvCxnSpPr>
        <p:spPr>
          <a:xfrm>
            <a:off x="1809308" y="4375304"/>
            <a:ext cx="147033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179E7AE-49EA-43B8-BF7D-7A7F66AF360B}"/>
              </a:ext>
            </a:extLst>
          </p:cNvPr>
          <p:cNvCxnSpPr>
            <a:cxnSpLocks/>
          </p:cNvCxnSpPr>
          <p:nvPr/>
        </p:nvCxnSpPr>
        <p:spPr>
          <a:xfrm>
            <a:off x="1933675" y="2997498"/>
            <a:ext cx="0" cy="15240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6744E97-F9F0-4130-BBC0-252897A7767F}"/>
              </a:ext>
            </a:extLst>
          </p:cNvPr>
          <p:cNvCxnSpPr>
            <a:cxnSpLocks/>
          </p:cNvCxnSpPr>
          <p:nvPr/>
        </p:nvCxnSpPr>
        <p:spPr>
          <a:xfrm>
            <a:off x="2061691" y="2997497"/>
            <a:ext cx="0" cy="15240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C496CA-F2CF-452E-8890-EE4A8F60EA55}"/>
              </a:ext>
            </a:extLst>
          </p:cNvPr>
          <p:cNvCxnSpPr>
            <a:cxnSpLocks/>
          </p:cNvCxnSpPr>
          <p:nvPr/>
        </p:nvCxnSpPr>
        <p:spPr>
          <a:xfrm>
            <a:off x="2177515" y="2997497"/>
            <a:ext cx="0" cy="15240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505C7ED-B8E9-4BA3-B98A-847B481679E1}"/>
              </a:ext>
            </a:extLst>
          </p:cNvPr>
          <p:cNvCxnSpPr>
            <a:cxnSpLocks/>
          </p:cNvCxnSpPr>
          <p:nvPr/>
        </p:nvCxnSpPr>
        <p:spPr>
          <a:xfrm>
            <a:off x="2304288" y="2997497"/>
            <a:ext cx="0" cy="15240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B319F20-AEB7-45B9-8D24-2600648A91F0}"/>
              </a:ext>
            </a:extLst>
          </p:cNvPr>
          <p:cNvCxnSpPr>
            <a:cxnSpLocks/>
          </p:cNvCxnSpPr>
          <p:nvPr/>
        </p:nvCxnSpPr>
        <p:spPr>
          <a:xfrm>
            <a:off x="2415259" y="3003225"/>
            <a:ext cx="0" cy="15240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E06C95-E4C8-4782-B3BD-2ADEF11A93CA}"/>
              </a:ext>
            </a:extLst>
          </p:cNvPr>
          <p:cNvCxnSpPr>
            <a:cxnSpLocks/>
          </p:cNvCxnSpPr>
          <p:nvPr/>
        </p:nvCxnSpPr>
        <p:spPr>
          <a:xfrm>
            <a:off x="2531083" y="3003224"/>
            <a:ext cx="0" cy="15240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B0BCA2F-D745-4CF2-8DC9-FF9CFE45F8B6}"/>
              </a:ext>
            </a:extLst>
          </p:cNvPr>
          <p:cNvCxnSpPr>
            <a:cxnSpLocks/>
          </p:cNvCxnSpPr>
          <p:nvPr/>
        </p:nvCxnSpPr>
        <p:spPr>
          <a:xfrm>
            <a:off x="2659099" y="3003224"/>
            <a:ext cx="0" cy="15240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F5C6C04-9850-47B8-9828-8C01BFC82C0A}"/>
              </a:ext>
            </a:extLst>
          </p:cNvPr>
          <p:cNvCxnSpPr>
            <a:cxnSpLocks/>
          </p:cNvCxnSpPr>
          <p:nvPr/>
        </p:nvCxnSpPr>
        <p:spPr>
          <a:xfrm>
            <a:off x="2785872" y="2991032"/>
            <a:ext cx="0" cy="15240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7B59022-B7F9-4390-A3E6-F89B9E8B00E9}"/>
              </a:ext>
            </a:extLst>
          </p:cNvPr>
          <p:cNvCxnSpPr>
            <a:cxnSpLocks/>
          </p:cNvCxnSpPr>
          <p:nvPr/>
        </p:nvCxnSpPr>
        <p:spPr>
          <a:xfrm>
            <a:off x="2913888" y="2997128"/>
            <a:ext cx="0" cy="15240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1586442-10D5-4BB1-BF30-4BB27B0042BE}"/>
              </a:ext>
            </a:extLst>
          </p:cNvPr>
          <p:cNvCxnSpPr>
            <a:cxnSpLocks/>
          </p:cNvCxnSpPr>
          <p:nvPr/>
        </p:nvCxnSpPr>
        <p:spPr>
          <a:xfrm>
            <a:off x="3035808" y="2997128"/>
            <a:ext cx="0" cy="15240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D4E31D6-7EFC-48FE-B162-284F3FC3DB49}"/>
              </a:ext>
            </a:extLst>
          </p:cNvPr>
          <p:cNvCxnSpPr>
            <a:cxnSpLocks/>
          </p:cNvCxnSpPr>
          <p:nvPr/>
        </p:nvCxnSpPr>
        <p:spPr>
          <a:xfrm>
            <a:off x="3145536" y="2999224"/>
            <a:ext cx="0" cy="15240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71CE882-2659-4F19-94F3-A29A34567614}"/>
              </a:ext>
            </a:extLst>
          </p:cNvPr>
          <p:cNvSpPr/>
          <p:nvPr/>
        </p:nvSpPr>
        <p:spPr>
          <a:xfrm>
            <a:off x="5971607" y="3244334"/>
            <a:ext cx="248786" cy="369332"/>
          </a:xfrm>
          <a:prstGeom prst="rect">
            <a:avLst/>
          </a:prstGeom>
        </p:spPr>
        <p:txBody>
          <a:bodyPr wrap="none">
            <a:spAutoFit/>
          </a:bodyPr>
          <a:lstStyle/>
          <a:p>
            <a:r>
              <a:rPr lang="en-PK" dirty="0"/>
              <a:t> </a:t>
            </a:r>
          </a:p>
        </p:txBody>
      </p:sp>
      <p:cxnSp>
        <p:nvCxnSpPr>
          <p:cNvPr id="48" name="Straight Arrow Connector 47">
            <a:extLst>
              <a:ext uri="{FF2B5EF4-FFF2-40B4-BE49-F238E27FC236}">
                <a16:creationId xmlns:a16="http://schemas.microsoft.com/office/drawing/2014/main" id="{E0F13E27-7458-4F1E-A7DD-80ADD8124224}"/>
              </a:ext>
            </a:extLst>
          </p:cNvPr>
          <p:cNvCxnSpPr>
            <a:cxnSpLocks/>
          </p:cNvCxnSpPr>
          <p:nvPr/>
        </p:nvCxnSpPr>
        <p:spPr>
          <a:xfrm flipV="1">
            <a:off x="1548403" y="2794806"/>
            <a:ext cx="1853165" cy="14902"/>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70B25985-D018-426A-A8DD-4E977753DAE2}"/>
              </a:ext>
            </a:extLst>
          </p:cNvPr>
          <p:cNvCxnSpPr>
            <a:cxnSpLocks/>
          </p:cNvCxnSpPr>
          <p:nvPr/>
        </p:nvCxnSpPr>
        <p:spPr>
          <a:xfrm>
            <a:off x="1554518" y="2802257"/>
            <a:ext cx="0" cy="1746440"/>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D523E39C-B2A5-42F7-B488-D6623CF81752}"/>
              </a:ext>
            </a:extLst>
          </p:cNvPr>
          <p:cNvSpPr txBox="1"/>
          <p:nvPr/>
        </p:nvSpPr>
        <p:spPr>
          <a:xfrm>
            <a:off x="3052153" y="2416492"/>
            <a:ext cx="348172" cy="369332"/>
          </a:xfrm>
          <a:prstGeom prst="rect">
            <a:avLst/>
          </a:prstGeom>
          <a:noFill/>
        </p:spPr>
        <p:txBody>
          <a:bodyPr wrap="none" rtlCol="0">
            <a:spAutoFit/>
          </a:bodyPr>
          <a:lstStyle/>
          <a:p>
            <a:r>
              <a:rPr lang="en-US" dirty="0"/>
              <a:t>C</a:t>
            </a:r>
            <a:endParaRPr lang="en-PK" dirty="0"/>
          </a:p>
        </p:txBody>
      </p:sp>
      <p:sp>
        <p:nvSpPr>
          <p:cNvPr id="51" name="TextBox 50">
            <a:extLst>
              <a:ext uri="{FF2B5EF4-FFF2-40B4-BE49-F238E27FC236}">
                <a16:creationId xmlns:a16="http://schemas.microsoft.com/office/drawing/2014/main" id="{14A12F4F-7142-4F82-9B47-DED0A4AF21FE}"/>
              </a:ext>
            </a:extLst>
          </p:cNvPr>
          <p:cNvSpPr txBox="1"/>
          <p:nvPr/>
        </p:nvSpPr>
        <p:spPr>
          <a:xfrm>
            <a:off x="1125875" y="4190638"/>
            <a:ext cx="324128" cy="369332"/>
          </a:xfrm>
          <a:prstGeom prst="rect">
            <a:avLst/>
          </a:prstGeom>
          <a:noFill/>
        </p:spPr>
        <p:txBody>
          <a:bodyPr wrap="none" rtlCol="0">
            <a:spAutoFit/>
          </a:bodyPr>
          <a:lstStyle/>
          <a:p>
            <a:r>
              <a:rPr lang="en-US" dirty="0"/>
              <a:t>R</a:t>
            </a:r>
            <a:endParaRPr lang="en-PK" dirty="0"/>
          </a:p>
        </p:txBody>
      </p:sp>
      <p:pic>
        <p:nvPicPr>
          <p:cNvPr id="4098" name="Picture 2" descr="https://lh5.googleusercontent.com/ESRTficN6yf_BZwLVRCuiCsCMNQczr9cMBhE0nE8ZYBee81uyfibR1JYqLOAe35sCalsb7692S7JNUZ3SnGXGxCDPGh854bHvkGvKIUn8lM8A81_Vg3HdZgnEyI3uSUWuSmajiQ">
            <a:extLst>
              <a:ext uri="{FF2B5EF4-FFF2-40B4-BE49-F238E27FC236}">
                <a16:creationId xmlns:a16="http://schemas.microsoft.com/office/drawing/2014/main" id="{A0908CCA-0EC0-452D-A845-BCEF51742B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3600" y="2716692"/>
            <a:ext cx="1930276" cy="174644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E3114A3-EE90-4118-A109-019002493CF7}"/>
              </a:ext>
            </a:extLst>
          </p:cNvPr>
          <p:cNvSpPr/>
          <p:nvPr/>
        </p:nvSpPr>
        <p:spPr>
          <a:xfrm>
            <a:off x="3792982" y="4843321"/>
            <a:ext cx="7717536" cy="1477328"/>
          </a:xfrm>
          <a:prstGeom prst="rect">
            <a:avLst/>
          </a:prstGeom>
        </p:spPr>
        <p:txBody>
          <a:bodyPr wrap="square">
            <a:spAutoFit/>
          </a:bodyPr>
          <a:lstStyle/>
          <a:p>
            <a:r>
              <a:rPr lang="en-US" dirty="0">
                <a:solidFill>
                  <a:srgbClr val="000000"/>
                </a:solidFill>
                <a:latin typeface="Century Gothic" panose="020B0502020202020204" pitchFamily="34" charset="0"/>
              </a:rPr>
              <a:t> I [2,3]            access pixel value from </a:t>
            </a:r>
            <a:r>
              <a:rPr lang="en-US" dirty="0"/>
              <a:t> </a:t>
            </a:r>
            <a:r>
              <a:rPr lang="en-US" dirty="0">
                <a:solidFill>
                  <a:srgbClr val="000000"/>
                </a:solidFill>
                <a:latin typeface="Century Gothic" panose="020B0502020202020204" pitchFamily="34" charset="0"/>
              </a:rPr>
              <a:t>second row and third column.</a:t>
            </a:r>
            <a:endParaRPr lang="en-US" dirty="0"/>
          </a:p>
          <a:p>
            <a:r>
              <a:rPr lang="en-US" dirty="0"/>
              <a:t/>
            </a:r>
            <a:br>
              <a:rPr lang="en-US" dirty="0"/>
            </a:br>
            <a:r>
              <a:rPr lang="en-US" dirty="0"/>
              <a:t/>
            </a:r>
            <a:br>
              <a:rPr lang="en-US" dirty="0"/>
            </a:br>
            <a:r>
              <a:rPr lang="en-US" dirty="0"/>
              <a:t/>
            </a:r>
            <a:br>
              <a:rPr lang="en-US" dirty="0"/>
            </a:br>
            <a:endParaRPr lang="en-PK" dirty="0"/>
          </a:p>
        </p:txBody>
      </p:sp>
      <p:cxnSp>
        <p:nvCxnSpPr>
          <p:cNvPr id="53" name="Straight Arrow Connector 52">
            <a:extLst>
              <a:ext uri="{FF2B5EF4-FFF2-40B4-BE49-F238E27FC236}">
                <a16:creationId xmlns:a16="http://schemas.microsoft.com/office/drawing/2014/main" id="{012A3A36-61EE-41C8-83CF-B31AD4B5936E}"/>
              </a:ext>
            </a:extLst>
          </p:cNvPr>
          <p:cNvCxnSpPr>
            <a:cxnSpLocks/>
          </p:cNvCxnSpPr>
          <p:nvPr/>
        </p:nvCxnSpPr>
        <p:spPr>
          <a:xfrm>
            <a:off x="4703600" y="5059132"/>
            <a:ext cx="450460" cy="0"/>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720598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82B502-317B-4F00-B3F9-F081D591B01F}"/>
              </a:ext>
            </a:extLst>
          </p:cNvPr>
          <p:cNvSpPr>
            <a:spLocks noGrp="1"/>
          </p:cNvSpPr>
          <p:nvPr>
            <p:ph type="title"/>
          </p:nvPr>
        </p:nvSpPr>
        <p:spPr>
          <a:xfrm>
            <a:off x="1250950" y="382588"/>
            <a:ext cx="10179050" cy="1492250"/>
          </a:xfrm>
        </p:spPr>
        <p:txBody>
          <a:bodyPr/>
          <a:lstStyle/>
          <a:p>
            <a:r>
              <a:rPr lang="en-US" dirty="0"/>
              <a:t>Image Analysis</a:t>
            </a:r>
            <a:endParaRPr lang="en-PK" dirty="0"/>
          </a:p>
        </p:txBody>
      </p:sp>
      <p:sp>
        <p:nvSpPr>
          <p:cNvPr id="3" name="Rectangle 2">
            <a:extLst>
              <a:ext uri="{FF2B5EF4-FFF2-40B4-BE49-F238E27FC236}">
                <a16:creationId xmlns:a16="http://schemas.microsoft.com/office/drawing/2014/main" id="{471CE882-2659-4F19-94F3-A29A34567614}"/>
              </a:ext>
            </a:extLst>
          </p:cNvPr>
          <p:cNvSpPr/>
          <p:nvPr/>
        </p:nvSpPr>
        <p:spPr>
          <a:xfrm>
            <a:off x="5971607" y="3244334"/>
            <a:ext cx="248786" cy="369332"/>
          </a:xfrm>
          <a:prstGeom prst="rect">
            <a:avLst/>
          </a:prstGeom>
        </p:spPr>
        <p:txBody>
          <a:bodyPr wrap="none">
            <a:spAutoFit/>
          </a:bodyPr>
          <a:lstStyle/>
          <a:p>
            <a:r>
              <a:rPr lang="en-PK" dirty="0"/>
              <a:t> </a:t>
            </a:r>
          </a:p>
        </p:txBody>
      </p:sp>
      <p:sp>
        <p:nvSpPr>
          <p:cNvPr id="12" name="Rectangle 11">
            <a:extLst>
              <a:ext uri="{FF2B5EF4-FFF2-40B4-BE49-F238E27FC236}">
                <a16:creationId xmlns:a16="http://schemas.microsoft.com/office/drawing/2014/main" id="{FE3114A3-EE90-4118-A109-019002493CF7}"/>
              </a:ext>
            </a:extLst>
          </p:cNvPr>
          <p:cNvSpPr/>
          <p:nvPr/>
        </p:nvSpPr>
        <p:spPr>
          <a:xfrm>
            <a:off x="3792982" y="4843321"/>
            <a:ext cx="7717536" cy="1477328"/>
          </a:xfrm>
          <a:prstGeom prst="rect">
            <a:avLst/>
          </a:prstGeom>
        </p:spPr>
        <p:txBody>
          <a:bodyPr wrap="square">
            <a:spAutoFit/>
          </a:bodyPr>
          <a:lstStyle/>
          <a:p>
            <a:r>
              <a:rPr lang="en-US" dirty="0">
                <a:solidFill>
                  <a:srgbClr val="000000"/>
                </a:solidFill>
                <a:latin typeface="Century Gothic" panose="020B0502020202020204" pitchFamily="34" charset="0"/>
              </a:rPr>
              <a:t> I [2,3]            access pixel value from </a:t>
            </a:r>
            <a:r>
              <a:rPr lang="en-US" dirty="0"/>
              <a:t> </a:t>
            </a:r>
            <a:r>
              <a:rPr lang="en-US" dirty="0">
                <a:solidFill>
                  <a:srgbClr val="000000"/>
                </a:solidFill>
                <a:latin typeface="Century Gothic" panose="020B0502020202020204" pitchFamily="34" charset="0"/>
              </a:rPr>
              <a:t>second row and third column.</a:t>
            </a:r>
            <a:endParaRPr lang="en-US" dirty="0"/>
          </a:p>
          <a:p>
            <a:r>
              <a:rPr lang="en-US" dirty="0"/>
              <a:t/>
            </a:r>
            <a:br>
              <a:rPr lang="en-US" dirty="0"/>
            </a:br>
            <a:r>
              <a:rPr lang="en-US" dirty="0"/>
              <a:t/>
            </a:r>
            <a:br>
              <a:rPr lang="en-US" dirty="0"/>
            </a:br>
            <a:r>
              <a:rPr lang="en-US" dirty="0"/>
              <a:t/>
            </a:r>
            <a:br>
              <a:rPr lang="en-US" dirty="0"/>
            </a:br>
            <a:endParaRPr lang="en-PK" dirty="0"/>
          </a:p>
        </p:txBody>
      </p:sp>
      <p:cxnSp>
        <p:nvCxnSpPr>
          <p:cNvPr id="53" name="Straight Arrow Connector 52">
            <a:extLst>
              <a:ext uri="{FF2B5EF4-FFF2-40B4-BE49-F238E27FC236}">
                <a16:creationId xmlns:a16="http://schemas.microsoft.com/office/drawing/2014/main" id="{012A3A36-61EE-41C8-83CF-B31AD4B5936E}"/>
              </a:ext>
            </a:extLst>
          </p:cNvPr>
          <p:cNvCxnSpPr>
            <a:cxnSpLocks/>
          </p:cNvCxnSpPr>
          <p:nvPr/>
        </p:nvCxnSpPr>
        <p:spPr>
          <a:xfrm>
            <a:off x="4703600" y="5059132"/>
            <a:ext cx="450460" cy="0"/>
          </a:xfrm>
          <a:prstGeom prst="straightConnector1">
            <a:avLst/>
          </a:prstGeom>
          <a:ln w="254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124" name="Picture 4" descr="https://lh5.googleusercontent.com/ESRTficN6yf_BZwLVRCuiCsCMNQczr9cMBhE0nE8ZYBee81uyfibR1JYqLOAe35sCalsb7692S7JNUZ3SnGXGxCDPGh854bHvkGvKIUn8lM8A81_Vg3HdZgnEyI3uSUWuSmajiQ">
            <a:extLst>
              <a:ext uri="{FF2B5EF4-FFF2-40B4-BE49-F238E27FC236}">
                <a16:creationId xmlns:a16="http://schemas.microsoft.com/office/drawing/2014/main" id="{5EC5A047-6850-4E35-AF41-B5B7DBA39F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5888" y="2614613"/>
            <a:ext cx="1800225" cy="16287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B243CFA-649B-4A2C-8639-7D85AA536008}"/>
              </a:ext>
            </a:extLst>
          </p:cNvPr>
          <p:cNvSpPr/>
          <p:nvPr/>
        </p:nvSpPr>
        <p:spPr>
          <a:xfrm>
            <a:off x="6279515" y="3232772"/>
            <a:ext cx="438912" cy="36933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12244391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82B502-317B-4F00-B3F9-F081D591B01F}"/>
              </a:ext>
            </a:extLst>
          </p:cNvPr>
          <p:cNvSpPr>
            <a:spLocks noGrp="1"/>
          </p:cNvSpPr>
          <p:nvPr>
            <p:ph type="title"/>
          </p:nvPr>
        </p:nvSpPr>
        <p:spPr>
          <a:xfrm>
            <a:off x="1250950" y="382588"/>
            <a:ext cx="10179050" cy="1492250"/>
          </a:xfrm>
        </p:spPr>
        <p:txBody>
          <a:bodyPr/>
          <a:lstStyle/>
          <a:p>
            <a:r>
              <a:rPr lang="en-US" dirty="0"/>
              <a:t>Image Analysis</a:t>
            </a:r>
            <a:endParaRPr lang="en-PK" dirty="0"/>
          </a:p>
        </p:txBody>
      </p:sp>
      <p:sp>
        <p:nvSpPr>
          <p:cNvPr id="3" name="Rectangle 2">
            <a:extLst>
              <a:ext uri="{FF2B5EF4-FFF2-40B4-BE49-F238E27FC236}">
                <a16:creationId xmlns:a16="http://schemas.microsoft.com/office/drawing/2014/main" id="{471CE882-2659-4F19-94F3-A29A34567614}"/>
              </a:ext>
            </a:extLst>
          </p:cNvPr>
          <p:cNvSpPr/>
          <p:nvPr/>
        </p:nvSpPr>
        <p:spPr>
          <a:xfrm>
            <a:off x="5971607" y="3244334"/>
            <a:ext cx="248786" cy="369332"/>
          </a:xfrm>
          <a:prstGeom prst="rect">
            <a:avLst/>
          </a:prstGeom>
        </p:spPr>
        <p:txBody>
          <a:bodyPr wrap="none">
            <a:spAutoFit/>
          </a:bodyPr>
          <a:lstStyle/>
          <a:p>
            <a:r>
              <a:rPr lang="en-PK" dirty="0"/>
              <a:t> </a:t>
            </a:r>
          </a:p>
        </p:txBody>
      </p:sp>
      <p:sp>
        <p:nvSpPr>
          <p:cNvPr id="5" name="Rectangle 4">
            <a:extLst>
              <a:ext uri="{FF2B5EF4-FFF2-40B4-BE49-F238E27FC236}">
                <a16:creationId xmlns:a16="http://schemas.microsoft.com/office/drawing/2014/main" id="{41B2BE10-0B92-43F1-BE01-B62C113AC0AF}"/>
              </a:ext>
            </a:extLst>
          </p:cNvPr>
          <p:cNvSpPr/>
          <p:nvPr/>
        </p:nvSpPr>
        <p:spPr>
          <a:xfrm>
            <a:off x="1414272" y="1674673"/>
            <a:ext cx="8875776" cy="3139321"/>
          </a:xfrm>
          <a:prstGeom prst="rect">
            <a:avLst/>
          </a:prstGeom>
        </p:spPr>
        <p:txBody>
          <a:bodyPr wrap="square">
            <a:spAutoFit/>
          </a:bodyPr>
          <a:lstStyle/>
          <a:p>
            <a:r>
              <a:rPr lang="en-US" dirty="0"/>
              <a:t/>
            </a:r>
            <a:br>
              <a:rPr lang="en-US" dirty="0"/>
            </a:br>
            <a:endParaRPr lang="en-US" dirty="0"/>
          </a:p>
          <a:p>
            <a:endParaRPr lang="en-US" dirty="0" smtClean="0">
              <a:solidFill>
                <a:srgbClr val="000000"/>
              </a:solidFill>
              <a:latin typeface="Century Gothic" panose="020B0502020202020204" pitchFamily="34" charset="0"/>
            </a:endParaRPr>
          </a:p>
          <a:p>
            <a:endParaRPr lang="en-US" dirty="0">
              <a:solidFill>
                <a:srgbClr val="000000"/>
              </a:solidFill>
              <a:latin typeface="Century Gothic" panose="020B0502020202020204" pitchFamily="34" charset="0"/>
            </a:endParaRPr>
          </a:p>
          <a:p>
            <a:r>
              <a:rPr lang="en-US" dirty="0" smtClean="0">
                <a:solidFill>
                  <a:srgbClr val="000000"/>
                </a:solidFill>
                <a:latin typeface="Century Gothic" panose="020B0502020202020204" pitchFamily="34" charset="0"/>
              </a:rPr>
              <a:t>f( </a:t>
            </a:r>
            <a:r>
              <a:rPr lang="en-US" dirty="0">
                <a:solidFill>
                  <a:srgbClr val="000000"/>
                </a:solidFill>
                <a:latin typeface="Century Gothic" panose="020B0502020202020204" pitchFamily="34" charset="0"/>
              </a:rPr>
              <a:t>x, y ) gives the intensity at position ( x, y ) with a finite range:</a:t>
            </a:r>
            <a:endParaRPr lang="en-US" dirty="0"/>
          </a:p>
          <a:p>
            <a:r>
              <a:rPr lang="en-US" dirty="0">
                <a:solidFill>
                  <a:srgbClr val="000000"/>
                </a:solidFill>
                <a:latin typeface="Century Gothic" panose="020B0502020202020204" pitchFamily="34" charset="0"/>
              </a:rPr>
              <a:t>                              f: [</a:t>
            </a:r>
            <a:r>
              <a:rPr lang="en-US" dirty="0" err="1">
                <a:solidFill>
                  <a:srgbClr val="000000"/>
                </a:solidFill>
                <a:latin typeface="Century Gothic" panose="020B0502020202020204" pitchFamily="34" charset="0"/>
              </a:rPr>
              <a:t>a,b</a:t>
            </a:r>
            <a:r>
              <a:rPr lang="en-US" dirty="0">
                <a:solidFill>
                  <a:srgbClr val="000000"/>
                </a:solidFill>
                <a:latin typeface="Century Gothic" panose="020B0502020202020204" pitchFamily="34" charset="0"/>
              </a:rPr>
              <a:t>]x[</a:t>
            </a:r>
            <a:r>
              <a:rPr lang="en-US" dirty="0" err="1">
                <a:solidFill>
                  <a:srgbClr val="000000"/>
                </a:solidFill>
                <a:latin typeface="Century Gothic" panose="020B0502020202020204" pitchFamily="34" charset="0"/>
              </a:rPr>
              <a:t>c,d</a:t>
            </a:r>
            <a:r>
              <a:rPr lang="en-US" dirty="0">
                <a:solidFill>
                  <a:srgbClr val="000000"/>
                </a:solidFill>
                <a:latin typeface="Century Gothic" panose="020B0502020202020204" pitchFamily="34" charset="0"/>
              </a:rPr>
              <a:t>]     [0,1] </a:t>
            </a:r>
            <a:endParaRPr lang="en-US" dirty="0"/>
          </a:p>
          <a:p>
            <a:r>
              <a:rPr lang="en-US" dirty="0"/>
              <a:t/>
            </a:r>
            <a:br>
              <a:rPr lang="en-US" dirty="0"/>
            </a:br>
            <a:r>
              <a:rPr lang="en-US" dirty="0">
                <a:solidFill>
                  <a:srgbClr val="000000"/>
                </a:solidFill>
                <a:latin typeface="Century Gothic" panose="020B0502020202020204" pitchFamily="34" charset="0"/>
              </a:rPr>
              <a:t>A color image is just three functions pasted together. </a:t>
            </a:r>
            <a:endParaRPr lang="en-US" dirty="0"/>
          </a:p>
          <a:p>
            <a:r>
              <a:rPr lang="en-US" dirty="0">
                <a:solidFill>
                  <a:srgbClr val="000000"/>
                </a:solidFill>
                <a:latin typeface="Century Gothic" panose="020B0502020202020204" pitchFamily="34" charset="0"/>
              </a:rPr>
              <a:t>                f (</a:t>
            </a:r>
            <a:r>
              <a:rPr lang="en-US" dirty="0" err="1">
                <a:solidFill>
                  <a:srgbClr val="000000"/>
                </a:solidFill>
                <a:latin typeface="Century Gothic" panose="020B0502020202020204" pitchFamily="34" charset="0"/>
              </a:rPr>
              <a:t>x,y</a:t>
            </a:r>
            <a:r>
              <a:rPr lang="en-US" dirty="0">
                <a:solidFill>
                  <a:srgbClr val="000000"/>
                </a:solidFill>
                <a:latin typeface="Century Gothic" panose="020B0502020202020204" pitchFamily="34" charset="0"/>
              </a:rPr>
              <a:t>) = [ </a:t>
            </a:r>
            <a:r>
              <a:rPr lang="en-US" dirty="0" err="1">
                <a:solidFill>
                  <a:srgbClr val="000000"/>
                </a:solidFill>
                <a:latin typeface="Century Gothic" panose="020B0502020202020204" pitchFamily="34" charset="0"/>
              </a:rPr>
              <a:t>f</a:t>
            </a:r>
            <a:r>
              <a:rPr lang="en-US" baseline="-25000" dirty="0" err="1">
                <a:solidFill>
                  <a:srgbClr val="000000"/>
                </a:solidFill>
                <a:latin typeface="Century Gothic" panose="020B0502020202020204" pitchFamily="34" charset="0"/>
              </a:rPr>
              <a:t>r</a:t>
            </a:r>
            <a:r>
              <a:rPr lang="en-US" dirty="0">
                <a:solidFill>
                  <a:srgbClr val="000000"/>
                </a:solidFill>
                <a:latin typeface="Century Gothic" panose="020B0502020202020204" pitchFamily="34" charset="0"/>
              </a:rPr>
              <a:t>(</a:t>
            </a:r>
            <a:r>
              <a:rPr lang="en-US" dirty="0" err="1">
                <a:solidFill>
                  <a:srgbClr val="000000"/>
                </a:solidFill>
                <a:latin typeface="Century Gothic" panose="020B0502020202020204" pitchFamily="34" charset="0"/>
              </a:rPr>
              <a:t>x,y</a:t>
            </a:r>
            <a:r>
              <a:rPr lang="en-US" dirty="0">
                <a:solidFill>
                  <a:srgbClr val="000000"/>
                </a:solidFill>
                <a:latin typeface="Century Gothic" panose="020B0502020202020204" pitchFamily="34" charset="0"/>
              </a:rPr>
              <a:t>) , </a:t>
            </a:r>
            <a:r>
              <a:rPr lang="en-US" dirty="0" err="1">
                <a:solidFill>
                  <a:srgbClr val="000000"/>
                </a:solidFill>
                <a:latin typeface="Century Gothic" panose="020B0502020202020204" pitchFamily="34" charset="0"/>
              </a:rPr>
              <a:t>f</a:t>
            </a:r>
            <a:r>
              <a:rPr lang="en-US" baseline="-25000" dirty="0" err="1">
                <a:solidFill>
                  <a:srgbClr val="000000"/>
                </a:solidFill>
                <a:latin typeface="Century Gothic" panose="020B0502020202020204" pitchFamily="34" charset="0"/>
              </a:rPr>
              <a:t>g</a:t>
            </a:r>
            <a:r>
              <a:rPr lang="en-US" dirty="0">
                <a:solidFill>
                  <a:srgbClr val="000000"/>
                </a:solidFill>
                <a:latin typeface="Century Gothic" panose="020B0502020202020204" pitchFamily="34" charset="0"/>
              </a:rPr>
              <a:t>(</a:t>
            </a:r>
            <a:r>
              <a:rPr lang="en-US" dirty="0" err="1">
                <a:solidFill>
                  <a:srgbClr val="000000"/>
                </a:solidFill>
                <a:latin typeface="Century Gothic" panose="020B0502020202020204" pitchFamily="34" charset="0"/>
              </a:rPr>
              <a:t>x,y</a:t>
            </a:r>
            <a:r>
              <a:rPr lang="en-US" dirty="0">
                <a:solidFill>
                  <a:srgbClr val="000000"/>
                </a:solidFill>
                <a:latin typeface="Century Gothic" panose="020B0502020202020204" pitchFamily="34" charset="0"/>
              </a:rPr>
              <a:t>) , f</a:t>
            </a:r>
            <a:r>
              <a:rPr lang="en-US" baseline="-25000" dirty="0">
                <a:solidFill>
                  <a:srgbClr val="000000"/>
                </a:solidFill>
                <a:latin typeface="Century Gothic" panose="020B0502020202020204" pitchFamily="34" charset="0"/>
              </a:rPr>
              <a:t>b</a:t>
            </a:r>
            <a:r>
              <a:rPr lang="en-US" dirty="0">
                <a:solidFill>
                  <a:srgbClr val="000000"/>
                </a:solidFill>
                <a:latin typeface="Century Gothic" panose="020B0502020202020204" pitchFamily="34" charset="0"/>
              </a:rPr>
              <a:t>(</a:t>
            </a:r>
            <a:r>
              <a:rPr lang="en-US" dirty="0" err="1">
                <a:solidFill>
                  <a:srgbClr val="000000"/>
                </a:solidFill>
                <a:latin typeface="Century Gothic" panose="020B0502020202020204" pitchFamily="34" charset="0"/>
              </a:rPr>
              <a:t>x,y</a:t>
            </a:r>
            <a:r>
              <a:rPr lang="en-US" dirty="0">
                <a:solidFill>
                  <a:srgbClr val="000000"/>
                </a:solidFill>
                <a:latin typeface="Century Gothic" panose="020B0502020202020204" pitchFamily="34" charset="0"/>
              </a:rPr>
              <a:t>) ] </a:t>
            </a:r>
            <a:endParaRPr lang="en-US" dirty="0"/>
          </a:p>
          <a:p>
            <a:r>
              <a:rPr lang="en-US" dirty="0"/>
              <a:t/>
            </a:r>
            <a:br>
              <a:rPr lang="en-US" dirty="0"/>
            </a:br>
            <a:endParaRPr lang="en-PK" dirty="0"/>
          </a:p>
        </p:txBody>
      </p:sp>
      <p:cxnSp>
        <p:nvCxnSpPr>
          <p:cNvPr id="6" name="Straight Arrow Connector 5">
            <a:extLst>
              <a:ext uri="{FF2B5EF4-FFF2-40B4-BE49-F238E27FC236}">
                <a16:creationId xmlns:a16="http://schemas.microsoft.com/office/drawing/2014/main" id="{0EE8FC3B-7610-4097-9411-8E070F8DE37F}"/>
              </a:ext>
            </a:extLst>
          </p:cNvPr>
          <p:cNvCxnSpPr>
            <a:cxnSpLocks/>
          </p:cNvCxnSpPr>
          <p:nvPr/>
        </p:nvCxnSpPr>
        <p:spPr>
          <a:xfrm>
            <a:off x="4793884" y="3280628"/>
            <a:ext cx="30610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9798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82B502-317B-4F00-B3F9-F081D591B01F}"/>
              </a:ext>
            </a:extLst>
          </p:cNvPr>
          <p:cNvSpPr>
            <a:spLocks noGrp="1"/>
          </p:cNvSpPr>
          <p:nvPr>
            <p:ph type="title"/>
          </p:nvPr>
        </p:nvSpPr>
        <p:spPr>
          <a:xfrm>
            <a:off x="1250950" y="382588"/>
            <a:ext cx="10179050" cy="1492250"/>
          </a:xfrm>
        </p:spPr>
        <p:txBody>
          <a:bodyPr/>
          <a:lstStyle/>
          <a:p>
            <a:r>
              <a:rPr lang="en-US" dirty="0"/>
              <a:t>Image Analysis</a:t>
            </a:r>
            <a:endParaRPr lang="en-PK" dirty="0"/>
          </a:p>
        </p:txBody>
      </p:sp>
      <p:sp>
        <p:nvSpPr>
          <p:cNvPr id="3" name="Rectangle 2">
            <a:extLst>
              <a:ext uri="{FF2B5EF4-FFF2-40B4-BE49-F238E27FC236}">
                <a16:creationId xmlns:a16="http://schemas.microsoft.com/office/drawing/2014/main" id="{471CE882-2659-4F19-94F3-A29A34567614}"/>
              </a:ext>
            </a:extLst>
          </p:cNvPr>
          <p:cNvSpPr/>
          <p:nvPr/>
        </p:nvSpPr>
        <p:spPr>
          <a:xfrm>
            <a:off x="5971607" y="3244334"/>
            <a:ext cx="248786" cy="369332"/>
          </a:xfrm>
          <a:prstGeom prst="rect">
            <a:avLst/>
          </a:prstGeom>
        </p:spPr>
        <p:txBody>
          <a:bodyPr wrap="none">
            <a:spAutoFit/>
          </a:bodyPr>
          <a:lstStyle/>
          <a:p>
            <a:r>
              <a:rPr lang="en-PK" dirty="0"/>
              <a:t> </a:t>
            </a:r>
          </a:p>
        </p:txBody>
      </p:sp>
      <p:sp>
        <p:nvSpPr>
          <p:cNvPr id="2" name="Rectangle 1">
            <a:extLst>
              <a:ext uri="{FF2B5EF4-FFF2-40B4-BE49-F238E27FC236}">
                <a16:creationId xmlns:a16="http://schemas.microsoft.com/office/drawing/2014/main" id="{B007D073-1BE6-479D-9047-A1EFDAC1C68B}"/>
              </a:ext>
            </a:extLst>
          </p:cNvPr>
          <p:cNvSpPr/>
          <p:nvPr/>
        </p:nvSpPr>
        <p:spPr>
          <a:xfrm>
            <a:off x="1438656" y="1874838"/>
            <a:ext cx="9009888" cy="2585323"/>
          </a:xfrm>
          <a:prstGeom prst="rect">
            <a:avLst/>
          </a:prstGeom>
        </p:spPr>
        <p:txBody>
          <a:bodyPr wrap="square">
            <a:spAutoFit/>
          </a:bodyPr>
          <a:lstStyle/>
          <a:p>
            <a:r>
              <a:rPr lang="en-US" dirty="0"/>
              <a:t/>
            </a:r>
            <a:br>
              <a:rPr lang="en-US" dirty="0"/>
            </a:br>
            <a:r>
              <a:rPr lang="en-US" dirty="0">
                <a:solidFill>
                  <a:srgbClr val="000000"/>
                </a:solidFill>
                <a:latin typeface="Century Gothic" panose="020B0502020202020204" pitchFamily="34" charset="0"/>
              </a:rPr>
              <a:t>Image processing  usually defines a new image in terms of the existing </a:t>
            </a:r>
            <a:endParaRPr lang="en-US" dirty="0"/>
          </a:p>
          <a:p>
            <a:r>
              <a:rPr lang="en-US" dirty="0">
                <a:solidFill>
                  <a:srgbClr val="000000"/>
                </a:solidFill>
                <a:latin typeface="Century Gothic" panose="020B0502020202020204" pitchFamily="34" charset="0"/>
              </a:rPr>
              <a:t>Image f.</a:t>
            </a:r>
            <a:endParaRPr lang="en-US" dirty="0"/>
          </a:p>
          <a:p>
            <a:r>
              <a:rPr lang="en-US" dirty="0"/>
              <a:t/>
            </a:r>
            <a:br>
              <a:rPr lang="en-US" dirty="0"/>
            </a:br>
            <a:r>
              <a:rPr lang="en-US" dirty="0">
                <a:solidFill>
                  <a:srgbClr val="000000"/>
                </a:solidFill>
                <a:latin typeface="Century Gothic" panose="020B0502020202020204" pitchFamily="34" charset="0"/>
              </a:rPr>
              <a:t>i.e.                          </a:t>
            </a:r>
            <a:r>
              <a:rPr lang="en-US" dirty="0">
                <a:solidFill>
                  <a:srgbClr val="000000"/>
                </a:solidFill>
                <a:latin typeface="Times New Roman" panose="02020603050405020304" pitchFamily="18" charset="0"/>
              </a:rPr>
              <a:t>f</a:t>
            </a:r>
            <a:r>
              <a:rPr lang="en-US" sz="1600" dirty="0">
                <a:solidFill>
                  <a:srgbClr val="000000"/>
                </a:solidFill>
                <a:latin typeface="Times New Roman" panose="02020603050405020304" pitchFamily="18" charset="0"/>
              </a:rPr>
              <a:t> </a:t>
            </a:r>
            <a:r>
              <a:rPr lang="en-US" sz="2000" b="1" baseline="30000" dirty="0">
                <a:solidFill>
                  <a:srgbClr val="000000"/>
                </a:solidFill>
                <a:latin typeface="Times New Roman" panose="02020603050405020304" pitchFamily="18" charset="0"/>
              </a:rPr>
              <a:t>ꞌ </a:t>
            </a:r>
            <a:r>
              <a:rPr lang="en-US" dirty="0">
                <a:solidFill>
                  <a:srgbClr val="000000"/>
                </a:solidFill>
                <a:latin typeface="Times New Roman" panose="02020603050405020304" pitchFamily="18" charset="0"/>
              </a:rPr>
              <a:t>(</a:t>
            </a:r>
            <a:r>
              <a:rPr lang="en-US" dirty="0" err="1">
                <a:solidFill>
                  <a:srgbClr val="000000"/>
                </a:solidFill>
                <a:latin typeface="Times New Roman" panose="02020603050405020304" pitchFamily="18" charset="0"/>
              </a:rPr>
              <a:t>x,y</a:t>
            </a:r>
            <a:r>
              <a:rPr lang="en-US" dirty="0">
                <a:solidFill>
                  <a:srgbClr val="000000"/>
                </a:solidFill>
                <a:latin typeface="Times New Roman" panose="02020603050405020304" pitchFamily="18" charset="0"/>
              </a:rPr>
              <a:t>) = g ( f (</a:t>
            </a:r>
            <a:r>
              <a:rPr lang="en-US" dirty="0" err="1">
                <a:solidFill>
                  <a:srgbClr val="000000"/>
                </a:solidFill>
                <a:latin typeface="Times New Roman" panose="02020603050405020304" pitchFamily="18" charset="0"/>
              </a:rPr>
              <a:t>x,y</a:t>
            </a:r>
            <a:r>
              <a:rPr lang="en-US" dirty="0">
                <a:solidFill>
                  <a:srgbClr val="000000"/>
                </a:solidFill>
                <a:latin typeface="Times New Roman" panose="02020603050405020304" pitchFamily="18" charset="0"/>
              </a:rPr>
              <a:t>) )</a:t>
            </a:r>
            <a:endParaRPr lang="en-US" dirty="0"/>
          </a:p>
          <a:p>
            <a:r>
              <a:rPr lang="en-US" dirty="0"/>
              <a:t/>
            </a:r>
            <a:br>
              <a:rPr lang="en-US" dirty="0"/>
            </a:br>
            <a:r>
              <a:rPr lang="en-US" dirty="0">
                <a:solidFill>
                  <a:srgbClr val="000000"/>
                </a:solidFill>
                <a:latin typeface="Century Gothic" panose="020B0502020202020204" pitchFamily="34" charset="0"/>
              </a:rPr>
              <a:t>Is an example of a simple operation that transforms each pixel individually.</a:t>
            </a:r>
            <a:endParaRPr lang="en-US" dirty="0"/>
          </a:p>
          <a:p>
            <a:r>
              <a:rPr lang="en-US" dirty="0"/>
              <a:t/>
            </a:r>
            <a:br>
              <a:rPr lang="en-US" dirty="0"/>
            </a:br>
            <a:endParaRPr lang="en-PK" dirty="0"/>
          </a:p>
        </p:txBody>
      </p:sp>
    </p:spTree>
    <p:extLst>
      <p:ext uri="{BB962C8B-B14F-4D97-AF65-F5344CB8AC3E}">
        <p14:creationId xmlns:p14="http://schemas.microsoft.com/office/powerpoint/2010/main" val="3535773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82B502-317B-4F00-B3F9-F081D591B01F}"/>
              </a:ext>
            </a:extLst>
          </p:cNvPr>
          <p:cNvSpPr>
            <a:spLocks noGrp="1"/>
          </p:cNvSpPr>
          <p:nvPr>
            <p:ph type="title"/>
          </p:nvPr>
        </p:nvSpPr>
        <p:spPr>
          <a:xfrm>
            <a:off x="1250950" y="382588"/>
            <a:ext cx="10179050" cy="1492250"/>
          </a:xfrm>
        </p:spPr>
        <p:txBody>
          <a:bodyPr/>
          <a:lstStyle/>
          <a:p>
            <a:r>
              <a:rPr lang="en-US" dirty="0">
                <a:solidFill>
                  <a:srgbClr val="000000"/>
                </a:solidFill>
                <a:latin typeface="Century Gothic" panose="020B0502020202020204" pitchFamily="34" charset="0"/>
              </a:rPr>
              <a:t>Convert color image to Greyscale Image.</a:t>
            </a:r>
            <a:endParaRPr lang="en-US" dirty="0"/>
          </a:p>
        </p:txBody>
      </p:sp>
      <p:sp>
        <p:nvSpPr>
          <p:cNvPr id="3" name="Rectangle 2">
            <a:extLst>
              <a:ext uri="{FF2B5EF4-FFF2-40B4-BE49-F238E27FC236}">
                <a16:creationId xmlns:a16="http://schemas.microsoft.com/office/drawing/2014/main" id="{471CE882-2659-4F19-94F3-A29A34567614}"/>
              </a:ext>
            </a:extLst>
          </p:cNvPr>
          <p:cNvSpPr/>
          <p:nvPr/>
        </p:nvSpPr>
        <p:spPr>
          <a:xfrm>
            <a:off x="5971607" y="3244334"/>
            <a:ext cx="248786" cy="369332"/>
          </a:xfrm>
          <a:prstGeom prst="rect">
            <a:avLst/>
          </a:prstGeom>
        </p:spPr>
        <p:txBody>
          <a:bodyPr wrap="none">
            <a:spAutoFit/>
          </a:bodyPr>
          <a:lstStyle/>
          <a:p>
            <a:r>
              <a:rPr lang="en-PK" dirty="0"/>
              <a:t> </a:t>
            </a:r>
          </a:p>
        </p:txBody>
      </p:sp>
      <p:sp>
        <p:nvSpPr>
          <p:cNvPr id="5" name="Rectangle 4">
            <a:extLst>
              <a:ext uri="{FF2B5EF4-FFF2-40B4-BE49-F238E27FC236}">
                <a16:creationId xmlns:a16="http://schemas.microsoft.com/office/drawing/2014/main" id="{7DFC6B8C-90AB-44DF-9C23-52A2B4E76A3C}"/>
              </a:ext>
            </a:extLst>
          </p:cNvPr>
          <p:cNvSpPr/>
          <p:nvPr/>
        </p:nvSpPr>
        <p:spPr>
          <a:xfrm>
            <a:off x="1438656" y="2582258"/>
            <a:ext cx="9436608" cy="2862322"/>
          </a:xfrm>
          <a:prstGeom prst="rect">
            <a:avLst/>
          </a:prstGeom>
        </p:spPr>
        <p:txBody>
          <a:bodyPr wrap="square">
            <a:spAutoFit/>
          </a:bodyPr>
          <a:lstStyle/>
          <a:p>
            <a:r>
              <a:rPr lang="en-US" dirty="0">
                <a:solidFill>
                  <a:srgbClr val="000000"/>
                </a:solidFill>
                <a:latin typeface="Century Gothic" panose="020B0502020202020204" pitchFamily="34" charset="0"/>
              </a:rPr>
              <a:t>Example : Convert color image to Greyscale Image.</a:t>
            </a:r>
            <a:endParaRPr lang="en-US" dirty="0"/>
          </a:p>
          <a:p>
            <a:r>
              <a:rPr lang="en-US" dirty="0"/>
              <a:t/>
            </a:r>
            <a:br>
              <a:rPr lang="en-US" dirty="0"/>
            </a:br>
            <a:r>
              <a:rPr lang="en-US" dirty="0"/>
              <a:t/>
            </a:r>
            <a:br>
              <a:rPr lang="en-US" dirty="0"/>
            </a:br>
            <a:r>
              <a:rPr lang="en-US" dirty="0"/>
              <a:t/>
            </a:r>
            <a:br>
              <a:rPr lang="en-US" dirty="0"/>
            </a:br>
            <a:r>
              <a:rPr lang="en-US" dirty="0">
                <a:solidFill>
                  <a:srgbClr val="000000"/>
                </a:solidFill>
                <a:latin typeface="Times New Roman" panose="02020603050405020304" pitchFamily="18" charset="0"/>
              </a:rPr>
              <a:t>f</a:t>
            </a:r>
            <a:r>
              <a:rPr lang="en-US" sz="1600" dirty="0">
                <a:solidFill>
                  <a:srgbClr val="000000"/>
                </a:solidFill>
                <a:latin typeface="Times New Roman" panose="02020603050405020304" pitchFamily="18" charset="0"/>
              </a:rPr>
              <a:t> </a:t>
            </a:r>
            <a:r>
              <a:rPr lang="en-US" sz="2000" b="1" baseline="30000" dirty="0">
                <a:solidFill>
                  <a:srgbClr val="000000"/>
                </a:solidFill>
                <a:latin typeface="Times New Roman" panose="02020603050405020304" pitchFamily="18" charset="0"/>
              </a:rPr>
              <a:t>ꞌ </a:t>
            </a:r>
            <a:r>
              <a:rPr lang="en-US" dirty="0">
                <a:solidFill>
                  <a:srgbClr val="000000"/>
                </a:solidFill>
                <a:latin typeface="Times New Roman" panose="02020603050405020304" pitchFamily="18" charset="0"/>
              </a:rPr>
              <a:t>(</a:t>
            </a:r>
            <a:r>
              <a:rPr lang="en-US" dirty="0" err="1">
                <a:solidFill>
                  <a:srgbClr val="000000"/>
                </a:solidFill>
                <a:latin typeface="Times New Roman" panose="02020603050405020304" pitchFamily="18" charset="0"/>
              </a:rPr>
              <a:t>x,y</a:t>
            </a:r>
            <a:r>
              <a:rPr lang="en-US" dirty="0">
                <a:solidFill>
                  <a:srgbClr val="000000"/>
                </a:solidFill>
                <a:latin typeface="Times New Roman" panose="02020603050405020304" pitchFamily="18" charset="0"/>
              </a:rPr>
              <a:t>) = g ( f (</a:t>
            </a:r>
            <a:r>
              <a:rPr lang="en-US" dirty="0" err="1">
                <a:solidFill>
                  <a:srgbClr val="000000"/>
                </a:solidFill>
                <a:latin typeface="Times New Roman" panose="02020603050405020304" pitchFamily="18" charset="0"/>
              </a:rPr>
              <a:t>x,y</a:t>
            </a:r>
            <a:r>
              <a:rPr lang="en-US" dirty="0">
                <a:solidFill>
                  <a:srgbClr val="000000"/>
                </a:solidFill>
                <a:latin typeface="Times New Roman" panose="02020603050405020304" pitchFamily="18" charset="0"/>
              </a:rPr>
              <a:t>) )</a:t>
            </a:r>
            <a:endParaRPr lang="en-US" dirty="0"/>
          </a:p>
          <a:p>
            <a:r>
              <a:rPr lang="en-US" dirty="0"/>
              <a:t/>
            </a:r>
            <a:br>
              <a:rPr lang="en-US" dirty="0"/>
            </a:br>
            <a:r>
              <a:rPr lang="en-US" dirty="0">
                <a:solidFill>
                  <a:srgbClr val="000000"/>
                </a:solidFill>
                <a:latin typeface="Times New Roman" panose="02020603050405020304" pitchFamily="18" charset="0"/>
              </a:rPr>
              <a:t>Where  f</a:t>
            </a:r>
            <a:r>
              <a:rPr lang="en-US" dirty="0">
                <a:solidFill>
                  <a:srgbClr val="000000"/>
                </a:solidFill>
                <a:latin typeface="Century Gothic" panose="020B0502020202020204" pitchFamily="34" charset="0"/>
              </a:rPr>
              <a:t> ꞌ (</a:t>
            </a:r>
            <a:r>
              <a:rPr lang="en-US" dirty="0" err="1">
                <a:solidFill>
                  <a:srgbClr val="000000"/>
                </a:solidFill>
                <a:latin typeface="Century Gothic" panose="020B0502020202020204" pitchFamily="34" charset="0"/>
              </a:rPr>
              <a:t>x,y</a:t>
            </a:r>
            <a:r>
              <a:rPr lang="en-US" dirty="0">
                <a:solidFill>
                  <a:srgbClr val="000000"/>
                </a:solidFill>
                <a:latin typeface="Century Gothic" panose="020B0502020202020204" pitchFamily="34" charset="0"/>
              </a:rPr>
              <a:t>)  is the greyscale image and f in representing color image, </a:t>
            </a:r>
            <a:endParaRPr lang="en-US" dirty="0"/>
          </a:p>
          <a:p>
            <a:r>
              <a:rPr lang="en-US" dirty="0">
                <a:solidFill>
                  <a:srgbClr val="000000"/>
                </a:solidFill>
                <a:latin typeface="Century Gothic" panose="020B0502020202020204" pitchFamily="34" charset="0"/>
              </a:rPr>
              <a:t>Whereas g is a function that is used to convert color image to greyscale.</a:t>
            </a:r>
            <a:endParaRPr lang="en-US" dirty="0"/>
          </a:p>
          <a:p>
            <a:r>
              <a:rPr lang="en-US" dirty="0"/>
              <a:t/>
            </a:r>
            <a:br>
              <a:rPr lang="en-US" dirty="0"/>
            </a:br>
            <a:endParaRPr lang="en-PK" dirty="0"/>
          </a:p>
        </p:txBody>
      </p:sp>
    </p:spTree>
    <p:extLst>
      <p:ext uri="{BB962C8B-B14F-4D97-AF65-F5344CB8AC3E}">
        <p14:creationId xmlns:p14="http://schemas.microsoft.com/office/powerpoint/2010/main" val="13764780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82B502-317B-4F00-B3F9-F081D591B01F}"/>
              </a:ext>
            </a:extLst>
          </p:cNvPr>
          <p:cNvSpPr>
            <a:spLocks noGrp="1"/>
          </p:cNvSpPr>
          <p:nvPr>
            <p:ph type="title"/>
          </p:nvPr>
        </p:nvSpPr>
        <p:spPr>
          <a:xfrm>
            <a:off x="1250950" y="382588"/>
            <a:ext cx="10179050" cy="1492250"/>
          </a:xfrm>
        </p:spPr>
        <p:txBody>
          <a:bodyPr/>
          <a:lstStyle/>
          <a:p>
            <a:r>
              <a:rPr lang="en-US" dirty="0"/>
              <a:t>Digital Image Analysis</a:t>
            </a:r>
            <a:endParaRPr lang="en-PK" dirty="0"/>
          </a:p>
        </p:txBody>
      </p:sp>
      <p:sp>
        <p:nvSpPr>
          <p:cNvPr id="3" name="Rectangle 2">
            <a:extLst>
              <a:ext uri="{FF2B5EF4-FFF2-40B4-BE49-F238E27FC236}">
                <a16:creationId xmlns:a16="http://schemas.microsoft.com/office/drawing/2014/main" id="{471CE882-2659-4F19-94F3-A29A34567614}"/>
              </a:ext>
            </a:extLst>
          </p:cNvPr>
          <p:cNvSpPr/>
          <p:nvPr/>
        </p:nvSpPr>
        <p:spPr>
          <a:xfrm>
            <a:off x="5971607" y="3244334"/>
            <a:ext cx="248786" cy="369332"/>
          </a:xfrm>
          <a:prstGeom prst="rect">
            <a:avLst/>
          </a:prstGeom>
        </p:spPr>
        <p:txBody>
          <a:bodyPr wrap="none">
            <a:spAutoFit/>
          </a:bodyPr>
          <a:lstStyle/>
          <a:p>
            <a:r>
              <a:rPr lang="en-PK" dirty="0"/>
              <a:t> </a:t>
            </a:r>
          </a:p>
        </p:txBody>
      </p:sp>
      <p:sp>
        <p:nvSpPr>
          <p:cNvPr id="2" name="Rectangle 1">
            <a:extLst>
              <a:ext uri="{FF2B5EF4-FFF2-40B4-BE49-F238E27FC236}">
                <a16:creationId xmlns:a16="http://schemas.microsoft.com/office/drawing/2014/main" id="{B007D073-1BE6-479D-9047-A1EFDAC1C68B}"/>
              </a:ext>
            </a:extLst>
          </p:cNvPr>
          <p:cNvSpPr/>
          <p:nvPr/>
        </p:nvSpPr>
        <p:spPr>
          <a:xfrm>
            <a:off x="1438656" y="1874838"/>
            <a:ext cx="9009888" cy="646331"/>
          </a:xfrm>
          <a:prstGeom prst="rect">
            <a:avLst/>
          </a:prstGeom>
        </p:spPr>
        <p:txBody>
          <a:bodyPr wrap="square">
            <a:spAutoFit/>
          </a:bodyPr>
          <a:lstStyle/>
          <a:p>
            <a:r>
              <a:rPr lang="en-US" dirty="0"/>
              <a:t/>
            </a:r>
            <a:br>
              <a:rPr lang="en-US" dirty="0"/>
            </a:br>
            <a:endParaRPr lang="en-PK" dirty="0"/>
          </a:p>
        </p:txBody>
      </p:sp>
      <p:sp>
        <p:nvSpPr>
          <p:cNvPr id="7" name="Rectangle 4">
            <a:extLst>
              <a:ext uri="{FF2B5EF4-FFF2-40B4-BE49-F238E27FC236}">
                <a16:creationId xmlns:a16="http://schemas.microsoft.com/office/drawing/2014/main" id="{452C6AC4-7B0D-42C4-9214-8EE3A361F474}"/>
              </a:ext>
            </a:extLst>
          </p:cNvPr>
          <p:cNvSpPr>
            <a:spLocks noChangeArrowheads="1"/>
          </p:cNvSpPr>
          <p:nvPr/>
        </p:nvSpPr>
        <p:spPr bwMode="auto">
          <a:xfrm>
            <a:off x="1438656" y="2336503"/>
            <a:ext cx="7364295"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1800" b="0" i="0" u="none" strike="noStrike" cap="none" normalizeH="0" baseline="0" dirty="0">
                <a:ln>
                  <a:noFill/>
                </a:ln>
                <a:solidFill>
                  <a:srgbClr val="000000"/>
                </a:solidFill>
                <a:effectLst/>
                <a:latin typeface="Century Gothic" panose="020B0502020202020204" pitchFamily="34" charset="0"/>
              </a:rPr>
              <a:t>Example : Convert </a:t>
            </a:r>
            <a:r>
              <a:rPr kumimoji="0" lang="en-PK" altLang="en-PK" sz="1800" b="0" i="0" u="none" strike="noStrike" cap="none" normalizeH="0" baseline="0" dirty="0" err="1">
                <a:ln>
                  <a:noFill/>
                </a:ln>
                <a:solidFill>
                  <a:srgbClr val="000000"/>
                </a:solidFill>
                <a:effectLst/>
                <a:latin typeface="Century Gothic" panose="020B0502020202020204" pitchFamily="34" charset="0"/>
              </a:rPr>
              <a:t>color</a:t>
            </a:r>
            <a:r>
              <a:rPr kumimoji="0" lang="en-PK" altLang="en-PK" sz="1800" b="0" i="0" u="none" strike="noStrike" cap="none" normalizeH="0" baseline="0" dirty="0">
                <a:ln>
                  <a:noFill/>
                </a:ln>
                <a:solidFill>
                  <a:srgbClr val="000000"/>
                </a:solidFill>
                <a:effectLst/>
                <a:latin typeface="Century Gothic" panose="020B0502020202020204" pitchFamily="34" charset="0"/>
              </a:rPr>
              <a:t> image to Greyscale Image.</a:t>
            </a:r>
            <a:endParaRPr kumimoji="0" lang="en-PK" altLang="en-PK"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1800" b="0" i="0" u="none" strike="noStrike" cap="none" normalizeH="0" baseline="0" dirty="0">
                <a:ln>
                  <a:noFill/>
                </a:ln>
                <a:solidFill>
                  <a:schemeClr val="tx1"/>
                </a:solidFill>
                <a:effectLst/>
                <a:latin typeface="Arial" panose="020B0604020202020204" pitchFamily="34" charset="0"/>
              </a:rPr>
              <a:t/>
            </a:r>
            <a:br>
              <a:rPr kumimoji="0" lang="en-PK" altLang="en-PK" sz="1800" b="0" i="0" u="none" strike="noStrike" cap="none" normalizeH="0" baseline="0" dirty="0">
                <a:ln>
                  <a:noFill/>
                </a:ln>
                <a:solidFill>
                  <a:schemeClr val="tx1"/>
                </a:solidFill>
                <a:effectLst/>
                <a:latin typeface="Arial" panose="020B0604020202020204" pitchFamily="34" charset="0"/>
              </a:rPr>
            </a:br>
            <a:r>
              <a:rPr kumimoji="0" lang="en-PK" altLang="en-PK" sz="1800" b="0" i="0" u="none" strike="noStrike" cap="none" normalizeH="0" baseline="0" dirty="0">
                <a:ln>
                  <a:noFill/>
                </a:ln>
                <a:solidFill>
                  <a:schemeClr val="tx1"/>
                </a:solidFill>
                <a:effectLst/>
                <a:latin typeface="Arial" panose="020B0604020202020204" pitchFamily="34" charset="0"/>
              </a:rPr>
              <a:t/>
            </a:r>
            <a:br>
              <a:rPr kumimoji="0" lang="en-PK" altLang="en-PK" sz="1800" b="0" i="0" u="none" strike="noStrike" cap="none" normalizeH="0" baseline="0" dirty="0">
                <a:ln>
                  <a:noFill/>
                </a:ln>
                <a:solidFill>
                  <a:schemeClr val="tx1"/>
                </a:solidFill>
                <a:effectLst/>
                <a:latin typeface="Arial" panose="020B0604020202020204" pitchFamily="34" charset="0"/>
              </a:rPr>
            </a:br>
            <a:r>
              <a:rPr kumimoji="0" lang="en-PK" altLang="en-PK" sz="1800" b="0" i="0" u="none" strike="noStrike" cap="none" normalizeH="0" baseline="0" dirty="0">
                <a:ln>
                  <a:noFill/>
                </a:ln>
                <a:solidFill>
                  <a:schemeClr val="tx1"/>
                </a:solidFill>
                <a:effectLst/>
                <a:latin typeface="Arial" panose="020B0604020202020204" pitchFamily="34" charset="0"/>
              </a:rPr>
              <a:t>  </a:t>
            </a:r>
            <a:r>
              <a:rPr kumimoji="0" lang="en-PK" altLang="en-PK" sz="13800" b="0" i="0" u="none" strike="noStrike" cap="none" normalizeH="0" baseline="0" dirty="0">
                <a:ln>
                  <a:noFill/>
                </a:ln>
                <a:solidFill>
                  <a:schemeClr val="tx1"/>
                </a:solidFill>
                <a:effectLst/>
                <a:latin typeface="Arial" panose="020B0604020202020204" pitchFamily="34" charset="0"/>
              </a:rPr>
              <a:t>      </a:t>
            </a:r>
            <a:r>
              <a:rPr kumimoji="0" lang="en-PK" altLang="en-PK" sz="1800" b="0" i="0" u="none" strike="noStrike" cap="none" normalizeH="0" baseline="0" dirty="0">
                <a:ln>
                  <a:noFill/>
                </a:ln>
                <a:solidFill>
                  <a:schemeClr val="tx1"/>
                </a:solidFill>
                <a:effectLst/>
                <a:latin typeface="Arial" panose="020B0604020202020204" pitchFamily="34" charset="0"/>
              </a:rPr>
              <a:t>  </a:t>
            </a:r>
            <a:r>
              <a:rPr kumimoji="0" lang="en-PK" altLang="en-PK" sz="12600" b="0" i="0" u="none" strike="noStrike" cap="none" normalizeH="0" baseline="0" dirty="0">
                <a:ln>
                  <a:noFill/>
                </a:ln>
                <a:solidFill>
                  <a:schemeClr val="tx1"/>
                </a:solidFill>
                <a:effectLst/>
                <a:latin typeface="Arial" panose="020B0604020202020204" pitchFamily="34" charset="0"/>
              </a:rPr>
              <a:t>        </a:t>
            </a:r>
            <a:r>
              <a:rPr kumimoji="0" lang="en-PK" altLang="en-PK" sz="1800" b="0" i="0" u="none" strike="noStrike" cap="none" normalizeH="0" baseline="0" dirty="0">
                <a:ln>
                  <a:noFill/>
                </a:ln>
                <a:solidFill>
                  <a:schemeClr val="tx1"/>
                </a:solidFill>
                <a:effectLst/>
                <a:latin typeface="Arial" panose="020B0604020202020204" pitchFamily="34" charset="0"/>
              </a:rPr>
              <a:t/>
            </a:r>
            <a:br>
              <a:rPr kumimoji="0" lang="en-PK" altLang="en-PK" sz="1800" b="0" i="0" u="none" strike="noStrike" cap="none" normalizeH="0" baseline="0" dirty="0">
                <a:ln>
                  <a:noFill/>
                </a:ln>
                <a:solidFill>
                  <a:schemeClr val="tx1"/>
                </a:solidFill>
                <a:effectLst/>
                <a:latin typeface="Arial" panose="020B0604020202020204" pitchFamily="34" charset="0"/>
              </a:rPr>
            </a:br>
            <a:endParaRPr kumimoji="0" lang="en-PK" altLang="en-PK"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1800" b="0" i="0" u="none" strike="noStrike" cap="none" normalizeH="0" baseline="0" dirty="0">
                <a:ln>
                  <a:noFill/>
                </a:ln>
                <a:solidFill>
                  <a:schemeClr val="tx1"/>
                </a:solidFill>
                <a:effectLst/>
                <a:latin typeface="Arial" panose="020B0604020202020204" pitchFamily="34" charset="0"/>
              </a:rPr>
              <a:t/>
            </a:r>
            <a:br>
              <a:rPr kumimoji="0" lang="en-PK" altLang="en-PK" sz="1800" b="0" i="0" u="none" strike="noStrike" cap="none" normalizeH="0" baseline="0" dirty="0">
                <a:ln>
                  <a:noFill/>
                </a:ln>
                <a:solidFill>
                  <a:schemeClr val="tx1"/>
                </a:solidFill>
                <a:effectLst/>
                <a:latin typeface="Arial" panose="020B0604020202020204" pitchFamily="34" charset="0"/>
              </a:rPr>
            </a:br>
            <a:endParaRPr kumimoji="0" lang="en-PK" altLang="en-PK"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1800" b="0" i="0" u="none" strike="noStrike" cap="none" normalizeH="0" baseline="0" dirty="0">
                <a:ln>
                  <a:noFill/>
                </a:ln>
                <a:solidFill>
                  <a:schemeClr val="tx1"/>
                </a:solidFill>
                <a:effectLst/>
                <a:latin typeface="Arial" panose="020B0604020202020204" pitchFamily="34" charset="0"/>
              </a:rPr>
              <a:t/>
            </a:r>
            <a:br>
              <a:rPr kumimoji="0" lang="en-PK" altLang="en-PK" sz="1800" b="0" i="0" u="none" strike="noStrike" cap="none" normalizeH="0" baseline="0" dirty="0">
                <a:ln>
                  <a:noFill/>
                </a:ln>
                <a:solidFill>
                  <a:schemeClr val="tx1"/>
                </a:solidFill>
                <a:effectLst/>
                <a:latin typeface="Arial" panose="020B0604020202020204" pitchFamily="34" charset="0"/>
              </a:rPr>
            </a:br>
            <a:endParaRPr kumimoji="0" lang="en-PK" altLang="en-PK" sz="1800" b="0" i="0" u="none" strike="noStrike" cap="none" normalizeH="0" baseline="0" dirty="0">
              <a:ln>
                <a:noFill/>
              </a:ln>
              <a:solidFill>
                <a:schemeClr val="tx1"/>
              </a:solidFill>
              <a:effectLst/>
              <a:latin typeface="Arial" panose="020B0604020202020204" pitchFamily="34" charset="0"/>
            </a:endParaRPr>
          </a:p>
        </p:txBody>
      </p:sp>
      <p:pic>
        <p:nvPicPr>
          <p:cNvPr id="6149" name="Picture 5" descr="https://lh6.googleusercontent.com/PYkfBlEin4Hsy0yq_dT8o643Ml0XhrngbQsFEKq-b85GHs_0tz2z0UyP8Az1khaBr8EnJbeXU5DxuwzYUxIdJhZi0hx4kxcr-JoocVVayrGj_88-n2UniGvzfIJpiGBM-vAs5sc">
            <a:extLst>
              <a:ext uri="{FF2B5EF4-FFF2-40B4-BE49-F238E27FC236}">
                <a16:creationId xmlns:a16="http://schemas.microsoft.com/office/drawing/2014/main" id="{D32BC28D-6CFD-48C1-B410-862569468F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8060" y="3087046"/>
            <a:ext cx="2018762" cy="155810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lh4.googleusercontent.com/okC8QRyGIBJgEQKjY9fUzJUxEvsvkgYCO0IXCk2Z_wMY2JXPrGI3Eot--vJ29C_5zmBiDMuV1khwp8Fm3Q0fiOdRf5JPAvBa2M_xDog9qNojtafPhBphQ7z0R4o89i-Dm83C9mM">
            <a:extLst>
              <a:ext uri="{FF2B5EF4-FFF2-40B4-BE49-F238E27FC236}">
                <a16:creationId xmlns:a16="http://schemas.microsoft.com/office/drawing/2014/main" id="{FF17833E-7E41-4415-A97C-2224215BD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317" y="3082213"/>
            <a:ext cx="2319354" cy="144101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BEBFF3B4-22BD-4F97-A7F7-4A42F5040574}"/>
              </a:ext>
            </a:extLst>
          </p:cNvPr>
          <p:cNvCxnSpPr/>
          <p:nvPr/>
        </p:nvCxnSpPr>
        <p:spPr>
          <a:xfrm>
            <a:off x="4426822" y="3852672"/>
            <a:ext cx="24314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A7DAE4F-2B4E-470B-8ECD-6FEB7AF03C72}"/>
              </a:ext>
            </a:extLst>
          </p:cNvPr>
          <p:cNvSpPr txBox="1"/>
          <p:nvPr/>
        </p:nvSpPr>
        <p:spPr>
          <a:xfrm>
            <a:off x="4676237" y="3429000"/>
            <a:ext cx="1523174" cy="646331"/>
          </a:xfrm>
          <a:prstGeom prst="rect">
            <a:avLst/>
          </a:prstGeom>
          <a:noFill/>
        </p:spPr>
        <p:txBody>
          <a:bodyPr wrap="none" rtlCol="0">
            <a:spAutoFit/>
          </a:bodyPr>
          <a:lstStyle/>
          <a:p>
            <a:r>
              <a:rPr lang="es-ES" dirty="0"/>
              <a:t>f </a:t>
            </a:r>
            <a:r>
              <a:rPr lang="es-ES" b="1" baseline="30000" dirty="0"/>
              <a:t>ꞌ</a:t>
            </a:r>
            <a:r>
              <a:rPr lang="es-ES" dirty="0"/>
              <a:t>= g ( f (</a:t>
            </a:r>
            <a:r>
              <a:rPr lang="es-ES" dirty="0" err="1"/>
              <a:t>x,y</a:t>
            </a:r>
            <a:r>
              <a:rPr lang="es-ES" dirty="0"/>
              <a:t>) )</a:t>
            </a:r>
            <a:endParaRPr lang="es-ES" sz="900" dirty="0"/>
          </a:p>
          <a:p>
            <a:endParaRPr lang="en-PK" dirty="0"/>
          </a:p>
        </p:txBody>
      </p:sp>
      <p:sp>
        <p:nvSpPr>
          <p:cNvPr id="11" name="Rectangle 10">
            <a:extLst>
              <a:ext uri="{FF2B5EF4-FFF2-40B4-BE49-F238E27FC236}">
                <a16:creationId xmlns:a16="http://schemas.microsoft.com/office/drawing/2014/main" id="{15C2599E-A726-4F9F-8646-CAADCC47B35E}"/>
              </a:ext>
            </a:extLst>
          </p:cNvPr>
          <p:cNvSpPr/>
          <p:nvPr/>
        </p:nvSpPr>
        <p:spPr>
          <a:xfrm>
            <a:off x="833142" y="6627168"/>
            <a:ext cx="6096000" cy="230832"/>
          </a:xfrm>
          <a:prstGeom prst="rect">
            <a:avLst/>
          </a:prstGeom>
        </p:spPr>
        <p:txBody>
          <a:bodyPr>
            <a:spAutoFit/>
          </a:bodyPr>
          <a:lstStyle/>
          <a:p>
            <a:r>
              <a:rPr lang="en-PK" altLang="en-PK" sz="900" dirty="0">
                <a:solidFill>
                  <a:srgbClr val="000000"/>
                </a:solidFill>
                <a:latin typeface="Century Gothic" panose="020B0502020202020204" pitchFamily="34" charset="0"/>
              </a:rPr>
              <a:t>Image Courtesy: https://www.tutorialspoint.com/dip/grayscale_to_rgb_conversion.htm</a:t>
            </a:r>
            <a:endParaRPr lang="en-PK" sz="900" dirty="0"/>
          </a:p>
        </p:txBody>
      </p:sp>
      <p:sp>
        <p:nvSpPr>
          <p:cNvPr id="12" name="TextBox 11">
            <a:extLst>
              <a:ext uri="{FF2B5EF4-FFF2-40B4-BE49-F238E27FC236}">
                <a16:creationId xmlns:a16="http://schemas.microsoft.com/office/drawing/2014/main" id="{F591F5A3-0027-422D-9267-82F549481120}"/>
              </a:ext>
            </a:extLst>
          </p:cNvPr>
          <p:cNvSpPr txBox="1"/>
          <p:nvPr/>
        </p:nvSpPr>
        <p:spPr>
          <a:xfrm>
            <a:off x="3145536" y="4888992"/>
            <a:ext cx="242374" cy="369332"/>
          </a:xfrm>
          <a:prstGeom prst="rect">
            <a:avLst/>
          </a:prstGeom>
          <a:noFill/>
        </p:spPr>
        <p:txBody>
          <a:bodyPr wrap="none" rtlCol="0">
            <a:spAutoFit/>
          </a:bodyPr>
          <a:lstStyle/>
          <a:p>
            <a:r>
              <a:rPr lang="en-US" dirty="0"/>
              <a:t>f</a:t>
            </a:r>
            <a:endParaRPr lang="en-PK" dirty="0"/>
          </a:p>
        </p:txBody>
      </p:sp>
      <p:sp>
        <p:nvSpPr>
          <p:cNvPr id="17" name="TextBox 16">
            <a:extLst>
              <a:ext uri="{FF2B5EF4-FFF2-40B4-BE49-F238E27FC236}">
                <a16:creationId xmlns:a16="http://schemas.microsoft.com/office/drawing/2014/main" id="{9AF041F7-B682-4382-8C7D-CD34E3BB0DA1}"/>
              </a:ext>
            </a:extLst>
          </p:cNvPr>
          <p:cNvSpPr txBox="1"/>
          <p:nvPr/>
        </p:nvSpPr>
        <p:spPr>
          <a:xfrm>
            <a:off x="7791559" y="4800231"/>
            <a:ext cx="312137" cy="369332"/>
          </a:xfrm>
          <a:prstGeom prst="rect">
            <a:avLst/>
          </a:prstGeom>
          <a:noFill/>
        </p:spPr>
        <p:txBody>
          <a:bodyPr wrap="none" rtlCol="0">
            <a:spAutoFit/>
          </a:bodyPr>
          <a:lstStyle/>
          <a:p>
            <a:r>
              <a:rPr lang="en-US" dirty="0"/>
              <a:t>f’</a:t>
            </a:r>
            <a:endParaRPr lang="en-PK" dirty="0"/>
          </a:p>
        </p:txBody>
      </p:sp>
    </p:spTree>
    <p:extLst>
      <p:ext uri="{BB962C8B-B14F-4D97-AF65-F5344CB8AC3E}">
        <p14:creationId xmlns:p14="http://schemas.microsoft.com/office/powerpoint/2010/main" val="3448763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88491-E01F-582A-9181-B99B79A232A0}"/>
              </a:ext>
            </a:extLst>
          </p:cNvPr>
          <p:cNvSpPr>
            <a:spLocks noGrp="1"/>
          </p:cNvSpPr>
          <p:nvPr>
            <p:ph type="title"/>
          </p:nvPr>
        </p:nvSpPr>
        <p:spPr/>
        <p:txBody>
          <a:bodyPr/>
          <a:lstStyle/>
          <a:p>
            <a:r>
              <a:rPr lang="en-US" dirty="0"/>
              <a:t>Colored to grey scale image</a:t>
            </a:r>
            <a:endParaRPr lang="en-PK" dirty="0"/>
          </a:p>
        </p:txBody>
      </p:sp>
      <p:pic>
        <p:nvPicPr>
          <p:cNvPr id="3074" name="Picture 2" descr="rgb">
            <a:extLst>
              <a:ext uri="{FF2B5EF4-FFF2-40B4-BE49-F238E27FC236}">
                <a16:creationId xmlns:a16="http://schemas.microsoft.com/office/drawing/2014/main" id="{ABBFA1D3-1638-FE94-75D2-A8551D0B84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06187" y="2083986"/>
            <a:ext cx="2838450" cy="21907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gb_gray">
            <a:extLst>
              <a:ext uri="{FF2B5EF4-FFF2-40B4-BE49-F238E27FC236}">
                <a16:creationId xmlns:a16="http://schemas.microsoft.com/office/drawing/2014/main" id="{9BE55B41-18F9-147F-ECEF-E370536F2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6512" y="2083986"/>
            <a:ext cx="2838450" cy="2097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122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436400"/>
            <a:ext cx="10515600" cy="1183015"/>
          </a:xfrm>
          <a:prstGeom prst="rect">
            <a:avLst/>
          </a:prstGeom>
        </p:spPr>
        <p:txBody>
          <a:bodyPr vert="horz" wrap="square" lIns="0" tIns="501014" rIns="0" bIns="0" rtlCol="0" anchor="ctr">
            <a:spAutoFit/>
          </a:bodyPr>
          <a:lstStyle/>
          <a:p>
            <a:pPr marL="564515">
              <a:lnSpc>
                <a:spcPct val="100000"/>
              </a:lnSpc>
              <a:spcBef>
                <a:spcPts val="105"/>
              </a:spcBef>
            </a:pPr>
            <a:r>
              <a:rPr dirty="0"/>
              <a:t>An</a:t>
            </a:r>
            <a:r>
              <a:rPr spc="-5" dirty="0"/>
              <a:t> </a:t>
            </a:r>
            <a:r>
              <a:rPr spc="-10" dirty="0"/>
              <a:t>Example</a:t>
            </a:r>
          </a:p>
        </p:txBody>
      </p:sp>
      <p:sp>
        <p:nvSpPr>
          <p:cNvPr id="3" name="object 3"/>
          <p:cNvSpPr txBox="1"/>
          <p:nvPr/>
        </p:nvSpPr>
        <p:spPr>
          <a:xfrm>
            <a:off x="2288540" y="1742059"/>
            <a:ext cx="7590790" cy="1631216"/>
          </a:xfrm>
          <a:prstGeom prst="rect">
            <a:avLst/>
          </a:prstGeom>
        </p:spPr>
        <p:txBody>
          <a:bodyPr vert="horz" wrap="square" lIns="0" tIns="12700" rIns="0" bIns="0" rtlCol="0">
            <a:spAutoFit/>
          </a:bodyPr>
          <a:lstStyle/>
          <a:p>
            <a:pPr marL="12700">
              <a:spcBef>
                <a:spcPts val="100"/>
              </a:spcBef>
            </a:pPr>
            <a:r>
              <a:rPr sz="2400" b="1" dirty="0">
                <a:latin typeface="Arial"/>
                <a:cs typeface="Arial"/>
              </a:rPr>
              <a:t>Problem: Given</a:t>
            </a:r>
            <a:r>
              <a:rPr sz="2400" b="1" spc="-25" dirty="0">
                <a:latin typeface="Arial"/>
                <a:cs typeface="Arial"/>
              </a:rPr>
              <a:t> </a:t>
            </a:r>
            <a:r>
              <a:rPr sz="2400" b="1" dirty="0">
                <a:latin typeface="Arial"/>
                <a:cs typeface="Arial"/>
              </a:rPr>
              <a:t>an</a:t>
            </a:r>
            <a:r>
              <a:rPr sz="2400" b="1" spc="-5" dirty="0">
                <a:latin typeface="Arial"/>
                <a:cs typeface="Arial"/>
              </a:rPr>
              <a:t> </a:t>
            </a:r>
            <a:r>
              <a:rPr sz="2400" b="1" dirty="0">
                <a:latin typeface="Arial"/>
                <a:cs typeface="Arial"/>
              </a:rPr>
              <a:t>image</a:t>
            </a:r>
            <a:r>
              <a:rPr sz="2400" b="1" spc="-35" dirty="0">
                <a:latin typeface="Arial"/>
                <a:cs typeface="Arial"/>
              </a:rPr>
              <a:t> </a:t>
            </a:r>
            <a:r>
              <a:rPr sz="2400" b="1" i="1" dirty="0">
                <a:latin typeface="Arial"/>
                <a:cs typeface="Arial"/>
              </a:rPr>
              <a:t>I,</a:t>
            </a:r>
            <a:r>
              <a:rPr sz="2400" b="1" i="1" spc="-20" dirty="0">
                <a:latin typeface="Arial"/>
                <a:cs typeface="Arial"/>
              </a:rPr>
              <a:t> </a:t>
            </a:r>
            <a:r>
              <a:rPr sz="2400" b="1" dirty="0">
                <a:latin typeface="Arial"/>
                <a:cs typeface="Arial"/>
              </a:rPr>
              <a:t>finding</a:t>
            </a:r>
            <a:r>
              <a:rPr sz="2400" b="1" spc="-35" dirty="0">
                <a:latin typeface="Arial"/>
                <a:cs typeface="Arial"/>
              </a:rPr>
              <a:t> </a:t>
            </a:r>
            <a:r>
              <a:rPr sz="2400" b="1" dirty="0">
                <a:latin typeface="Arial"/>
                <a:cs typeface="Arial"/>
              </a:rPr>
              <a:t>people</a:t>
            </a:r>
            <a:r>
              <a:rPr sz="2400" b="1" spc="-5" dirty="0">
                <a:latin typeface="Arial"/>
                <a:cs typeface="Arial"/>
              </a:rPr>
              <a:t> </a:t>
            </a:r>
            <a:r>
              <a:rPr sz="2400" b="1" dirty="0">
                <a:latin typeface="Arial"/>
                <a:cs typeface="Arial"/>
              </a:rPr>
              <a:t>in</a:t>
            </a:r>
            <a:r>
              <a:rPr sz="2400" b="1" spc="-30" dirty="0">
                <a:latin typeface="Arial"/>
                <a:cs typeface="Arial"/>
              </a:rPr>
              <a:t> </a:t>
            </a:r>
            <a:r>
              <a:rPr sz="2400" b="1" spc="-10" dirty="0">
                <a:latin typeface="Arial"/>
                <a:cs typeface="Arial"/>
              </a:rPr>
              <a:t>images</a:t>
            </a:r>
            <a:endParaRPr sz="2400">
              <a:latin typeface="Arial"/>
              <a:cs typeface="Arial"/>
            </a:endParaRPr>
          </a:p>
          <a:p>
            <a:pPr>
              <a:lnSpc>
                <a:spcPct val="100000"/>
              </a:lnSpc>
            </a:pPr>
            <a:endParaRPr sz="2400">
              <a:latin typeface="Arial"/>
              <a:cs typeface="Arial"/>
            </a:endParaRPr>
          </a:p>
          <a:p>
            <a:pPr>
              <a:spcBef>
                <a:spcPts val="1105"/>
              </a:spcBef>
            </a:pPr>
            <a:endParaRPr sz="2400">
              <a:latin typeface="Arial"/>
              <a:cs typeface="Arial"/>
            </a:endParaRPr>
          </a:p>
          <a:p>
            <a:pPr marL="12700"/>
            <a:r>
              <a:rPr sz="2400" b="1" dirty="0">
                <a:latin typeface="Arial"/>
                <a:cs typeface="Arial"/>
              </a:rPr>
              <a:t>Question:</a:t>
            </a:r>
            <a:r>
              <a:rPr sz="2400" b="1" spc="-50" dirty="0">
                <a:latin typeface="Arial"/>
                <a:cs typeface="Arial"/>
              </a:rPr>
              <a:t> </a:t>
            </a:r>
            <a:r>
              <a:rPr sz="2400" b="1" dirty="0">
                <a:latin typeface="Arial"/>
                <a:cs typeface="Arial"/>
              </a:rPr>
              <a:t>Does</a:t>
            </a:r>
            <a:r>
              <a:rPr sz="2400" b="1" spc="-20" dirty="0">
                <a:latin typeface="Arial"/>
                <a:cs typeface="Arial"/>
              </a:rPr>
              <a:t> </a:t>
            </a:r>
            <a:r>
              <a:rPr sz="2400" b="1" i="1" dirty="0">
                <a:latin typeface="Arial"/>
                <a:cs typeface="Arial"/>
              </a:rPr>
              <a:t>I</a:t>
            </a:r>
            <a:r>
              <a:rPr sz="2400" b="1" i="1" spc="-25" dirty="0">
                <a:latin typeface="Arial"/>
                <a:cs typeface="Arial"/>
              </a:rPr>
              <a:t> </a:t>
            </a:r>
            <a:r>
              <a:rPr sz="2400" b="1" dirty="0">
                <a:latin typeface="Arial"/>
                <a:cs typeface="Arial"/>
              </a:rPr>
              <a:t>contain</a:t>
            </a:r>
            <a:r>
              <a:rPr sz="2400" b="1" spc="-40" dirty="0">
                <a:latin typeface="Arial"/>
                <a:cs typeface="Arial"/>
              </a:rPr>
              <a:t> </a:t>
            </a:r>
            <a:r>
              <a:rPr sz="2400" b="1" dirty="0">
                <a:latin typeface="Arial"/>
                <a:cs typeface="Arial"/>
              </a:rPr>
              <a:t>an</a:t>
            </a:r>
            <a:r>
              <a:rPr sz="2400" b="1" spc="-20" dirty="0">
                <a:latin typeface="Arial"/>
                <a:cs typeface="Arial"/>
              </a:rPr>
              <a:t> </a:t>
            </a:r>
            <a:r>
              <a:rPr sz="2400" b="1" dirty="0">
                <a:latin typeface="Arial"/>
                <a:cs typeface="Arial"/>
              </a:rPr>
              <a:t>image</a:t>
            </a:r>
            <a:r>
              <a:rPr sz="2400" b="1" spc="-35" dirty="0">
                <a:latin typeface="Arial"/>
                <a:cs typeface="Arial"/>
              </a:rPr>
              <a:t> </a:t>
            </a:r>
            <a:r>
              <a:rPr sz="2400" b="1" dirty="0">
                <a:latin typeface="Arial"/>
                <a:cs typeface="Arial"/>
              </a:rPr>
              <a:t>of</a:t>
            </a:r>
            <a:r>
              <a:rPr sz="2400" b="1" spc="-20" dirty="0">
                <a:latin typeface="Arial"/>
                <a:cs typeface="Arial"/>
              </a:rPr>
              <a:t> </a:t>
            </a:r>
            <a:r>
              <a:rPr sz="2400" b="1" dirty="0">
                <a:latin typeface="Arial"/>
                <a:cs typeface="Arial"/>
              </a:rPr>
              <a:t>a</a:t>
            </a:r>
            <a:r>
              <a:rPr sz="2400" b="1" spc="-25" dirty="0">
                <a:latin typeface="Arial"/>
                <a:cs typeface="Arial"/>
              </a:rPr>
              <a:t> </a:t>
            </a:r>
            <a:r>
              <a:rPr sz="2400" b="1" spc="-10" dirty="0">
                <a:latin typeface="Arial"/>
                <a:cs typeface="Arial"/>
              </a:rPr>
              <a:t>person?</a:t>
            </a:r>
            <a:endParaRPr sz="2400">
              <a:latin typeface="Arial"/>
              <a:cs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E84DA-DB63-BAEB-66E0-9DDF5498D67C}"/>
              </a:ext>
            </a:extLst>
          </p:cNvPr>
          <p:cNvSpPr>
            <a:spLocks noGrp="1"/>
          </p:cNvSpPr>
          <p:nvPr>
            <p:ph type="title"/>
          </p:nvPr>
        </p:nvSpPr>
        <p:spPr/>
        <p:txBody>
          <a:bodyPr/>
          <a:lstStyle/>
          <a:p>
            <a:r>
              <a:rPr lang="en-US" b="0" i="0" dirty="0">
                <a:solidFill>
                  <a:srgbClr val="000000"/>
                </a:solidFill>
                <a:effectLst/>
                <a:latin typeface="var(--ff-lato)"/>
              </a:rPr>
              <a:t>Average method</a:t>
            </a:r>
            <a:endParaRPr lang="en-PK" dirty="0"/>
          </a:p>
        </p:txBody>
      </p:sp>
      <p:sp>
        <p:nvSpPr>
          <p:cNvPr id="3" name="Content Placeholder 2">
            <a:extLst>
              <a:ext uri="{FF2B5EF4-FFF2-40B4-BE49-F238E27FC236}">
                <a16:creationId xmlns:a16="http://schemas.microsoft.com/office/drawing/2014/main" id="{418E6D7D-E58E-7DF0-D850-F809B5EBC68B}"/>
              </a:ext>
            </a:extLst>
          </p:cNvPr>
          <p:cNvSpPr>
            <a:spLocks noGrp="1"/>
          </p:cNvSpPr>
          <p:nvPr>
            <p:ph idx="1"/>
          </p:nvPr>
        </p:nvSpPr>
        <p:spPr/>
        <p:txBody>
          <a:bodyPr/>
          <a:lstStyle/>
          <a:p>
            <a:pPr algn="l"/>
            <a:r>
              <a:rPr lang="en-US" b="0" i="0" dirty="0">
                <a:solidFill>
                  <a:srgbClr val="000000"/>
                </a:solidFill>
                <a:effectLst/>
                <a:latin typeface="Verdana" panose="020B0604030504040204" pitchFamily="34" charset="0"/>
              </a:rPr>
              <a:t>Its done in this way.</a:t>
            </a:r>
          </a:p>
          <a:p>
            <a:pPr algn="l"/>
            <a:r>
              <a:rPr lang="en-US" b="0" i="0" dirty="0">
                <a:solidFill>
                  <a:srgbClr val="000000"/>
                </a:solidFill>
                <a:effectLst/>
                <a:latin typeface="Verdana" panose="020B0604030504040204" pitchFamily="34" charset="0"/>
              </a:rPr>
              <a:t>Grayscale = (R + G + B) / 3</a:t>
            </a:r>
          </a:p>
          <a:p>
            <a:endParaRPr lang="en-PK" dirty="0"/>
          </a:p>
        </p:txBody>
      </p:sp>
      <p:pic>
        <p:nvPicPr>
          <p:cNvPr id="4" name="Picture 2" descr="rgb">
            <a:extLst>
              <a:ext uri="{FF2B5EF4-FFF2-40B4-BE49-F238E27FC236}">
                <a16:creationId xmlns:a16="http://schemas.microsoft.com/office/drawing/2014/main" id="{C37F8FC0-4C44-CDBF-051D-4329A6B8C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6187" y="4652522"/>
            <a:ext cx="2838450" cy="21907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gb_gray">
            <a:extLst>
              <a:ext uri="{FF2B5EF4-FFF2-40B4-BE49-F238E27FC236}">
                <a16:creationId xmlns:a16="http://schemas.microsoft.com/office/drawing/2014/main" id="{B80780BE-F925-2AD9-54BC-982CC2276D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6512" y="4652522"/>
            <a:ext cx="283845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5357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FE1C5-AA0C-34A4-5BC7-44D4411E3E16}"/>
              </a:ext>
            </a:extLst>
          </p:cNvPr>
          <p:cNvSpPr>
            <a:spLocks noGrp="1"/>
          </p:cNvSpPr>
          <p:nvPr>
            <p:ph type="title"/>
          </p:nvPr>
        </p:nvSpPr>
        <p:spPr/>
        <p:txBody>
          <a:bodyPr/>
          <a:lstStyle/>
          <a:p>
            <a:r>
              <a:rPr lang="en-US" dirty="0"/>
              <a:t>Problem?</a:t>
            </a:r>
            <a:endParaRPr lang="en-PK" dirty="0"/>
          </a:p>
        </p:txBody>
      </p:sp>
      <p:sp>
        <p:nvSpPr>
          <p:cNvPr id="3" name="Content Placeholder 2">
            <a:extLst>
              <a:ext uri="{FF2B5EF4-FFF2-40B4-BE49-F238E27FC236}">
                <a16:creationId xmlns:a16="http://schemas.microsoft.com/office/drawing/2014/main" id="{E3B8CAF2-3A86-449D-C6A2-55B0BDC8510A}"/>
              </a:ext>
            </a:extLst>
          </p:cNvPr>
          <p:cNvSpPr>
            <a:spLocks noGrp="1"/>
          </p:cNvSpPr>
          <p:nvPr>
            <p:ph idx="1"/>
          </p:nvPr>
        </p:nvSpPr>
        <p:spPr/>
        <p:txBody>
          <a:bodyPr/>
          <a:lstStyle/>
          <a:p>
            <a:endParaRPr lang="en-PK"/>
          </a:p>
        </p:txBody>
      </p:sp>
    </p:spTree>
    <p:extLst>
      <p:ext uri="{BB962C8B-B14F-4D97-AF65-F5344CB8AC3E}">
        <p14:creationId xmlns:p14="http://schemas.microsoft.com/office/powerpoint/2010/main" val="37245681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ED897-645B-8ECA-0012-E2173364974F}"/>
              </a:ext>
            </a:extLst>
          </p:cNvPr>
          <p:cNvSpPr>
            <a:spLocks noGrp="1"/>
          </p:cNvSpPr>
          <p:nvPr>
            <p:ph type="title"/>
          </p:nvPr>
        </p:nvSpPr>
        <p:spPr/>
        <p:txBody>
          <a:bodyPr/>
          <a:lstStyle/>
          <a:p>
            <a:r>
              <a:rPr lang="en-US" b="0" i="0" dirty="0">
                <a:solidFill>
                  <a:srgbClr val="000000"/>
                </a:solidFill>
                <a:effectLst/>
                <a:latin typeface="var(--ff-lato)"/>
              </a:rPr>
              <a:t> Luminosity Method</a:t>
            </a:r>
            <a:endParaRPr lang="en-PK" dirty="0"/>
          </a:p>
        </p:txBody>
      </p:sp>
      <p:sp>
        <p:nvSpPr>
          <p:cNvPr id="3" name="Content Placeholder 2">
            <a:extLst>
              <a:ext uri="{FF2B5EF4-FFF2-40B4-BE49-F238E27FC236}">
                <a16:creationId xmlns:a16="http://schemas.microsoft.com/office/drawing/2014/main" id="{47A220B3-9338-3828-04B1-02E857D803D3}"/>
              </a:ext>
            </a:extLst>
          </p:cNvPr>
          <p:cNvSpPr>
            <a:spLocks noGrp="1"/>
          </p:cNvSpPr>
          <p:nvPr>
            <p:ph idx="1"/>
          </p:nvPr>
        </p:nvSpPr>
        <p:spPr/>
        <p:txBody>
          <a:bodyPr>
            <a:normAutofit lnSpcReduction="10000"/>
          </a:bodyPr>
          <a:lstStyle/>
          <a:p>
            <a:pPr algn="l"/>
            <a:r>
              <a:rPr lang="en-US" b="0" i="0" dirty="0">
                <a:solidFill>
                  <a:srgbClr val="000000"/>
                </a:solidFill>
                <a:effectLst/>
                <a:latin typeface="Verdana" panose="020B0604030504040204" pitchFamily="34" charset="0"/>
              </a:rPr>
              <a:t>Since </a:t>
            </a:r>
            <a:r>
              <a:rPr lang="en-US" b="0" i="0" u="sng" dirty="0">
                <a:solidFill>
                  <a:srgbClr val="000000"/>
                </a:solidFill>
                <a:effectLst/>
                <a:latin typeface="Verdana" panose="020B0604030504040204" pitchFamily="34" charset="0"/>
              </a:rPr>
              <a:t>red</a:t>
            </a:r>
            <a:r>
              <a:rPr lang="en-US" b="0" i="0" dirty="0">
                <a:solidFill>
                  <a:srgbClr val="000000"/>
                </a:solidFill>
                <a:effectLst/>
                <a:latin typeface="Verdana" panose="020B0604030504040204" pitchFamily="34" charset="0"/>
              </a:rPr>
              <a:t> color has </a:t>
            </a:r>
            <a:r>
              <a:rPr lang="en-US" b="0" i="0" u="sng" dirty="0">
                <a:solidFill>
                  <a:srgbClr val="000000"/>
                </a:solidFill>
                <a:effectLst/>
                <a:latin typeface="Verdana" panose="020B0604030504040204" pitchFamily="34" charset="0"/>
              </a:rPr>
              <a:t>more wavelength </a:t>
            </a:r>
            <a:r>
              <a:rPr lang="en-US" b="0" i="0" dirty="0">
                <a:solidFill>
                  <a:srgbClr val="000000"/>
                </a:solidFill>
                <a:effectLst/>
                <a:latin typeface="Verdana" panose="020B0604030504040204" pitchFamily="34" charset="0"/>
              </a:rPr>
              <a:t>of all the three colors , and </a:t>
            </a:r>
            <a:r>
              <a:rPr lang="en-US" b="0" i="0" u="sng" dirty="0">
                <a:solidFill>
                  <a:srgbClr val="000000"/>
                </a:solidFill>
                <a:effectLst/>
                <a:latin typeface="Verdana" panose="020B0604030504040204" pitchFamily="34" charset="0"/>
              </a:rPr>
              <a:t>green</a:t>
            </a:r>
            <a:r>
              <a:rPr lang="en-US" b="0" i="0" dirty="0">
                <a:solidFill>
                  <a:srgbClr val="000000"/>
                </a:solidFill>
                <a:effectLst/>
                <a:latin typeface="Verdana" panose="020B0604030504040204" pitchFamily="34" charset="0"/>
              </a:rPr>
              <a:t> is the color that has not only less wavelength then red color but also green is the color that gives more soothing effect to the eyes.</a:t>
            </a:r>
          </a:p>
          <a:p>
            <a:pPr algn="l"/>
            <a:r>
              <a:rPr lang="en-US" b="0" i="0" dirty="0">
                <a:solidFill>
                  <a:srgbClr val="000000"/>
                </a:solidFill>
                <a:effectLst/>
                <a:latin typeface="Verdana" panose="020B0604030504040204" pitchFamily="34" charset="0"/>
              </a:rPr>
              <a:t>It means that we have to decrease the contribution of red color , and increase the contribution of the green color , and put blue color contribution in between these two.</a:t>
            </a:r>
          </a:p>
          <a:p>
            <a:endParaRPr lang="en-US" b="0" i="0" dirty="0">
              <a:solidFill>
                <a:srgbClr val="000000"/>
              </a:solidFill>
              <a:effectLst/>
              <a:latin typeface="Verdana" panose="020B0604030504040204" pitchFamily="34" charset="0"/>
            </a:endParaRPr>
          </a:p>
          <a:p>
            <a:r>
              <a:rPr lang="en-US" b="0" i="0" dirty="0">
                <a:solidFill>
                  <a:srgbClr val="000000"/>
                </a:solidFill>
                <a:effectLst/>
                <a:latin typeface="Verdana" panose="020B0604030504040204" pitchFamily="34" charset="0"/>
              </a:rPr>
              <a:t>New grayscale image = ( (0.3 * R) + (0.59 * G) + (0.11 * B) ).</a:t>
            </a:r>
            <a:endParaRPr lang="en-PK" dirty="0"/>
          </a:p>
        </p:txBody>
      </p:sp>
    </p:spTree>
    <p:extLst>
      <p:ext uri="{BB962C8B-B14F-4D97-AF65-F5344CB8AC3E}">
        <p14:creationId xmlns:p14="http://schemas.microsoft.com/office/powerpoint/2010/main" val="41430107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B872-A166-8B14-939A-817218731137}"/>
              </a:ext>
            </a:extLst>
          </p:cNvPr>
          <p:cNvSpPr>
            <a:spLocks noGrp="1"/>
          </p:cNvSpPr>
          <p:nvPr>
            <p:ph type="title"/>
          </p:nvPr>
        </p:nvSpPr>
        <p:spPr/>
        <p:txBody>
          <a:bodyPr/>
          <a:lstStyle/>
          <a:p>
            <a:r>
              <a:rPr lang="en-US" dirty="0"/>
              <a:t>Difference?</a:t>
            </a:r>
            <a:endParaRPr lang="en-PK" dirty="0"/>
          </a:p>
        </p:txBody>
      </p:sp>
      <p:pic>
        <p:nvPicPr>
          <p:cNvPr id="4098" name="Picture 2" descr="rgb">
            <a:extLst>
              <a:ext uri="{FF2B5EF4-FFF2-40B4-BE49-F238E27FC236}">
                <a16:creationId xmlns:a16="http://schemas.microsoft.com/office/drawing/2014/main" id="{9EA296B8-F898-0E88-D76A-03BF3F7DA4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1251" y="2597694"/>
            <a:ext cx="2838450" cy="21907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eighted_gray">
            <a:extLst>
              <a:ext uri="{FF2B5EF4-FFF2-40B4-BE49-F238E27FC236}">
                <a16:creationId xmlns:a16="http://schemas.microsoft.com/office/drawing/2014/main" id="{B17E4919-5839-A1F8-3B0B-3D65C853F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9387" y="2597694"/>
            <a:ext cx="283845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2832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F527E-E4AF-1FA6-ABE2-4465E4AAF56E}"/>
              </a:ext>
            </a:extLst>
          </p:cNvPr>
          <p:cNvSpPr>
            <a:spLocks noGrp="1"/>
          </p:cNvSpPr>
          <p:nvPr>
            <p:ph type="title"/>
          </p:nvPr>
        </p:nvSpPr>
        <p:spPr/>
        <p:txBody>
          <a:bodyPr/>
          <a:lstStyle/>
          <a:p>
            <a:r>
              <a:rPr lang="en-US" dirty="0"/>
              <a:t>Resolution</a:t>
            </a:r>
            <a:endParaRPr lang="en-PK" dirty="0"/>
          </a:p>
        </p:txBody>
      </p:sp>
      <p:sp>
        <p:nvSpPr>
          <p:cNvPr id="3" name="Content Placeholder 2">
            <a:extLst>
              <a:ext uri="{FF2B5EF4-FFF2-40B4-BE49-F238E27FC236}">
                <a16:creationId xmlns:a16="http://schemas.microsoft.com/office/drawing/2014/main" id="{80B9E400-4B6E-253F-B130-B38B9D51A697}"/>
              </a:ext>
            </a:extLst>
          </p:cNvPr>
          <p:cNvSpPr>
            <a:spLocks noGrp="1"/>
          </p:cNvSpPr>
          <p:nvPr>
            <p:ph idx="1"/>
          </p:nvPr>
        </p:nvSpPr>
        <p:spPr/>
        <p:txBody>
          <a:bodyPr/>
          <a:lstStyle/>
          <a:p>
            <a:r>
              <a:rPr lang="en-US" dirty="0"/>
              <a:t>Pixel Resolution</a:t>
            </a:r>
          </a:p>
          <a:p>
            <a:r>
              <a:rPr lang="en-US" dirty="0"/>
              <a:t>Spatial Resolution</a:t>
            </a:r>
          </a:p>
          <a:p>
            <a:r>
              <a:rPr lang="en-US" dirty="0" smtClean="0"/>
              <a:t>Intensity </a:t>
            </a:r>
            <a:r>
              <a:rPr lang="en-US" dirty="0"/>
              <a:t>Resolution</a:t>
            </a:r>
            <a:endParaRPr lang="en-PK" dirty="0"/>
          </a:p>
        </p:txBody>
      </p:sp>
    </p:spTree>
    <p:extLst>
      <p:ext uri="{BB962C8B-B14F-4D97-AF65-F5344CB8AC3E}">
        <p14:creationId xmlns:p14="http://schemas.microsoft.com/office/powerpoint/2010/main" val="4051152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FF8A9-2CDC-9F6D-F980-2D10BC7080B8}"/>
              </a:ext>
            </a:extLst>
          </p:cNvPr>
          <p:cNvSpPr>
            <a:spLocks noGrp="1"/>
          </p:cNvSpPr>
          <p:nvPr>
            <p:ph type="title"/>
          </p:nvPr>
        </p:nvSpPr>
        <p:spPr/>
        <p:txBody>
          <a:bodyPr/>
          <a:lstStyle/>
          <a:p>
            <a:r>
              <a:rPr lang="en-US" dirty="0"/>
              <a:t>Pixel Resolution</a:t>
            </a:r>
            <a:endParaRPr lang="en-PK" dirty="0"/>
          </a:p>
        </p:txBody>
      </p:sp>
      <p:sp>
        <p:nvSpPr>
          <p:cNvPr id="3" name="Content Placeholder 2">
            <a:extLst>
              <a:ext uri="{FF2B5EF4-FFF2-40B4-BE49-F238E27FC236}">
                <a16:creationId xmlns:a16="http://schemas.microsoft.com/office/drawing/2014/main" id="{2B421E5C-26AD-167A-CD5A-2E9C13B4CFE8}"/>
              </a:ext>
            </a:extLst>
          </p:cNvPr>
          <p:cNvSpPr>
            <a:spLocks noGrp="1"/>
          </p:cNvSpPr>
          <p:nvPr>
            <p:ph idx="1"/>
          </p:nvPr>
        </p:nvSpPr>
        <p:spPr/>
        <p:txBody>
          <a:bodyPr/>
          <a:lstStyle/>
          <a:p>
            <a:r>
              <a:rPr lang="en-US" dirty="0">
                <a:solidFill>
                  <a:srgbClr val="000000"/>
                </a:solidFill>
                <a:latin typeface="Verdana" panose="020B0604030504040204" pitchFamily="34" charset="0"/>
              </a:rPr>
              <a:t>R</a:t>
            </a:r>
            <a:r>
              <a:rPr lang="en-US" b="0" i="0" dirty="0">
                <a:solidFill>
                  <a:srgbClr val="000000"/>
                </a:solidFill>
                <a:effectLst/>
                <a:latin typeface="Verdana" panose="020B0604030504040204" pitchFamily="34" charset="0"/>
              </a:rPr>
              <a:t>esolution refers to the total number of count of pixels </a:t>
            </a:r>
            <a:r>
              <a:rPr lang="en-US" b="0" i="0">
                <a:solidFill>
                  <a:srgbClr val="000000"/>
                </a:solidFill>
                <a:effectLst/>
                <a:latin typeface="Verdana" panose="020B0604030504040204" pitchFamily="34" charset="0"/>
              </a:rPr>
              <a:t>in </a:t>
            </a:r>
            <a:r>
              <a:rPr lang="en-US" b="0" i="0" smtClean="0">
                <a:solidFill>
                  <a:srgbClr val="000000"/>
                </a:solidFill>
                <a:effectLst/>
                <a:latin typeface="Verdana" panose="020B0604030504040204" pitchFamily="34" charset="0"/>
              </a:rPr>
              <a:t>a </a:t>
            </a:r>
            <a:r>
              <a:rPr lang="en-US" b="0" i="0" dirty="0">
                <a:solidFill>
                  <a:srgbClr val="000000"/>
                </a:solidFill>
                <a:effectLst/>
                <a:latin typeface="Verdana" panose="020B0604030504040204" pitchFamily="34" charset="0"/>
              </a:rPr>
              <a:t>digital image. </a:t>
            </a:r>
          </a:p>
          <a:p>
            <a:r>
              <a:rPr lang="en-US" b="0" i="0" dirty="0">
                <a:solidFill>
                  <a:srgbClr val="000000"/>
                </a:solidFill>
                <a:effectLst/>
                <a:latin typeface="Verdana" panose="020B0604030504040204" pitchFamily="34" charset="0"/>
              </a:rPr>
              <a:t>For example. If an image has M rows and N columns , then its resolution can be defined as M X N</a:t>
            </a:r>
            <a:endParaRPr lang="en-PK" dirty="0"/>
          </a:p>
        </p:txBody>
      </p:sp>
    </p:spTree>
    <p:extLst>
      <p:ext uri="{BB962C8B-B14F-4D97-AF65-F5344CB8AC3E}">
        <p14:creationId xmlns:p14="http://schemas.microsoft.com/office/powerpoint/2010/main" val="39060029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DA9B0-12BB-287B-1A53-19BB6F05FDA1}"/>
              </a:ext>
            </a:extLst>
          </p:cNvPr>
          <p:cNvSpPr>
            <a:spLocks noGrp="1"/>
          </p:cNvSpPr>
          <p:nvPr>
            <p:ph type="title"/>
          </p:nvPr>
        </p:nvSpPr>
        <p:spPr/>
        <p:txBody>
          <a:bodyPr/>
          <a:lstStyle/>
          <a:p>
            <a:r>
              <a:rPr lang="en-US" spc="-10" dirty="0"/>
              <a:t>Spatial</a:t>
            </a:r>
            <a:r>
              <a:rPr lang="en-US" spc="-80" dirty="0"/>
              <a:t> </a:t>
            </a:r>
            <a:r>
              <a:rPr lang="en-US" spc="-5" dirty="0"/>
              <a:t>Resolution</a:t>
            </a:r>
            <a:endParaRPr lang="en-PK" dirty="0"/>
          </a:p>
        </p:txBody>
      </p:sp>
      <p:sp>
        <p:nvSpPr>
          <p:cNvPr id="3" name="Content Placeholder 2">
            <a:extLst>
              <a:ext uri="{FF2B5EF4-FFF2-40B4-BE49-F238E27FC236}">
                <a16:creationId xmlns:a16="http://schemas.microsoft.com/office/drawing/2014/main" id="{0C2A8B46-5FE4-3E3A-9060-3625368A2567}"/>
              </a:ext>
            </a:extLst>
          </p:cNvPr>
          <p:cNvSpPr>
            <a:spLocks noGrp="1"/>
          </p:cNvSpPr>
          <p:nvPr>
            <p:ph idx="1"/>
          </p:nvPr>
        </p:nvSpPr>
        <p:spPr/>
        <p:txBody>
          <a:bodyPr/>
          <a:lstStyle/>
          <a:p>
            <a:pPr algn="l"/>
            <a:r>
              <a:rPr lang="en-US" b="0" i="0" dirty="0">
                <a:solidFill>
                  <a:srgbClr val="000000"/>
                </a:solidFill>
                <a:effectLst/>
                <a:latin typeface="Verdana" panose="020B0604030504040204" pitchFamily="34" charset="0"/>
              </a:rPr>
              <a:t>Spatial resolution can be defined as the smallest discernible detail in an image.</a:t>
            </a:r>
          </a:p>
          <a:p>
            <a:endParaRPr lang="en-PK" dirty="0"/>
          </a:p>
        </p:txBody>
      </p:sp>
    </p:spTree>
    <p:extLst>
      <p:ext uri="{BB962C8B-B14F-4D97-AF65-F5344CB8AC3E}">
        <p14:creationId xmlns:p14="http://schemas.microsoft.com/office/powerpoint/2010/main" val="11585145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858000" y="1752601"/>
            <a:ext cx="3041904" cy="3950611"/>
          </a:xfrm>
          <a:prstGeom prst="rect">
            <a:avLst/>
          </a:prstGeom>
        </p:spPr>
      </p:pic>
      <p:pic>
        <p:nvPicPr>
          <p:cNvPr id="3" name="object 3"/>
          <p:cNvPicPr/>
          <p:nvPr/>
        </p:nvPicPr>
        <p:blipFill>
          <a:blip r:embed="rId3" cstate="print"/>
          <a:stretch>
            <a:fillRect/>
          </a:stretch>
        </p:blipFill>
        <p:spPr>
          <a:xfrm>
            <a:off x="5814385" y="5814268"/>
            <a:ext cx="4069028" cy="709350"/>
          </a:xfrm>
          <a:prstGeom prst="rect">
            <a:avLst/>
          </a:prstGeom>
        </p:spPr>
      </p:pic>
      <p:sp>
        <p:nvSpPr>
          <p:cNvPr id="4" name="object 4"/>
          <p:cNvSpPr txBox="1">
            <a:spLocks noGrp="1"/>
          </p:cNvSpPr>
          <p:nvPr>
            <p:ph type="title"/>
          </p:nvPr>
        </p:nvSpPr>
        <p:spPr>
          <a:xfrm>
            <a:off x="1410969" y="854676"/>
            <a:ext cx="5082297" cy="689932"/>
          </a:xfrm>
          <a:prstGeom prst="rect">
            <a:avLst/>
          </a:prstGeom>
        </p:spPr>
        <p:txBody>
          <a:bodyPr vert="horz" wrap="square" lIns="0" tIns="12700" rIns="0" bIns="0" rtlCol="0" anchor="ctr">
            <a:spAutoFit/>
          </a:bodyPr>
          <a:lstStyle/>
          <a:p>
            <a:pPr marL="12700">
              <a:lnSpc>
                <a:spcPct val="100000"/>
              </a:lnSpc>
              <a:spcBef>
                <a:spcPts val="100"/>
              </a:spcBef>
            </a:pPr>
            <a:r>
              <a:rPr spc="-10" dirty="0"/>
              <a:t>Spatial</a:t>
            </a:r>
            <a:r>
              <a:rPr spc="-80" dirty="0"/>
              <a:t> </a:t>
            </a:r>
            <a:r>
              <a:rPr spc="-5" dirty="0"/>
              <a:t>Resolution</a:t>
            </a:r>
          </a:p>
        </p:txBody>
      </p:sp>
      <p:sp>
        <p:nvSpPr>
          <p:cNvPr id="5" name="object 5"/>
          <p:cNvSpPr/>
          <p:nvPr/>
        </p:nvSpPr>
        <p:spPr>
          <a:xfrm>
            <a:off x="3200400" y="3529711"/>
            <a:ext cx="304800" cy="103505"/>
          </a:xfrm>
          <a:custGeom>
            <a:avLst/>
            <a:gdLst/>
            <a:ahLst/>
            <a:cxnLst/>
            <a:rect l="l" t="t" r="r" b="b"/>
            <a:pathLst>
              <a:path w="304800" h="103504">
                <a:moveTo>
                  <a:pt x="279690" y="51688"/>
                </a:moveTo>
                <a:lnTo>
                  <a:pt x="209804" y="92456"/>
                </a:lnTo>
                <a:lnTo>
                  <a:pt x="208787" y="96265"/>
                </a:lnTo>
                <a:lnTo>
                  <a:pt x="212344" y="102362"/>
                </a:lnTo>
                <a:lnTo>
                  <a:pt x="216154" y="103377"/>
                </a:lnTo>
                <a:lnTo>
                  <a:pt x="293909" y="58038"/>
                </a:lnTo>
                <a:lnTo>
                  <a:pt x="292226" y="58038"/>
                </a:lnTo>
                <a:lnTo>
                  <a:pt x="292226" y="57150"/>
                </a:lnTo>
                <a:lnTo>
                  <a:pt x="289051" y="57150"/>
                </a:lnTo>
                <a:lnTo>
                  <a:pt x="279690" y="51688"/>
                </a:lnTo>
                <a:close/>
              </a:path>
              <a:path w="304800" h="103504">
                <a:moveTo>
                  <a:pt x="268804" y="45338"/>
                </a:moveTo>
                <a:lnTo>
                  <a:pt x="0" y="45338"/>
                </a:lnTo>
                <a:lnTo>
                  <a:pt x="0" y="58038"/>
                </a:lnTo>
                <a:lnTo>
                  <a:pt x="268804" y="58038"/>
                </a:lnTo>
                <a:lnTo>
                  <a:pt x="279690" y="51688"/>
                </a:lnTo>
                <a:lnTo>
                  <a:pt x="268804" y="45338"/>
                </a:lnTo>
                <a:close/>
              </a:path>
              <a:path w="304800" h="103504">
                <a:moveTo>
                  <a:pt x="293909" y="45338"/>
                </a:moveTo>
                <a:lnTo>
                  <a:pt x="292226" y="45338"/>
                </a:lnTo>
                <a:lnTo>
                  <a:pt x="292226" y="58038"/>
                </a:lnTo>
                <a:lnTo>
                  <a:pt x="293909" y="58038"/>
                </a:lnTo>
                <a:lnTo>
                  <a:pt x="304800" y="51688"/>
                </a:lnTo>
                <a:lnTo>
                  <a:pt x="293909" y="45338"/>
                </a:lnTo>
                <a:close/>
              </a:path>
              <a:path w="304800" h="103504">
                <a:moveTo>
                  <a:pt x="289051" y="46227"/>
                </a:moveTo>
                <a:lnTo>
                  <a:pt x="279690" y="51688"/>
                </a:lnTo>
                <a:lnTo>
                  <a:pt x="289051" y="57150"/>
                </a:lnTo>
                <a:lnTo>
                  <a:pt x="289051" y="46227"/>
                </a:lnTo>
                <a:close/>
              </a:path>
              <a:path w="304800" h="103504">
                <a:moveTo>
                  <a:pt x="292226" y="46227"/>
                </a:moveTo>
                <a:lnTo>
                  <a:pt x="289051" y="46227"/>
                </a:lnTo>
                <a:lnTo>
                  <a:pt x="289051" y="57150"/>
                </a:lnTo>
                <a:lnTo>
                  <a:pt x="292226" y="57150"/>
                </a:lnTo>
                <a:lnTo>
                  <a:pt x="292226" y="46227"/>
                </a:lnTo>
                <a:close/>
              </a:path>
              <a:path w="304800" h="103504">
                <a:moveTo>
                  <a:pt x="216154" y="0"/>
                </a:moveTo>
                <a:lnTo>
                  <a:pt x="212344" y="1015"/>
                </a:lnTo>
                <a:lnTo>
                  <a:pt x="208787" y="7112"/>
                </a:lnTo>
                <a:lnTo>
                  <a:pt x="209804" y="10922"/>
                </a:lnTo>
                <a:lnTo>
                  <a:pt x="279690" y="51688"/>
                </a:lnTo>
                <a:lnTo>
                  <a:pt x="289051" y="46227"/>
                </a:lnTo>
                <a:lnTo>
                  <a:pt x="292226" y="46227"/>
                </a:lnTo>
                <a:lnTo>
                  <a:pt x="292226" y="45338"/>
                </a:lnTo>
                <a:lnTo>
                  <a:pt x="293909" y="45338"/>
                </a:lnTo>
                <a:lnTo>
                  <a:pt x="216154" y="0"/>
                </a:lnTo>
                <a:close/>
              </a:path>
            </a:pathLst>
          </a:custGeom>
          <a:solidFill>
            <a:srgbClr val="000000"/>
          </a:solidFill>
        </p:spPr>
        <p:txBody>
          <a:bodyPr wrap="square" lIns="0" tIns="0" rIns="0" bIns="0" rtlCol="0"/>
          <a:lstStyle/>
          <a:p>
            <a:endParaRPr/>
          </a:p>
        </p:txBody>
      </p:sp>
      <p:sp>
        <p:nvSpPr>
          <p:cNvPr id="6" name="object 6"/>
          <p:cNvSpPr/>
          <p:nvPr/>
        </p:nvSpPr>
        <p:spPr>
          <a:xfrm>
            <a:off x="4800600" y="3529711"/>
            <a:ext cx="304800" cy="103505"/>
          </a:xfrm>
          <a:custGeom>
            <a:avLst/>
            <a:gdLst/>
            <a:ahLst/>
            <a:cxnLst/>
            <a:rect l="l" t="t" r="r" b="b"/>
            <a:pathLst>
              <a:path w="304800" h="103504">
                <a:moveTo>
                  <a:pt x="279690" y="51688"/>
                </a:moveTo>
                <a:lnTo>
                  <a:pt x="209803" y="92456"/>
                </a:lnTo>
                <a:lnTo>
                  <a:pt x="208787" y="96265"/>
                </a:lnTo>
                <a:lnTo>
                  <a:pt x="212344" y="102362"/>
                </a:lnTo>
                <a:lnTo>
                  <a:pt x="216153" y="103377"/>
                </a:lnTo>
                <a:lnTo>
                  <a:pt x="293909" y="58038"/>
                </a:lnTo>
                <a:lnTo>
                  <a:pt x="292226" y="58038"/>
                </a:lnTo>
                <a:lnTo>
                  <a:pt x="292226" y="57150"/>
                </a:lnTo>
                <a:lnTo>
                  <a:pt x="289051" y="57150"/>
                </a:lnTo>
                <a:lnTo>
                  <a:pt x="279690" y="51688"/>
                </a:lnTo>
                <a:close/>
              </a:path>
              <a:path w="304800" h="103504">
                <a:moveTo>
                  <a:pt x="268804" y="45338"/>
                </a:moveTo>
                <a:lnTo>
                  <a:pt x="0" y="45338"/>
                </a:lnTo>
                <a:lnTo>
                  <a:pt x="0" y="58038"/>
                </a:lnTo>
                <a:lnTo>
                  <a:pt x="268804" y="58038"/>
                </a:lnTo>
                <a:lnTo>
                  <a:pt x="279690" y="51688"/>
                </a:lnTo>
                <a:lnTo>
                  <a:pt x="268804" y="45338"/>
                </a:lnTo>
                <a:close/>
              </a:path>
              <a:path w="304800" h="103504">
                <a:moveTo>
                  <a:pt x="293909" y="45338"/>
                </a:moveTo>
                <a:lnTo>
                  <a:pt x="292226" y="45338"/>
                </a:lnTo>
                <a:lnTo>
                  <a:pt x="292226" y="58038"/>
                </a:lnTo>
                <a:lnTo>
                  <a:pt x="293909" y="58038"/>
                </a:lnTo>
                <a:lnTo>
                  <a:pt x="304800" y="51688"/>
                </a:lnTo>
                <a:lnTo>
                  <a:pt x="293909" y="45338"/>
                </a:lnTo>
                <a:close/>
              </a:path>
              <a:path w="304800" h="103504">
                <a:moveTo>
                  <a:pt x="289051" y="46227"/>
                </a:moveTo>
                <a:lnTo>
                  <a:pt x="279690" y="51688"/>
                </a:lnTo>
                <a:lnTo>
                  <a:pt x="289051" y="57150"/>
                </a:lnTo>
                <a:lnTo>
                  <a:pt x="289051" y="46227"/>
                </a:lnTo>
                <a:close/>
              </a:path>
              <a:path w="304800" h="103504">
                <a:moveTo>
                  <a:pt x="292226" y="46227"/>
                </a:moveTo>
                <a:lnTo>
                  <a:pt x="289051" y="46227"/>
                </a:lnTo>
                <a:lnTo>
                  <a:pt x="289051" y="57150"/>
                </a:lnTo>
                <a:lnTo>
                  <a:pt x="292226" y="57150"/>
                </a:lnTo>
                <a:lnTo>
                  <a:pt x="292226" y="46227"/>
                </a:lnTo>
                <a:close/>
              </a:path>
              <a:path w="304800" h="103504">
                <a:moveTo>
                  <a:pt x="216153" y="0"/>
                </a:moveTo>
                <a:lnTo>
                  <a:pt x="212344" y="1015"/>
                </a:lnTo>
                <a:lnTo>
                  <a:pt x="208787" y="7112"/>
                </a:lnTo>
                <a:lnTo>
                  <a:pt x="209803" y="10922"/>
                </a:lnTo>
                <a:lnTo>
                  <a:pt x="279690" y="51688"/>
                </a:lnTo>
                <a:lnTo>
                  <a:pt x="289051" y="46227"/>
                </a:lnTo>
                <a:lnTo>
                  <a:pt x="292226" y="46227"/>
                </a:lnTo>
                <a:lnTo>
                  <a:pt x="292226" y="45338"/>
                </a:lnTo>
                <a:lnTo>
                  <a:pt x="293909" y="45338"/>
                </a:lnTo>
                <a:lnTo>
                  <a:pt x="216153" y="0"/>
                </a:lnTo>
                <a:close/>
              </a:path>
            </a:pathLst>
          </a:custGeom>
          <a:solidFill>
            <a:srgbClr val="000000"/>
          </a:solidFill>
        </p:spPr>
        <p:txBody>
          <a:bodyPr wrap="square" lIns="0" tIns="0" rIns="0" bIns="0" rtlCol="0"/>
          <a:lstStyle/>
          <a:p>
            <a:endParaRPr/>
          </a:p>
        </p:txBody>
      </p:sp>
      <p:grpSp>
        <p:nvGrpSpPr>
          <p:cNvPr id="7" name="object 7"/>
          <p:cNvGrpSpPr/>
          <p:nvPr/>
        </p:nvGrpSpPr>
        <p:grpSpPr>
          <a:xfrm>
            <a:off x="1976438" y="3727514"/>
            <a:ext cx="3667125" cy="240029"/>
            <a:chOff x="452437" y="3727513"/>
            <a:chExt cx="3667125" cy="240029"/>
          </a:xfrm>
        </p:grpSpPr>
        <p:pic>
          <p:nvPicPr>
            <p:cNvPr id="8" name="object 8"/>
            <p:cNvPicPr/>
            <p:nvPr/>
          </p:nvPicPr>
          <p:blipFill>
            <a:blip r:embed="rId4" cstate="print"/>
            <a:stretch>
              <a:fillRect/>
            </a:stretch>
          </p:blipFill>
          <p:spPr>
            <a:xfrm>
              <a:off x="457200" y="3732276"/>
              <a:ext cx="3657600" cy="230124"/>
            </a:xfrm>
            <a:prstGeom prst="rect">
              <a:avLst/>
            </a:prstGeom>
          </p:spPr>
        </p:pic>
        <p:sp>
          <p:nvSpPr>
            <p:cNvPr id="9" name="object 9"/>
            <p:cNvSpPr/>
            <p:nvPr/>
          </p:nvSpPr>
          <p:spPr>
            <a:xfrm>
              <a:off x="457200" y="3732276"/>
              <a:ext cx="3657600" cy="230504"/>
            </a:xfrm>
            <a:custGeom>
              <a:avLst/>
              <a:gdLst/>
              <a:ahLst/>
              <a:cxnLst/>
              <a:rect l="l" t="t" r="r" b="b"/>
              <a:pathLst>
                <a:path w="3657600" h="230504">
                  <a:moveTo>
                    <a:pt x="0" y="57531"/>
                  </a:moveTo>
                  <a:lnTo>
                    <a:pt x="3542538" y="57531"/>
                  </a:lnTo>
                  <a:lnTo>
                    <a:pt x="3542538" y="0"/>
                  </a:lnTo>
                  <a:lnTo>
                    <a:pt x="3657600" y="115062"/>
                  </a:lnTo>
                  <a:lnTo>
                    <a:pt x="3542538" y="230124"/>
                  </a:lnTo>
                  <a:lnTo>
                    <a:pt x="3542538" y="172593"/>
                  </a:lnTo>
                  <a:lnTo>
                    <a:pt x="0" y="172593"/>
                  </a:lnTo>
                  <a:lnTo>
                    <a:pt x="0" y="57531"/>
                  </a:lnTo>
                  <a:close/>
                </a:path>
              </a:pathLst>
            </a:custGeom>
            <a:ln w="9524">
              <a:solidFill>
                <a:srgbClr val="000000"/>
              </a:solidFill>
            </a:ln>
          </p:spPr>
          <p:txBody>
            <a:bodyPr wrap="square" lIns="0" tIns="0" rIns="0" bIns="0" rtlCol="0"/>
            <a:lstStyle/>
            <a:p>
              <a:endParaRPr/>
            </a:p>
          </p:txBody>
        </p:sp>
      </p:grpSp>
      <p:grpSp>
        <p:nvGrpSpPr>
          <p:cNvPr id="10" name="object 10"/>
          <p:cNvGrpSpPr/>
          <p:nvPr/>
        </p:nvGrpSpPr>
        <p:grpSpPr>
          <a:xfrm>
            <a:off x="1976438" y="4835462"/>
            <a:ext cx="695325" cy="136525"/>
            <a:chOff x="452437" y="4835461"/>
            <a:chExt cx="695325" cy="136525"/>
          </a:xfrm>
        </p:grpSpPr>
        <p:sp>
          <p:nvSpPr>
            <p:cNvPr id="11" name="object 11"/>
            <p:cNvSpPr/>
            <p:nvPr/>
          </p:nvSpPr>
          <p:spPr>
            <a:xfrm>
              <a:off x="457200" y="4840223"/>
              <a:ext cx="685800" cy="127000"/>
            </a:xfrm>
            <a:custGeom>
              <a:avLst/>
              <a:gdLst/>
              <a:ahLst/>
              <a:cxnLst/>
              <a:rect l="l" t="t" r="r" b="b"/>
              <a:pathLst>
                <a:path w="685800" h="127000">
                  <a:moveTo>
                    <a:pt x="622642" y="0"/>
                  </a:moveTo>
                  <a:lnTo>
                    <a:pt x="622642" y="31623"/>
                  </a:lnTo>
                  <a:lnTo>
                    <a:pt x="0" y="31623"/>
                  </a:lnTo>
                  <a:lnTo>
                    <a:pt x="0" y="94868"/>
                  </a:lnTo>
                  <a:lnTo>
                    <a:pt x="622642" y="94868"/>
                  </a:lnTo>
                  <a:lnTo>
                    <a:pt x="622642" y="126492"/>
                  </a:lnTo>
                  <a:lnTo>
                    <a:pt x="685800" y="63245"/>
                  </a:lnTo>
                  <a:lnTo>
                    <a:pt x="622642" y="0"/>
                  </a:lnTo>
                  <a:close/>
                </a:path>
              </a:pathLst>
            </a:custGeom>
            <a:solidFill>
              <a:srgbClr val="00CC99"/>
            </a:solidFill>
          </p:spPr>
          <p:txBody>
            <a:bodyPr wrap="square" lIns="0" tIns="0" rIns="0" bIns="0" rtlCol="0"/>
            <a:lstStyle/>
            <a:p>
              <a:endParaRPr/>
            </a:p>
          </p:txBody>
        </p:sp>
        <p:sp>
          <p:nvSpPr>
            <p:cNvPr id="12" name="object 12"/>
            <p:cNvSpPr/>
            <p:nvPr/>
          </p:nvSpPr>
          <p:spPr>
            <a:xfrm>
              <a:off x="457200" y="4840223"/>
              <a:ext cx="685800" cy="127000"/>
            </a:xfrm>
            <a:custGeom>
              <a:avLst/>
              <a:gdLst/>
              <a:ahLst/>
              <a:cxnLst/>
              <a:rect l="l" t="t" r="r" b="b"/>
              <a:pathLst>
                <a:path w="685800" h="127000">
                  <a:moveTo>
                    <a:pt x="0" y="31623"/>
                  </a:moveTo>
                  <a:lnTo>
                    <a:pt x="622642" y="31623"/>
                  </a:lnTo>
                  <a:lnTo>
                    <a:pt x="622642" y="0"/>
                  </a:lnTo>
                  <a:lnTo>
                    <a:pt x="685800" y="63245"/>
                  </a:lnTo>
                  <a:lnTo>
                    <a:pt x="622642" y="126492"/>
                  </a:lnTo>
                  <a:lnTo>
                    <a:pt x="622642" y="94868"/>
                  </a:lnTo>
                  <a:lnTo>
                    <a:pt x="0" y="94868"/>
                  </a:lnTo>
                  <a:lnTo>
                    <a:pt x="0" y="31623"/>
                  </a:lnTo>
                  <a:close/>
                </a:path>
              </a:pathLst>
            </a:custGeom>
            <a:ln w="9525">
              <a:solidFill>
                <a:srgbClr val="000000"/>
              </a:solidFill>
            </a:ln>
          </p:spPr>
          <p:txBody>
            <a:bodyPr wrap="square" lIns="0" tIns="0" rIns="0" bIns="0" rtlCol="0"/>
            <a:lstStyle/>
            <a:p>
              <a:endParaRPr/>
            </a:p>
          </p:txBody>
        </p:sp>
      </p:grpSp>
      <p:sp>
        <p:nvSpPr>
          <p:cNvPr id="13" name="object 13"/>
          <p:cNvSpPr txBox="1"/>
          <p:nvPr/>
        </p:nvSpPr>
        <p:spPr>
          <a:xfrm>
            <a:off x="1666138" y="6467043"/>
            <a:ext cx="3940810" cy="228268"/>
          </a:xfrm>
          <a:prstGeom prst="rect">
            <a:avLst/>
          </a:prstGeom>
        </p:spPr>
        <p:txBody>
          <a:bodyPr vert="horz" wrap="square" lIns="0" tIns="12700" rIns="0" bIns="0" rtlCol="0">
            <a:spAutoFit/>
          </a:bodyPr>
          <a:lstStyle/>
          <a:p>
            <a:pPr marL="12700">
              <a:spcBef>
                <a:spcPts val="100"/>
              </a:spcBef>
            </a:pPr>
            <a:r>
              <a:rPr sz="1400" b="1" spc="-5" dirty="0">
                <a:latin typeface="Times New Roman"/>
                <a:cs typeface="Times New Roman"/>
                <a:hlinkClick r:id="rId5"/>
              </a:rPr>
              <a:t>http://www.shimanodealer.com/fishing_reports.htm</a:t>
            </a:r>
            <a:endParaRPr sz="1400">
              <a:latin typeface="Times New Roman"/>
              <a:cs typeface="Times New Roman"/>
            </a:endParaRPr>
          </a:p>
        </p:txBody>
      </p:sp>
      <p:pic>
        <p:nvPicPr>
          <p:cNvPr id="14" name="object 14"/>
          <p:cNvPicPr/>
          <p:nvPr/>
        </p:nvPicPr>
        <p:blipFill>
          <a:blip r:embed="rId6" cstate="print"/>
          <a:stretch>
            <a:fillRect/>
          </a:stretch>
        </p:blipFill>
        <p:spPr>
          <a:xfrm>
            <a:off x="1981200" y="5064252"/>
            <a:ext cx="1981200" cy="1485900"/>
          </a:xfrm>
          <a:prstGeom prst="rect">
            <a:avLst/>
          </a:prstGeom>
        </p:spPr>
      </p:pic>
      <p:sp>
        <p:nvSpPr>
          <p:cNvPr id="15" name="object 15"/>
          <p:cNvSpPr txBox="1"/>
          <p:nvPr/>
        </p:nvSpPr>
        <p:spPr>
          <a:xfrm>
            <a:off x="1831341" y="1717243"/>
            <a:ext cx="4951095" cy="4214615"/>
          </a:xfrm>
          <a:prstGeom prst="rect">
            <a:avLst/>
          </a:prstGeom>
        </p:spPr>
        <p:txBody>
          <a:bodyPr vert="horz" wrap="square" lIns="0" tIns="43815" rIns="0" bIns="0" rtlCol="0">
            <a:spAutoFit/>
          </a:bodyPr>
          <a:lstStyle/>
          <a:p>
            <a:pPr marL="12700">
              <a:spcBef>
                <a:spcPts val="345"/>
              </a:spcBef>
            </a:pPr>
            <a:r>
              <a:rPr sz="2000" b="1" dirty="0">
                <a:latin typeface="Arial"/>
                <a:cs typeface="Arial"/>
              </a:rPr>
              <a:t>Spatial</a:t>
            </a:r>
            <a:r>
              <a:rPr sz="2000" b="1" spc="-30" dirty="0">
                <a:latin typeface="Arial"/>
                <a:cs typeface="Arial"/>
              </a:rPr>
              <a:t> </a:t>
            </a:r>
            <a:r>
              <a:rPr sz="2000" b="1" dirty="0">
                <a:latin typeface="Arial"/>
                <a:cs typeface="Arial"/>
              </a:rPr>
              <a:t>resolution:</a:t>
            </a:r>
            <a:r>
              <a:rPr sz="2000" b="1" spc="-35" dirty="0">
                <a:latin typeface="Arial"/>
                <a:cs typeface="Arial"/>
              </a:rPr>
              <a:t> </a:t>
            </a:r>
            <a:r>
              <a:rPr sz="1600" b="1" spc="-5" dirty="0">
                <a:latin typeface="Arial"/>
                <a:cs typeface="Arial"/>
              </a:rPr>
              <a:t>smallest</a:t>
            </a:r>
            <a:r>
              <a:rPr sz="1600" b="1" spc="30" dirty="0">
                <a:latin typeface="Arial"/>
                <a:cs typeface="Arial"/>
              </a:rPr>
              <a:t> </a:t>
            </a:r>
            <a:r>
              <a:rPr sz="1600" b="1" spc="-5" dirty="0">
                <a:latin typeface="Arial"/>
                <a:cs typeface="Arial"/>
              </a:rPr>
              <a:t>discernible</a:t>
            </a:r>
            <a:r>
              <a:rPr sz="1600" b="1" spc="15" dirty="0">
                <a:latin typeface="Arial"/>
                <a:cs typeface="Arial"/>
              </a:rPr>
              <a:t> </a:t>
            </a:r>
            <a:r>
              <a:rPr sz="1600" b="1" spc="-5" dirty="0">
                <a:latin typeface="Arial"/>
                <a:cs typeface="Arial"/>
              </a:rPr>
              <a:t>details</a:t>
            </a:r>
            <a:endParaRPr sz="1600" dirty="0">
              <a:latin typeface="Arial"/>
              <a:cs typeface="Arial"/>
            </a:endParaRPr>
          </a:p>
          <a:p>
            <a:pPr marL="527685" indent="-174625">
              <a:spcBef>
                <a:spcPts val="240"/>
              </a:spcBef>
              <a:buChar char="•"/>
              <a:tabLst>
                <a:tab pos="528320" algn="l"/>
              </a:tabLst>
            </a:pPr>
            <a:r>
              <a:rPr sz="2000" dirty="0">
                <a:latin typeface="Arial MT"/>
                <a:cs typeface="Arial MT"/>
              </a:rPr>
              <a:t>#</a:t>
            </a:r>
            <a:r>
              <a:rPr sz="2000" spc="-10" dirty="0">
                <a:latin typeface="Arial MT"/>
                <a:cs typeface="Arial MT"/>
              </a:rPr>
              <a:t> </a:t>
            </a:r>
            <a:r>
              <a:rPr sz="2000" dirty="0">
                <a:latin typeface="Arial MT"/>
                <a:cs typeface="Arial MT"/>
              </a:rPr>
              <a:t>of</a:t>
            </a:r>
            <a:r>
              <a:rPr sz="2000" spc="-35" dirty="0">
                <a:latin typeface="Arial MT"/>
                <a:cs typeface="Arial MT"/>
              </a:rPr>
              <a:t> </a:t>
            </a:r>
            <a:r>
              <a:rPr sz="2000" dirty="0">
                <a:latin typeface="Arial MT"/>
                <a:cs typeface="Arial MT"/>
              </a:rPr>
              <a:t>line</a:t>
            </a:r>
            <a:r>
              <a:rPr sz="2000" spc="-5" dirty="0">
                <a:latin typeface="Arial MT"/>
                <a:cs typeface="Arial MT"/>
              </a:rPr>
              <a:t> </a:t>
            </a:r>
            <a:r>
              <a:rPr sz="2000" dirty="0">
                <a:latin typeface="Arial MT"/>
                <a:cs typeface="Arial MT"/>
              </a:rPr>
              <a:t>pairs</a:t>
            </a:r>
            <a:r>
              <a:rPr sz="2000" spc="-35" dirty="0">
                <a:latin typeface="Arial MT"/>
                <a:cs typeface="Arial MT"/>
              </a:rPr>
              <a:t> </a:t>
            </a:r>
            <a:r>
              <a:rPr sz="2000" dirty="0">
                <a:latin typeface="Arial MT"/>
                <a:cs typeface="Arial MT"/>
              </a:rPr>
              <a:t>per</a:t>
            </a:r>
            <a:r>
              <a:rPr sz="2000" spc="-20" dirty="0">
                <a:latin typeface="Arial MT"/>
                <a:cs typeface="Arial MT"/>
              </a:rPr>
              <a:t> </a:t>
            </a:r>
            <a:r>
              <a:rPr sz="2000" dirty="0">
                <a:latin typeface="Arial MT"/>
                <a:cs typeface="Arial MT"/>
              </a:rPr>
              <a:t>unit</a:t>
            </a:r>
            <a:r>
              <a:rPr sz="2000" spc="-20" dirty="0">
                <a:latin typeface="Arial MT"/>
                <a:cs typeface="Arial MT"/>
              </a:rPr>
              <a:t> </a:t>
            </a:r>
            <a:r>
              <a:rPr sz="2000" dirty="0">
                <a:latin typeface="Arial MT"/>
                <a:cs typeface="Arial MT"/>
              </a:rPr>
              <a:t>distance</a:t>
            </a:r>
          </a:p>
          <a:p>
            <a:pPr marL="527685" indent="-174625">
              <a:spcBef>
                <a:spcPts val="240"/>
              </a:spcBef>
              <a:buChar char="•"/>
              <a:tabLst>
                <a:tab pos="528320" algn="l"/>
              </a:tabLst>
            </a:pPr>
            <a:r>
              <a:rPr sz="2000" dirty="0">
                <a:latin typeface="Arial MT"/>
                <a:cs typeface="Arial MT"/>
              </a:rPr>
              <a:t>#</a:t>
            </a:r>
            <a:r>
              <a:rPr sz="2000" spc="-10" dirty="0">
                <a:latin typeface="Arial MT"/>
                <a:cs typeface="Arial MT"/>
              </a:rPr>
              <a:t> </a:t>
            </a:r>
            <a:r>
              <a:rPr sz="2000" dirty="0">
                <a:latin typeface="Arial MT"/>
                <a:cs typeface="Arial MT"/>
              </a:rPr>
              <a:t>of</a:t>
            </a:r>
            <a:r>
              <a:rPr sz="2000" spc="-35" dirty="0">
                <a:latin typeface="Arial MT"/>
                <a:cs typeface="Arial MT"/>
              </a:rPr>
              <a:t> </a:t>
            </a:r>
            <a:r>
              <a:rPr sz="2000" dirty="0">
                <a:latin typeface="Arial MT"/>
                <a:cs typeface="Arial MT"/>
              </a:rPr>
              <a:t>dots</a:t>
            </a:r>
            <a:r>
              <a:rPr sz="2000" spc="-35" dirty="0">
                <a:latin typeface="Arial MT"/>
                <a:cs typeface="Arial MT"/>
              </a:rPr>
              <a:t> </a:t>
            </a:r>
            <a:r>
              <a:rPr sz="2000" dirty="0">
                <a:latin typeface="Arial MT"/>
                <a:cs typeface="Arial MT"/>
              </a:rPr>
              <a:t>(pixels)</a:t>
            </a:r>
            <a:r>
              <a:rPr sz="2000" spc="-20" dirty="0">
                <a:latin typeface="Arial MT"/>
                <a:cs typeface="Arial MT"/>
              </a:rPr>
              <a:t> </a:t>
            </a:r>
            <a:r>
              <a:rPr sz="2000" dirty="0">
                <a:latin typeface="Arial MT"/>
                <a:cs typeface="Arial MT"/>
              </a:rPr>
              <a:t>per</a:t>
            </a:r>
            <a:r>
              <a:rPr sz="2000" spc="-35" dirty="0">
                <a:latin typeface="Arial MT"/>
                <a:cs typeface="Arial MT"/>
              </a:rPr>
              <a:t> </a:t>
            </a:r>
            <a:r>
              <a:rPr sz="2000" dirty="0">
                <a:latin typeface="Arial MT"/>
                <a:cs typeface="Arial MT"/>
              </a:rPr>
              <a:t>unit</a:t>
            </a:r>
            <a:r>
              <a:rPr sz="2000" spc="-20" dirty="0">
                <a:latin typeface="Arial MT"/>
                <a:cs typeface="Arial MT"/>
              </a:rPr>
              <a:t> </a:t>
            </a:r>
            <a:r>
              <a:rPr sz="2000" dirty="0">
                <a:latin typeface="Arial MT"/>
                <a:cs typeface="Arial MT"/>
              </a:rPr>
              <a:t>distance</a:t>
            </a:r>
          </a:p>
          <a:p>
            <a:pPr marL="984885" lvl="1" indent="-173990">
              <a:spcBef>
                <a:spcPts val="225"/>
              </a:spcBef>
              <a:buChar char="•"/>
              <a:tabLst>
                <a:tab pos="985519" algn="l"/>
              </a:tabLst>
            </a:pPr>
            <a:r>
              <a:rPr spc="-5" dirty="0">
                <a:latin typeface="Arial MT"/>
                <a:cs typeface="Arial MT"/>
              </a:rPr>
              <a:t>Printing</a:t>
            </a:r>
            <a:r>
              <a:rPr spc="-15" dirty="0">
                <a:latin typeface="Arial MT"/>
                <a:cs typeface="Arial MT"/>
              </a:rPr>
              <a:t> </a:t>
            </a:r>
            <a:r>
              <a:rPr spc="-5" dirty="0">
                <a:latin typeface="Arial MT"/>
                <a:cs typeface="Arial MT"/>
              </a:rPr>
              <a:t>and</a:t>
            </a:r>
            <a:r>
              <a:rPr spc="-15" dirty="0">
                <a:latin typeface="Arial MT"/>
                <a:cs typeface="Arial MT"/>
              </a:rPr>
              <a:t> </a:t>
            </a:r>
            <a:r>
              <a:rPr spc="-5" dirty="0">
                <a:latin typeface="Arial MT"/>
                <a:cs typeface="Arial MT"/>
              </a:rPr>
              <a:t>publishing</a:t>
            </a:r>
            <a:endParaRPr dirty="0">
              <a:latin typeface="Arial MT"/>
              <a:cs typeface="Arial MT"/>
            </a:endParaRPr>
          </a:p>
          <a:p>
            <a:pPr marL="984885" lvl="1" indent="-173990">
              <a:spcBef>
                <a:spcPts val="215"/>
              </a:spcBef>
              <a:buChar char="•"/>
              <a:tabLst>
                <a:tab pos="985519" algn="l"/>
              </a:tabLst>
            </a:pPr>
            <a:r>
              <a:rPr dirty="0">
                <a:latin typeface="Arial MT"/>
                <a:cs typeface="Arial MT"/>
              </a:rPr>
              <a:t>In</a:t>
            </a:r>
            <a:r>
              <a:rPr spc="-15" dirty="0">
                <a:latin typeface="Arial MT"/>
                <a:cs typeface="Arial MT"/>
              </a:rPr>
              <a:t> </a:t>
            </a:r>
            <a:r>
              <a:rPr dirty="0">
                <a:latin typeface="Arial MT"/>
                <a:cs typeface="Arial MT"/>
              </a:rPr>
              <a:t>US,</a:t>
            </a:r>
            <a:r>
              <a:rPr spc="-20" dirty="0">
                <a:latin typeface="Arial MT"/>
                <a:cs typeface="Arial MT"/>
              </a:rPr>
              <a:t> </a:t>
            </a:r>
            <a:r>
              <a:rPr spc="-5" dirty="0">
                <a:latin typeface="Arial MT"/>
                <a:cs typeface="Arial MT"/>
              </a:rPr>
              <a:t>dots per inch</a:t>
            </a:r>
            <a:r>
              <a:rPr spc="-10" dirty="0">
                <a:latin typeface="Arial MT"/>
                <a:cs typeface="Arial MT"/>
              </a:rPr>
              <a:t> </a:t>
            </a:r>
            <a:r>
              <a:rPr spc="-5" dirty="0">
                <a:latin typeface="Arial MT"/>
                <a:cs typeface="Arial MT"/>
              </a:rPr>
              <a:t>(dpi)</a:t>
            </a:r>
            <a:endParaRPr dirty="0">
              <a:latin typeface="Arial MT"/>
              <a:cs typeface="Arial MT"/>
            </a:endParaRPr>
          </a:p>
          <a:p>
            <a:pPr marL="12700">
              <a:spcBef>
                <a:spcPts val="234"/>
              </a:spcBef>
              <a:tabLst>
                <a:tab pos="1717675" algn="l"/>
                <a:tab pos="3294379" algn="l"/>
              </a:tabLst>
            </a:pPr>
            <a:r>
              <a:rPr sz="2000" dirty="0">
                <a:latin typeface="Arial MT"/>
                <a:cs typeface="Arial MT"/>
              </a:rPr>
              <a:t>Newspaper	magazines	book</a:t>
            </a:r>
          </a:p>
          <a:p>
            <a:pPr>
              <a:spcBef>
                <a:spcPts val="20"/>
              </a:spcBef>
            </a:pPr>
            <a:endParaRPr sz="3250" dirty="0">
              <a:latin typeface="Arial MT"/>
              <a:cs typeface="Arial MT"/>
            </a:endParaRPr>
          </a:p>
          <a:p>
            <a:pPr marL="21590" marR="353060"/>
            <a:r>
              <a:rPr sz="2000" b="1" dirty="0">
                <a:latin typeface="Times New Roman"/>
                <a:cs typeface="Times New Roman"/>
              </a:rPr>
              <a:t>Large</a:t>
            </a:r>
            <a:r>
              <a:rPr sz="2000" b="1" spc="-15" dirty="0">
                <a:latin typeface="Times New Roman"/>
                <a:cs typeface="Times New Roman"/>
              </a:rPr>
              <a:t> </a:t>
            </a:r>
            <a:r>
              <a:rPr sz="2000" b="1" dirty="0">
                <a:latin typeface="Times New Roman"/>
                <a:cs typeface="Times New Roman"/>
              </a:rPr>
              <a:t>image</a:t>
            </a:r>
            <a:r>
              <a:rPr sz="2000" b="1" spc="-35" dirty="0">
                <a:latin typeface="Times New Roman"/>
                <a:cs typeface="Times New Roman"/>
              </a:rPr>
              <a:t> </a:t>
            </a:r>
            <a:r>
              <a:rPr sz="2000" b="1" spc="-5" dirty="0">
                <a:latin typeface="Times New Roman"/>
                <a:cs typeface="Times New Roman"/>
              </a:rPr>
              <a:t>size</a:t>
            </a:r>
            <a:r>
              <a:rPr sz="2000" b="1" dirty="0">
                <a:latin typeface="Times New Roman"/>
                <a:cs typeface="Times New Roman"/>
              </a:rPr>
              <a:t> itself</a:t>
            </a:r>
            <a:r>
              <a:rPr sz="2000" b="1" spc="-15" dirty="0">
                <a:latin typeface="Times New Roman"/>
                <a:cs typeface="Times New Roman"/>
              </a:rPr>
              <a:t> </a:t>
            </a:r>
            <a:r>
              <a:rPr sz="2000" b="1" dirty="0">
                <a:latin typeface="Times New Roman"/>
                <a:cs typeface="Times New Roman"/>
              </a:rPr>
              <a:t>does</a:t>
            </a:r>
            <a:r>
              <a:rPr sz="2000" b="1" spc="-20" dirty="0">
                <a:latin typeface="Times New Roman"/>
                <a:cs typeface="Times New Roman"/>
              </a:rPr>
              <a:t> </a:t>
            </a:r>
            <a:r>
              <a:rPr sz="2000" b="1" spc="5" dirty="0">
                <a:latin typeface="Times New Roman"/>
                <a:cs typeface="Times New Roman"/>
              </a:rPr>
              <a:t>not</a:t>
            </a:r>
            <a:r>
              <a:rPr sz="2000" b="1" spc="-15" dirty="0">
                <a:latin typeface="Times New Roman"/>
                <a:cs typeface="Times New Roman"/>
              </a:rPr>
              <a:t> </a:t>
            </a:r>
            <a:r>
              <a:rPr sz="2000" b="1" dirty="0">
                <a:latin typeface="Times New Roman"/>
                <a:cs typeface="Times New Roman"/>
              </a:rPr>
              <a:t>mean</a:t>
            </a:r>
            <a:r>
              <a:rPr sz="2000" b="1" spc="-15" dirty="0">
                <a:latin typeface="Times New Roman"/>
                <a:cs typeface="Times New Roman"/>
              </a:rPr>
              <a:t> </a:t>
            </a:r>
            <a:r>
              <a:rPr sz="2000" b="1" dirty="0">
                <a:latin typeface="Times New Roman"/>
                <a:cs typeface="Times New Roman"/>
              </a:rPr>
              <a:t>high </a:t>
            </a:r>
            <a:r>
              <a:rPr sz="2000" b="1" spc="-484" dirty="0">
                <a:latin typeface="Times New Roman"/>
                <a:cs typeface="Times New Roman"/>
              </a:rPr>
              <a:t> </a:t>
            </a:r>
            <a:r>
              <a:rPr sz="2000" b="1" dirty="0">
                <a:latin typeface="Times New Roman"/>
                <a:cs typeface="Times New Roman"/>
              </a:rPr>
              <a:t>spatial</a:t>
            </a:r>
            <a:r>
              <a:rPr sz="2000" b="1" spc="-50" dirty="0">
                <a:latin typeface="Times New Roman"/>
                <a:cs typeface="Times New Roman"/>
              </a:rPr>
              <a:t> </a:t>
            </a:r>
            <a:r>
              <a:rPr sz="2000" b="1" spc="-5" dirty="0">
                <a:latin typeface="Times New Roman"/>
                <a:cs typeface="Times New Roman"/>
              </a:rPr>
              <a:t>resolution!</a:t>
            </a:r>
            <a:endParaRPr sz="2000" dirty="0">
              <a:latin typeface="Times New Roman"/>
              <a:cs typeface="Times New Roman"/>
            </a:endParaRPr>
          </a:p>
          <a:p>
            <a:pPr marL="936625"/>
            <a:r>
              <a:rPr sz="2000" b="1" dirty="0">
                <a:latin typeface="Times New Roman"/>
                <a:cs typeface="Times New Roman"/>
              </a:rPr>
              <a:t>Scene/object</a:t>
            </a:r>
            <a:r>
              <a:rPr sz="2000" b="1" spc="-55" dirty="0">
                <a:latin typeface="Times New Roman"/>
                <a:cs typeface="Times New Roman"/>
              </a:rPr>
              <a:t> </a:t>
            </a:r>
            <a:r>
              <a:rPr sz="2000" b="1" spc="-5" dirty="0">
                <a:latin typeface="Times New Roman"/>
                <a:cs typeface="Times New Roman"/>
              </a:rPr>
              <a:t>size</a:t>
            </a:r>
            <a:r>
              <a:rPr sz="2000" b="1" spc="-10" dirty="0">
                <a:latin typeface="Times New Roman"/>
                <a:cs typeface="Times New Roman"/>
              </a:rPr>
              <a:t> </a:t>
            </a:r>
            <a:r>
              <a:rPr sz="2000" b="1" dirty="0">
                <a:latin typeface="Times New Roman"/>
                <a:cs typeface="Times New Roman"/>
              </a:rPr>
              <a:t>in</a:t>
            </a:r>
            <a:r>
              <a:rPr sz="2000" b="1" spc="-25" dirty="0">
                <a:latin typeface="Times New Roman"/>
                <a:cs typeface="Times New Roman"/>
              </a:rPr>
              <a:t> </a:t>
            </a:r>
            <a:r>
              <a:rPr sz="2000" b="1" dirty="0">
                <a:latin typeface="Times New Roman"/>
                <a:cs typeface="Times New Roman"/>
              </a:rPr>
              <a:t>the</a:t>
            </a:r>
            <a:r>
              <a:rPr sz="2000" b="1" spc="-25" dirty="0">
                <a:latin typeface="Times New Roman"/>
                <a:cs typeface="Times New Roman"/>
              </a:rPr>
              <a:t> </a:t>
            </a:r>
            <a:r>
              <a:rPr sz="2000" b="1" dirty="0">
                <a:latin typeface="Times New Roman"/>
                <a:cs typeface="Times New Roman"/>
              </a:rPr>
              <a:t>image</a:t>
            </a:r>
            <a:endParaRPr sz="2000" dirty="0">
              <a:latin typeface="Times New Roman"/>
              <a:cs typeface="Times New Roman"/>
            </a:endParaRPr>
          </a:p>
          <a:p>
            <a:pPr>
              <a:lnSpc>
                <a:spcPct val="100000"/>
              </a:lnSpc>
            </a:pPr>
            <a:endParaRPr sz="2200" dirty="0">
              <a:latin typeface="Times New Roman"/>
              <a:cs typeface="Times New Roman"/>
            </a:endParaRPr>
          </a:p>
          <a:p>
            <a:pPr marL="669290" algn="ctr">
              <a:spcBef>
                <a:spcPts val="1670"/>
              </a:spcBef>
            </a:pPr>
            <a:r>
              <a:rPr b="1" dirty="0">
                <a:latin typeface="Times New Roman"/>
                <a:cs typeface="Times New Roman"/>
              </a:rPr>
              <a:t>1280*960</a:t>
            </a:r>
            <a:endParaRPr dirty="0">
              <a:latin typeface="Times New Roman"/>
              <a:cs typeface="Times New Roman"/>
            </a:endParaRPr>
          </a:p>
        </p:txBody>
      </p:sp>
      <p:sp>
        <p:nvSpPr>
          <p:cNvPr id="16" name="object 16"/>
          <p:cNvSpPr/>
          <p:nvPr/>
        </p:nvSpPr>
        <p:spPr>
          <a:xfrm>
            <a:off x="2820161" y="5561839"/>
            <a:ext cx="152400" cy="368935"/>
          </a:xfrm>
          <a:custGeom>
            <a:avLst/>
            <a:gdLst/>
            <a:ahLst/>
            <a:cxnLst/>
            <a:rect l="l" t="t" r="r" b="b"/>
            <a:pathLst>
              <a:path w="152400" h="368935">
                <a:moveTo>
                  <a:pt x="0" y="368808"/>
                </a:moveTo>
                <a:lnTo>
                  <a:pt x="152400" y="368808"/>
                </a:lnTo>
                <a:lnTo>
                  <a:pt x="152400" y="0"/>
                </a:lnTo>
                <a:lnTo>
                  <a:pt x="0" y="0"/>
                </a:lnTo>
                <a:lnTo>
                  <a:pt x="0" y="368808"/>
                </a:lnTo>
                <a:close/>
              </a:path>
            </a:pathLst>
          </a:custGeom>
          <a:ln w="22225">
            <a:solidFill>
              <a:srgbClr val="000000"/>
            </a:solidFill>
          </a:ln>
        </p:spPr>
        <p:txBody>
          <a:bodyPr wrap="square" lIns="0" tIns="0" rIns="0" bIns="0" rtlCol="0"/>
          <a:lstStyle/>
          <a:p>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90800" y="3124200"/>
            <a:ext cx="2612136" cy="1549184"/>
          </a:xfrm>
          <a:prstGeom prst="rect">
            <a:avLst/>
          </a:prstGeom>
        </p:spPr>
      </p:pic>
      <p:sp>
        <p:nvSpPr>
          <p:cNvPr id="3" name="object 3"/>
          <p:cNvSpPr txBox="1">
            <a:spLocks noGrp="1"/>
          </p:cNvSpPr>
          <p:nvPr>
            <p:ph type="title"/>
          </p:nvPr>
        </p:nvSpPr>
        <p:spPr>
          <a:xfrm>
            <a:off x="1168660" y="854676"/>
            <a:ext cx="4780079" cy="689932"/>
          </a:xfrm>
          <a:prstGeom prst="rect">
            <a:avLst/>
          </a:prstGeom>
        </p:spPr>
        <p:txBody>
          <a:bodyPr vert="horz" wrap="square" lIns="0" tIns="12700" rIns="0" bIns="0" rtlCol="0" anchor="ctr">
            <a:spAutoFit/>
          </a:bodyPr>
          <a:lstStyle/>
          <a:p>
            <a:pPr marL="12700">
              <a:lnSpc>
                <a:spcPct val="100000"/>
              </a:lnSpc>
              <a:spcBef>
                <a:spcPts val="100"/>
              </a:spcBef>
            </a:pPr>
            <a:r>
              <a:rPr spc="-5" dirty="0"/>
              <a:t>Intensity</a:t>
            </a:r>
            <a:r>
              <a:rPr spc="-60" dirty="0"/>
              <a:t> </a:t>
            </a:r>
            <a:r>
              <a:rPr spc="-10" dirty="0"/>
              <a:t>Resolution</a:t>
            </a:r>
          </a:p>
        </p:txBody>
      </p:sp>
      <p:sp>
        <p:nvSpPr>
          <p:cNvPr id="4" name="object 4"/>
          <p:cNvSpPr txBox="1"/>
          <p:nvPr/>
        </p:nvSpPr>
        <p:spPr>
          <a:xfrm>
            <a:off x="1831341" y="1573758"/>
            <a:ext cx="7318375" cy="1366520"/>
          </a:xfrm>
          <a:prstGeom prst="rect">
            <a:avLst/>
          </a:prstGeom>
        </p:spPr>
        <p:txBody>
          <a:bodyPr vert="horz" wrap="square" lIns="0" tIns="43180" rIns="0" bIns="0" rtlCol="0">
            <a:spAutoFit/>
          </a:bodyPr>
          <a:lstStyle/>
          <a:p>
            <a:pPr marL="12700">
              <a:spcBef>
                <a:spcPts val="340"/>
              </a:spcBef>
            </a:pPr>
            <a:endParaRPr sz="2000" dirty="0">
              <a:latin typeface="Arial"/>
              <a:cs typeface="Arial"/>
            </a:endParaRPr>
          </a:p>
          <a:p>
            <a:pPr marL="527685" indent="-174625">
              <a:spcBef>
                <a:spcPts val="240"/>
              </a:spcBef>
              <a:buChar char="•"/>
              <a:tabLst>
                <a:tab pos="528320" algn="l"/>
              </a:tabLst>
            </a:pPr>
            <a:r>
              <a:rPr sz="2000" dirty="0">
                <a:latin typeface="Arial MT"/>
                <a:cs typeface="Arial MT"/>
              </a:rPr>
              <a:t>Smallest</a:t>
            </a:r>
            <a:r>
              <a:rPr sz="2000" spc="-25" dirty="0">
                <a:latin typeface="Arial MT"/>
                <a:cs typeface="Arial MT"/>
              </a:rPr>
              <a:t> </a:t>
            </a:r>
            <a:r>
              <a:rPr sz="2000" dirty="0">
                <a:latin typeface="Arial MT"/>
                <a:cs typeface="Arial MT"/>
              </a:rPr>
              <a:t>discernible</a:t>
            </a:r>
            <a:r>
              <a:rPr sz="2000" spc="-35" dirty="0">
                <a:latin typeface="Arial MT"/>
                <a:cs typeface="Arial MT"/>
              </a:rPr>
              <a:t> </a:t>
            </a:r>
            <a:r>
              <a:rPr sz="2000" dirty="0">
                <a:latin typeface="Arial MT"/>
                <a:cs typeface="Arial MT"/>
              </a:rPr>
              <a:t>change</a:t>
            </a:r>
            <a:r>
              <a:rPr sz="2000" spc="-30" dirty="0">
                <a:latin typeface="Arial MT"/>
                <a:cs typeface="Arial MT"/>
              </a:rPr>
              <a:t> </a:t>
            </a:r>
            <a:r>
              <a:rPr sz="2000" dirty="0">
                <a:latin typeface="Arial MT"/>
                <a:cs typeface="Arial MT"/>
              </a:rPr>
              <a:t>in</a:t>
            </a:r>
            <a:r>
              <a:rPr sz="2000" spc="-5" dirty="0">
                <a:latin typeface="Arial MT"/>
                <a:cs typeface="Arial MT"/>
              </a:rPr>
              <a:t> </a:t>
            </a:r>
            <a:r>
              <a:rPr sz="2000" dirty="0">
                <a:latin typeface="Arial MT"/>
                <a:cs typeface="Arial MT"/>
              </a:rPr>
              <a:t>intensity</a:t>
            </a:r>
            <a:r>
              <a:rPr sz="2000" spc="-35" dirty="0">
                <a:latin typeface="Arial MT"/>
                <a:cs typeface="Arial MT"/>
              </a:rPr>
              <a:t> </a:t>
            </a:r>
            <a:r>
              <a:rPr sz="2000" dirty="0">
                <a:latin typeface="Arial MT"/>
                <a:cs typeface="Arial MT"/>
              </a:rPr>
              <a:t>levels</a:t>
            </a:r>
          </a:p>
          <a:p>
            <a:pPr marL="527685" indent="-174625">
              <a:spcBef>
                <a:spcPts val="240"/>
              </a:spcBef>
              <a:buChar char="•"/>
              <a:tabLst>
                <a:tab pos="528320" algn="l"/>
              </a:tabLst>
            </a:pPr>
            <a:r>
              <a:rPr sz="2000" dirty="0">
                <a:latin typeface="Arial MT"/>
                <a:cs typeface="Arial MT"/>
              </a:rPr>
              <a:t>Using</a:t>
            </a:r>
            <a:r>
              <a:rPr sz="2000" spc="-20" dirty="0">
                <a:latin typeface="Arial MT"/>
                <a:cs typeface="Arial MT"/>
              </a:rPr>
              <a:t> </a:t>
            </a:r>
            <a:r>
              <a:rPr sz="2000" dirty="0">
                <a:latin typeface="Arial MT"/>
                <a:cs typeface="Arial MT"/>
              </a:rPr>
              <a:t>the</a:t>
            </a:r>
            <a:r>
              <a:rPr sz="2000" spc="-25" dirty="0">
                <a:latin typeface="Arial MT"/>
                <a:cs typeface="Arial MT"/>
              </a:rPr>
              <a:t> </a:t>
            </a:r>
            <a:r>
              <a:rPr sz="2000" dirty="0">
                <a:latin typeface="Arial MT"/>
                <a:cs typeface="Arial MT"/>
              </a:rPr>
              <a:t>number</a:t>
            </a:r>
            <a:r>
              <a:rPr sz="2000" spc="-45" dirty="0">
                <a:latin typeface="Arial MT"/>
                <a:cs typeface="Arial MT"/>
              </a:rPr>
              <a:t> </a:t>
            </a:r>
            <a:r>
              <a:rPr sz="2000" dirty="0">
                <a:latin typeface="Arial MT"/>
                <a:cs typeface="Arial MT"/>
              </a:rPr>
              <a:t>of</a:t>
            </a:r>
            <a:r>
              <a:rPr sz="2000" spc="-15" dirty="0">
                <a:latin typeface="Arial MT"/>
                <a:cs typeface="Arial MT"/>
              </a:rPr>
              <a:t> </a:t>
            </a:r>
            <a:r>
              <a:rPr sz="2000" dirty="0">
                <a:latin typeface="Arial MT"/>
                <a:cs typeface="Arial MT"/>
              </a:rPr>
              <a:t>levels</a:t>
            </a:r>
            <a:r>
              <a:rPr sz="2000" spc="-5" dirty="0">
                <a:latin typeface="Arial MT"/>
                <a:cs typeface="Arial MT"/>
              </a:rPr>
              <a:t> </a:t>
            </a:r>
            <a:r>
              <a:rPr sz="2000" dirty="0">
                <a:latin typeface="Arial MT"/>
                <a:cs typeface="Arial MT"/>
              </a:rPr>
              <a:t>of</a:t>
            </a:r>
            <a:r>
              <a:rPr sz="2000" spc="-30" dirty="0">
                <a:latin typeface="Arial MT"/>
                <a:cs typeface="Arial MT"/>
              </a:rPr>
              <a:t> </a:t>
            </a:r>
            <a:r>
              <a:rPr sz="2000" dirty="0">
                <a:latin typeface="Arial MT"/>
                <a:cs typeface="Arial MT"/>
              </a:rPr>
              <a:t>intensities</a:t>
            </a:r>
          </a:p>
          <a:p>
            <a:pPr marL="527685" indent="-174625">
              <a:spcBef>
                <a:spcPts val="240"/>
              </a:spcBef>
              <a:buChar char="•"/>
              <a:tabLst>
                <a:tab pos="528320" algn="l"/>
                <a:tab pos="4366895" algn="l"/>
              </a:tabLst>
            </a:pPr>
            <a:r>
              <a:rPr sz="2000" dirty="0">
                <a:latin typeface="Arial MT"/>
                <a:cs typeface="Arial MT"/>
              </a:rPr>
              <a:t>False contouring</a:t>
            </a:r>
            <a:r>
              <a:rPr sz="2000" spc="-15" dirty="0">
                <a:latin typeface="Arial MT"/>
                <a:cs typeface="Arial MT"/>
              </a:rPr>
              <a:t> </a:t>
            </a:r>
            <a:r>
              <a:rPr sz="2000" dirty="0">
                <a:latin typeface="Arial MT"/>
                <a:cs typeface="Arial MT"/>
              </a:rPr>
              <a:t>(banding)</a:t>
            </a:r>
            <a:r>
              <a:rPr sz="2000" spc="-25" dirty="0">
                <a:latin typeface="Arial MT"/>
                <a:cs typeface="Arial MT"/>
              </a:rPr>
              <a:t> </a:t>
            </a:r>
            <a:r>
              <a:rPr sz="2000" dirty="0">
                <a:latin typeface="Arial MT"/>
                <a:cs typeface="Arial MT"/>
              </a:rPr>
              <a:t>when	</a:t>
            </a:r>
            <a:r>
              <a:rPr sz="2000" i="1" dirty="0">
                <a:latin typeface="Arial"/>
                <a:cs typeface="Arial"/>
              </a:rPr>
              <a:t>k</a:t>
            </a:r>
            <a:r>
              <a:rPr sz="2000" i="1" spc="-25" dirty="0">
                <a:latin typeface="Arial"/>
                <a:cs typeface="Arial"/>
              </a:rPr>
              <a:t> </a:t>
            </a:r>
            <a:r>
              <a:rPr sz="2000" dirty="0">
                <a:latin typeface="Arial MT"/>
                <a:cs typeface="Arial MT"/>
              </a:rPr>
              <a:t>is</a:t>
            </a:r>
            <a:r>
              <a:rPr sz="2000" spc="-15" dirty="0">
                <a:latin typeface="Arial MT"/>
                <a:cs typeface="Arial MT"/>
              </a:rPr>
              <a:t> </a:t>
            </a:r>
            <a:r>
              <a:rPr sz="2000" dirty="0">
                <a:latin typeface="Arial MT"/>
                <a:cs typeface="Arial MT"/>
              </a:rPr>
              <a:t>small</a:t>
            </a:r>
            <a:r>
              <a:rPr sz="2000" spc="-25" dirty="0">
                <a:latin typeface="Arial MT"/>
                <a:cs typeface="Arial MT"/>
              </a:rPr>
              <a:t> </a:t>
            </a:r>
            <a:r>
              <a:rPr sz="2000" dirty="0">
                <a:latin typeface="Arial MT"/>
                <a:cs typeface="Arial MT"/>
              </a:rPr>
              <a:t>-</a:t>
            </a:r>
            <a:r>
              <a:rPr sz="2000" spc="-30" dirty="0">
                <a:latin typeface="Arial MT"/>
                <a:cs typeface="Arial MT"/>
              </a:rPr>
              <a:t> </a:t>
            </a:r>
            <a:r>
              <a:rPr sz="2000" dirty="0">
                <a:latin typeface="Arial MT"/>
                <a:cs typeface="Arial MT"/>
              </a:rPr>
              <a:t>undersampling</a:t>
            </a:r>
          </a:p>
        </p:txBody>
      </p:sp>
      <p:pic>
        <p:nvPicPr>
          <p:cNvPr id="5" name="object 5"/>
          <p:cNvPicPr/>
          <p:nvPr/>
        </p:nvPicPr>
        <p:blipFill>
          <a:blip r:embed="rId3" cstate="print"/>
          <a:stretch>
            <a:fillRect/>
          </a:stretch>
        </p:blipFill>
        <p:spPr>
          <a:xfrm>
            <a:off x="2616708" y="4930140"/>
            <a:ext cx="2586654" cy="1559476"/>
          </a:xfrm>
          <a:prstGeom prst="rect">
            <a:avLst/>
          </a:prstGeom>
        </p:spPr>
      </p:pic>
      <p:sp>
        <p:nvSpPr>
          <p:cNvPr id="6" name="object 6"/>
          <p:cNvSpPr txBox="1"/>
          <p:nvPr/>
        </p:nvSpPr>
        <p:spPr>
          <a:xfrm>
            <a:off x="3033141" y="4676902"/>
            <a:ext cx="405130" cy="299720"/>
          </a:xfrm>
          <a:prstGeom prst="rect">
            <a:avLst/>
          </a:prstGeom>
        </p:spPr>
        <p:txBody>
          <a:bodyPr vert="horz" wrap="square" lIns="0" tIns="12700" rIns="0" bIns="0" rtlCol="0">
            <a:spAutoFit/>
          </a:bodyPr>
          <a:lstStyle/>
          <a:p>
            <a:pPr marL="12700">
              <a:spcBef>
                <a:spcPts val="100"/>
              </a:spcBef>
            </a:pPr>
            <a:r>
              <a:rPr spc="-10" dirty="0">
                <a:latin typeface="Arial MT"/>
                <a:cs typeface="Arial MT"/>
              </a:rPr>
              <a:t>256</a:t>
            </a:r>
            <a:endParaRPr>
              <a:latin typeface="Arial MT"/>
              <a:cs typeface="Arial MT"/>
            </a:endParaRPr>
          </a:p>
        </p:txBody>
      </p:sp>
      <p:pic>
        <p:nvPicPr>
          <p:cNvPr id="7" name="object 7"/>
          <p:cNvPicPr/>
          <p:nvPr/>
        </p:nvPicPr>
        <p:blipFill>
          <a:blip r:embed="rId4" cstate="print"/>
          <a:stretch>
            <a:fillRect/>
          </a:stretch>
        </p:blipFill>
        <p:spPr>
          <a:xfrm>
            <a:off x="5562600" y="3104388"/>
            <a:ext cx="2612136" cy="1547672"/>
          </a:xfrm>
          <a:prstGeom prst="rect">
            <a:avLst/>
          </a:prstGeom>
        </p:spPr>
      </p:pic>
      <p:pic>
        <p:nvPicPr>
          <p:cNvPr id="8" name="object 8"/>
          <p:cNvPicPr/>
          <p:nvPr/>
        </p:nvPicPr>
        <p:blipFill>
          <a:blip r:embed="rId5" cstate="print"/>
          <a:stretch>
            <a:fillRect/>
          </a:stretch>
        </p:blipFill>
        <p:spPr>
          <a:xfrm>
            <a:off x="5562600" y="4930140"/>
            <a:ext cx="2586654" cy="1559476"/>
          </a:xfrm>
          <a:prstGeom prst="rect">
            <a:avLst/>
          </a:prstGeom>
        </p:spPr>
      </p:pic>
      <p:sp>
        <p:nvSpPr>
          <p:cNvPr id="9" name="object 9"/>
          <p:cNvSpPr txBox="1"/>
          <p:nvPr/>
        </p:nvSpPr>
        <p:spPr>
          <a:xfrm>
            <a:off x="4252722" y="4676902"/>
            <a:ext cx="405130" cy="299720"/>
          </a:xfrm>
          <a:prstGeom prst="rect">
            <a:avLst/>
          </a:prstGeom>
        </p:spPr>
        <p:txBody>
          <a:bodyPr vert="horz" wrap="square" lIns="0" tIns="12700" rIns="0" bIns="0" rtlCol="0">
            <a:spAutoFit/>
          </a:bodyPr>
          <a:lstStyle/>
          <a:p>
            <a:pPr marL="12700">
              <a:spcBef>
                <a:spcPts val="100"/>
              </a:spcBef>
            </a:pPr>
            <a:r>
              <a:rPr spc="-10" dirty="0">
                <a:latin typeface="Arial MT"/>
                <a:cs typeface="Arial MT"/>
              </a:rPr>
              <a:t>128</a:t>
            </a:r>
            <a:endParaRPr>
              <a:latin typeface="Arial MT"/>
              <a:cs typeface="Arial MT"/>
            </a:endParaRPr>
          </a:p>
        </p:txBody>
      </p:sp>
      <p:sp>
        <p:nvSpPr>
          <p:cNvPr id="10" name="object 10"/>
          <p:cNvSpPr txBox="1"/>
          <p:nvPr/>
        </p:nvSpPr>
        <p:spPr>
          <a:xfrm>
            <a:off x="6045835" y="4687266"/>
            <a:ext cx="278765" cy="300355"/>
          </a:xfrm>
          <a:prstGeom prst="rect">
            <a:avLst/>
          </a:prstGeom>
        </p:spPr>
        <p:txBody>
          <a:bodyPr vert="horz" wrap="square" lIns="0" tIns="12700" rIns="0" bIns="0" rtlCol="0">
            <a:spAutoFit/>
          </a:bodyPr>
          <a:lstStyle/>
          <a:p>
            <a:pPr marL="12700">
              <a:spcBef>
                <a:spcPts val="100"/>
              </a:spcBef>
            </a:pPr>
            <a:r>
              <a:rPr spc="-10" dirty="0">
                <a:latin typeface="Arial MT"/>
                <a:cs typeface="Arial MT"/>
              </a:rPr>
              <a:t>64</a:t>
            </a:r>
            <a:endParaRPr>
              <a:latin typeface="Arial MT"/>
              <a:cs typeface="Arial MT"/>
            </a:endParaRPr>
          </a:p>
        </p:txBody>
      </p:sp>
      <p:sp>
        <p:nvSpPr>
          <p:cNvPr id="11" name="object 11"/>
          <p:cNvSpPr txBox="1"/>
          <p:nvPr/>
        </p:nvSpPr>
        <p:spPr>
          <a:xfrm>
            <a:off x="7265035" y="4687266"/>
            <a:ext cx="278765" cy="300355"/>
          </a:xfrm>
          <a:prstGeom prst="rect">
            <a:avLst/>
          </a:prstGeom>
        </p:spPr>
        <p:txBody>
          <a:bodyPr vert="horz" wrap="square" lIns="0" tIns="12700" rIns="0" bIns="0" rtlCol="0">
            <a:spAutoFit/>
          </a:bodyPr>
          <a:lstStyle/>
          <a:p>
            <a:pPr marL="12700">
              <a:spcBef>
                <a:spcPts val="100"/>
              </a:spcBef>
            </a:pPr>
            <a:r>
              <a:rPr spc="-10" dirty="0">
                <a:latin typeface="Arial MT"/>
                <a:cs typeface="Arial MT"/>
              </a:rPr>
              <a:t>32</a:t>
            </a:r>
            <a:endParaRPr>
              <a:latin typeface="Arial MT"/>
              <a:cs typeface="Arial MT"/>
            </a:endParaRPr>
          </a:p>
        </p:txBody>
      </p:sp>
      <p:sp>
        <p:nvSpPr>
          <p:cNvPr id="12" name="object 12"/>
          <p:cNvSpPr txBox="1"/>
          <p:nvPr/>
        </p:nvSpPr>
        <p:spPr>
          <a:xfrm>
            <a:off x="3050795" y="6506057"/>
            <a:ext cx="278765" cy="299720"/>
          </a:xfrm>
          <a:prstGeom prst="rect">
            <a:avLst/>
          </a:prstGeom>
        </p:spPr>
        <p:txBody>
          <a:bodyPr vert="horz" wrap="square" lIns="0" tIns="12700" rIns="0" bIns="0" rtlCol="0">
            <a:spAutoFit/>
          </a:bodyPr>
          <a:lstStyle/>
          <a:p>
            <a:pPr marL="12700">
              <a:spcBef>
                <a:spcPts val="100"/>
              </a:spcBef>
            </a:pPr>
            <a:r>
              <a:rPr spc="-10" dirty="0">
                <a:latin typeface="Arial MT"/>
                <a:cs typeface="Arial MT"/>
              </a:rPr>
              <a:t>16</a:t>
            </a:r>
            <a:endParaRPr>
              <a:latin typeface="Arial MT"/>
              <a:cs typeface="Arial MT"/>
            </a:endParaRPr>
          </a:p>
        </p:txBody>
      </p:sp>
      <p:sp>
        <p:nvSpPr>
          <p:cNvPr id="13" name="object 13"/>
          <p:cNvSpPr txBox="1"/>
          <p:nvPr/>
        </p:nvSpPr>
        <p:spPr>
          <a:xfrm>
            <a:off x="4414521" y="6506057"/>
            <a:ext cx="153035" cy="299720"/>
          </a:xfrm>
          <a:prstGeom prst="rect">
            <a:avLst/>
          </a:prstGeom>
        </p:spPr>
        <p:txBody>
          <a:bodyPr vert="horz" wrap="square" lIns="0" tIns="12700" rIns="0" bIns="0" rtlCol="0">
            <a:spAutoFit/>
          </a:bodyPr>
          <a:lstStyle/>
          <a:p>
            <a:pPr marL="12700">
              <a:spcBef>
                <a:spcPts val="100"/>
              </a:spcBef>
            </a:pPr>
            <a:r>
              <a:rPr spc="-5" dirty="0">
                <a:latin typeface="Arial MT"/>
                <a:cs typeface="Arial MT"/>
              </a:rPr>
              <a:t>8</a:t>
            </a:r>
            <a:endParaRPr>
              <a:latin typeface="Arial MT"/>
              <a:cs typeface="Arial MT"/>
            </a:endParaRPr>
          </a:p>
        </p:txBody>
      </p:sp>
      <p:sp>
        <p:nvSpPr>
          <p:cNvPr id="14" name="object 14"/>
          <p:cNvSpPr txBox="1"/>
          <p:nvPr/>
        </p:nvSpPr>
        <p:spPr>
          <a:xfrm>
            <a:off x="6063235" y="6517030"/>
            <a:ext cx="153035" cy="299720"/>
          </a:xfrm>
          <a:prstGeom prst="rect">
            <a:avLst/>
          </a:prstGeom>
        </p:spPr>
        <p:txBody>
          <a:bodyPr vert="horz" wrap="square" lIns="0" tIns="12700" rIns="0" bIns="0" rtlCol="0">
            <a:spAutoFit/>
          </a:bodyPr>
          <a:lstStyle/>
          <a:p>
            <a:pPr marL="12700">
              <a:spcBef>
                <a:spcPts val="100"/>
              </a:spcBef>
            </a:pPr>
            <a:r>
              <a:rPr spc="-5" dirty="0">
                <a:latin typeface="Arial MT"/>
                <a:cs typeface="Arial MT"/>
              </a:rPr>
              <a:t>4</a:t>
            </a:r>
            <a:endParaRPr>
              <a:latin typeface="Arial MT"/>
              <a:cs typeface="Arial MT"/>
            </a:endParaRPr>
          </a:p>
        </p:txBody>
      </p:sp>
      <p:sp>
        <p:nvSpPr>
          <p:cNvPr id="15" name="object 15"/>
          <p:cNvSpPr txBox="1"/>
          <p:nvPr/>
        </p:nvSpPr>
        <p:spPr>
          <a:xfrm>
            <a:off x="7282689" y="6517030"/>
            <a:ext cx="153035" cy="299720"/>
          </a:xfrm>
          <a:prstGeom prst="rect">
            <a:avLst/>
          </a:prstGeom>
        </p:spPr>
        <p:txBody>
          <a:bodyPr vert="horz" wrap="square" lIns="0" tIns="12700" rIns="0" bIns="0" rtlCol="0">
            <a:spAutoFit/>
          </a:bodyPr>
          <a:lstStyle/>
          <a:p>
            <a:pPr marL="12700">
              <a:spcBef>
                <a:spcPts val="100"/>
              </a:spcBef>
            </a:pPr>
            <a:r>
              <a:rPr spc="-5" dirty="0">
                <a:latin typeface="Arial MT"/>
                <a:cs typeface="Arial MT"/>
              </a:rPr>
              <a:t>2</a:t>
            </a:r>
            <a:endParaRPr>
              <a:latin typeface="Arial MT"/>
              <a:cs typeface="Arial MT"/>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438401" y="1676400"/>
            <a:ext cx="5061331" cy="2243586"/>
          </a:xfrm>
          <a:prstGeom prst="rect">
            <a:avLst/>
          </a:prstGeom>
        </p:spPr>
      </p:pic>
      <p:pic>
        <p:nvPicPr>
          <p:cNvPr id="3" name="object 3"/>
          <p:cNvPicPr/>
          <p:nvPr/>
        </p:nvPicPr>
        <p:blipFill>
          <a:blip r:embed="rId3" cstate="print"/>
          <a:stretch>
            <a:fillRect/>
          </a:stretch>
        </p:blipFill>
        <p:spPr>
          <a:xfrm>
            <a:off x="7682915" y="2519356"/>
            <a:ext cx="2229018" cy="3723992"/>
          </a:xfrm>
          <a:prstGeom prst="rect">
            <a:avLst/>
          </a:prstGeom>
        </p:spPr>
      </p:pic>
      <p:pic>
        <p:nvPicPr>
          <p:cNvPr id="4" name="object 4"/>
          <p:cNvPicPr/>
          <p:nvPr/>
        </p:nvPicPr>
        <p:blipFill>
          <a:blip r:embed="rId4" cstate="print"/>
          <a:stretch>
            <a:fillRect/>
          </a:stretch>
        </p:blipFill>
        <p:spPr>
          <a:xfrm>
            <a:off x="6513357" y="5059527"/>
            <a:ext cx="914975" cy="908931"/>
          </a:xfrm>
          <a:prstGeom prst="rect">
            <a:avLst/>
          </a:prstGeom>
        </p:spPr>
      </p:pic>
      <p:sp>
        <p:nvSpPr>
          <p:cNvPr id="5" name="object 5"/>
          <p:cNvSpPr txBox="1">
            <a:spLocks noGrp="1"/>
          </p:cNvSpPr>
          <p:nvPr>
            <p:ph type="title"/>
          </p:nvPr>
        </p:nvSpPr>
        <p:spPr>
          <a:xfrm>
            <a:off x="2288540" y="854676"/>
            <a:ext cx="5211192" cy="689932"/>
          </a:xfrm>
          <a:prstGeom prst="rect">
            <a:avLst/>
          </a:prstGeom>
        </p:spPr>
        <p:txBody>
          <a:bodyPr vert="horz" wrap="square" lIns="0" tIns="12700" rIns="0" bIns="0" rtlCol="0" anchor="ctr">
            <a:spAutoFit/>
          </a:bodyPr>
          <a:lstStyle/>
          <a:p>
            <a:pPr marL="12700">
              <a:lnSpc>
                <a:spcPct val="100000"/>
              </a:lnSpc>
              <a:spcBef>
                <a:spcPts val="100"/>
              </a:spcBef>
            </a:pPr>
            <a:r>
              <a:rPr dirty="0"/>
              <a:t>Isopreference</a:t>
            </a:r>
            <a:r>
              <a:rPr spc="-65" dirty="0"/>
              <a:t> </a:t>
            </a:r>
            <a:r>
              <a:rPr spc="10" dirty="0"/>
              <a:t>Curves</a:t>
            </a:r>
          </a:p>
        </p:txBody>
      </p:sp>
      <p:sp>
        <p:nvSpPr>
          <p:cNvPr id="6" name="object 6"/>
          <p:cNvSpPr txBox="1"/>
          <p:nvPr/>
        </p:nvSpPr>
        <p:spPr>
          <a:xfrm>
            <a:off x="2258364" y="4051758"/>
            <a:ext cx="4262120" cy="636905"/>
          </a:xfrm>
          <a:prstGeom prst="rect">
            <a:avLst/>
          </a:prstGeom>
        </p:spPr>
        <p:txBody>
          <a:bodyPr vert="horz" wrap="square" lIns="0" tIns="13335" rIns="0" bIns="0" rtlCol="0">
            <a:spAutoFit/>
          </a:bodyPr>
          <a:lstStyle/>
          <a:p>
            <a:pPr marL="12700">
              <a:spcBef>
                <a:spcPts val="105"/>
              </a:spcBef>
            </a:pPr>
            <a:r>
              <a:rPr sz="2000" b="1" spc="-40" dirty="0">
                <a:latin typeface="Times New Roman"/>
                <a:cs typeface="Times New Roman"/>
              </a:rPr>
              <a:t>Vary</a:t>
            </a:r>
            <a:r>
              <a:rPr sz="2000" b="1" spc="-20" dirty="0">
                <a:latin typeface="Times New Roman"/>
                <a:cs typeface="Times New Roman"/>
              </a:rPr>
              <a:t> </a:t>
            </a:r>
            <a:r>
              <a:rPr sz="2000" b="1" dirty="0">
                <a:latin typeface="Times New Roman"/>
                <a:cs typeface="Times New Roman"/>
              </a:rPr>
              <a:t>the</a:t>
            </a:r>
            <a:r>
              <a:rPr sz="2000" b="1" spc="-20" dirty="0">
                <a:latin typeface="Times New Roman"/>
                <a:cs typeface="Times New Roman"/>
              </a:rPr>
              <a:t> </a:t>
            </a:r>
            <a:r>
              <a:rPr sz="2000" b="1" dirty="0">
                <a:latin typeface="Times New Roman"/>
                <a:cs typeface="Times New Roman"/>
              </a:rPr>
              <a:t>spatial</a:t>
            </a:r>
            <a:r>
              <a:rPr sz="2000" b="1" spc="-30" dirty="0">
                <a:latin typeface="Times New Roman"/>
                <a:cs typeface="Times New Roman"/>
              </a:rPr>
              <a:t> </a:t>
            </a:r>
            <a:r>
              <a:rPr sz="2000" b="1" dirty="0">
                <a:latin typeface="Times New Roman"/>
                <a:cs typeface="Times New Roman"/>
              </a:rPr>
              <a:t>and</a:t>
            </a:r>
            <a:r>
              <a:rPr sz="2000" b="1" spc="-15" dirty="0">
                <a:latin typeface="Times New Roman"/>
                <a:cs typeface="Times New Roman"/>
              </a:rPr>
              <a:t> </a:t>
            </a:r>
            <a:r>
              <a:rPr sz="2000" b="1" dirty="0">
                <a:latin typeface="Times New Roman"/>
                <a:cs typeface="Times New Roman"/>
              </a:rPr>
              <a:t>intensity</a:t>
            </a:r>
            <a:r>
              <a:rPr sz="2000" b="1" spc="-35" dirty="0">
                <a:latin typeface="Times New Roman"/>
                <a:cs typeface="Times New Roman"/>
              </a:rPr>
              <a:t> </a:t>
            </a:r>
            <a:r>
              <a:rPr sz="2000" b="1" dirty="0">
                <a:latin typeface="Times New Roman"/>
                <a:cs typeface="Times New Roman"/>
              </a:rPr>
              <a:t>sampling</a:t>
            </a:r>
            <a:endParaRPr sz="2000">
              <a:latin typeface="Times New Roman"/>
              <a:cs typeface="Times New Roman"/>
            </a:endParaRPr>
          </a:p>
          <a:p>
            <a:pPr marL="12700">
              <a:spcBef>
                <a:spcPts val="5"/>
              </a:spcBef>
            </a:pPr>
            <a:r>
              <a:rPr sz="2000" b="1" dirty="0">
                <a:latin typeface="Times New Roman"/>
                <a:cs typeface="Times New Roman"/>
              </a:rPr>
              <a:t>simultaneously:</a:t>
            </a:r>
            <a:endParaRPr sz="2000">
              <a:latin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436400"/>
            <a:ext cx="10515600" cy="1183015"/>
          </a:xfrm>
          <a:prstGeom prst="rect">
            <a:avLst/>
          </a:prstGeom>
        </p:spPr>
        <p:txBody>
          <a:bodyPr vert="horz" wrap="square" lIns="0" tIns="501014" rIns="0" bIns="0" rtlCol="0" anchor="ctr">
            <a:spAutoFit/>
          </a:bodyPr>
          <a:lstStyle/>
          <a:p>
            <a:pPr marL="564515">
              <a:lnSpc>
                <a:spcPct val="100000"/>
              </a:lnSpc>
              <a:spcBef>
                <a:spcPts val="105"/>
              </a:spcBef>
            </a:pPr>
            <a:r>
              <a:rPr dirty="0"/>
              <a:t>“Yes”</a:t>
            </a:r>
            <a:r>
              <a:rPr spc="-20" dirty="0"/>
              <a:t> </a:t>
            </a:r>
            <a:r>
              <a:rPr spc="-10" dirty="0"/>
              <a:t>Cases</a:t>
            </a:r>
          </a:p>
        </p:txBody>
      </p:sp>
      <p:pic>
        <p:nvPicPr>
          <p:cNvPr id="3" name="object 3"/>
          <p:cNvPicPr/>
          <p:nvPr/>
        </p:nvPicPr>
        <p:blipFill>
          <a:blip r:embed="rId2" cstate="print"/>
          <a:stretch>
            <a:fillRect/>
          </a:stretch>
        </p:blipFill>
        <p:spPr>
          <a:xfrm>
            <a:off x="2438401" y="1676400"/>
            <a:ext cx="1289303" cy="2289048"/>
          </a:xfrm>
          <a:prstGeom prst="rect">
            <a:avLst/>
          </a:prstGeom>
        </p:spPr>
      </p:pic>
      <p:pic>
        <p:nvPicPr>
          <p:cNvPr id="4" name="object 4"/>
          <p:cNvPicPr/>
          <p:nvPr/>
        </p:nvPicPr>
        <p:blipFill>
          <a:blip r:embed="rId3" cstate="print"/>
          <a:stretch>
            <a:fillRect/>
          </a:stretch>
        </p:blipFill>
        <p:spPr>
          <a:xfrm>
            <a:off x="4343401" y="1752601"/>
            <a:ext cx="2311907" cy="1802891"/>
          </a:xfrm>
          <a:prstGeom prst="rect">
            <a:avLst/>
          </a:prstGeom>
        </p:spPr>
      </p:pic>
      <p:pic>
        <p:nvPicPr>
          <p:cNvPr id="5" name="object 5"/>
          <p:cNvPicPr/>
          <p:nvPr/>
        </p:nvPicPr>
        <p:blipFill>
          <a:blip r:embed="rId4" cstate="print"/>
          <a:stretch>
            <a:fillRect/>
          </a:stretch>
        </p:blipFill>
        <p:spPr>
          <a:xfrm>
            <a:off x="7086601" y="1981200"/>
            <a:ext cx="2305811" cy="1549908"/>
          </a:xfrm>
          <a:prstGeom prst="rect">
            <a:avLst/>
          </a:prstGeom>
        </p:spPr>
      </p:pic>
      <p:pic>
        <p:nvPicPr>
          <p:cNvPr id="6" name="object 6"/>
          <p:cNvPicPr/>
          <p:nvPr/>
        </p:nvPicPr>
        <p:blipFill>
          <a:blip r:embed="rId5" cstate="print"/>
          <a:stretch>
            <a:fillRect/>
          </a:stretch>
        </p:blipFill>
        <p:spPr>
          <a:xfrm>
            <a:off x="2438400" y="4343401"/>
            <a:ext cx="2305812" cy="1688591"/>
          </a:xfrm>
          <a:prstGeom prst="rect">
            <a:avLst/>
          </a:prstGeom>
        </p:spPr>
      </p:pic>
      <p:pic>
        <p:nvPicPr>
          <p:cNvPr id="7" name="object 7"/>
          <p:cNvPicPr/>
          <p:nvPr/>
        </p:nvPicPr>
        <p:blipFill>
          <a:blip r:embed="rId6" cstate="print"/>
          <a:stretch>
            <a:fillRect/>
          </a:stretch>
        </p:blipFill>
        <p:spPr>
          <a:xfrm>
            <a:off x="5105401" y="4343400"/>
            <a:ext cx="2311907" cy="1682496"/>
          </a:xfrm>
          <a:prstGeom prst="rect">
            <a:avLst/>
          </a:prstGeom>
        </p:spPr>
      </p:pic>
      <p:pic>
        <p:nvPicPr>
          <p:cNvPr id="8" name="object 8"/>
          <p:cNvPicPr/>
          <p:nvPr/>
        </p:nvPicPr>
        <p:blipFill>
          <a:blip r:embed="rId7" cstate="print"/>
          <a:stretch>
            <a:fillRect/>
          </a:stretch>
        </p:blipFill>
        <p:spPr>
          <a:xfrm>
            <a:off x="7848601" y="4038600"/>
            <a:ext cx="1620011" cy="2051304"/>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0A295-0155-9297-3AAE-2587D66C7A9E}"/>
              </a:ext>
            </a:extLst>
          </p:cNvPr>
          <p:cNvSpPr>
            <a:spLocks noGrp="1"/>
          </p:cNvSpPr>
          <p:nvPr>
            <p:ph type="title"/>
          </p:nvPr>
        </p:nvSpPr>
        <p:spPr/>
        <p:txBody>
          <a:bodyPr/>
          <a:lstStyle/>
          <a:p>
            <a:r>
              <a:rPr lang="en-US" dirty="0"/>
              <a:t>Mathematics of Image Processing</a:t>
            </a:r>
            <a:endParaRPr lang="en-PK" dirty="0"/>
          </a:p>
        </p:txBody>
      </p:sp>
      <p:sp>
        <p:nvSpPr>
          <p:cNvPr id="3" name="Content Placeholder 2">
            <a:extLst>
              <a:ext uri="{FF2B5EF4-FFF2-40B4-BE49-F238E27FC236}">
                <a16:creationId xmlns:a16="http://schemas.microsoft.com/office/drawing/2014/main" id="{90DD8681-BC43-10C8-EEAE-55BF2059E37D}"/>
              </a:ext>
            </a:extLst>
          </p:cNvPr>
          <p:cNvSpPr>
            <a:spLocks noGrp="1"/>
          </p:cNvSpPr>
          <p:nvPr>
            <p:ph idx="1"/>
          </p:nvPr>
        </p:nvSpPr>
        <p:spPr/>
        <p:txBody>
          <a:bodyPr/>
          <a:lstStyle/>
          <a:p>
            <a:endParaRPr lang="en-PK"/>
          </a:p>
        </p:txBody>
      </p:sp>
    </p:spTree>
    <p:extLst>
      <p:ext uri="{BB962C8B-B14F-4D97-AF65-F5344CB8AC3E}">
        <p14:creationId xmlns:p14="http://schemas.microsoft.com/office/powerpoint/2010/main" val="21328645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8541" y="854676"/>
            <a:ext cx="7682991" cy="689932"/>
          </a:xfrm>
          <a:prstGeom prst="rect">
            <a:avLst/>
          </a:prstGeom>
        </p:spPr>
        <p:txBody>
          <a:bodyPr vert="horz" wrap="square" lIns="0" tIns="12700" rIns="0" bIns="0" rtlCol="0" anchor="ctr">
            <a:spAutoFit/>
          </a:bodyPr>
          <a:lstStyle/>
          <a:p>
            <a:pPr marL="12700">
              <a:lnSpc>
                <a:spcPct val="100000"/>
              </a:lnSpc>
              <a:spcBef>
                <a:spcPts val="100"/>
              </a:spcBef>
            </a:pPr>
            <a:r>
              <a:rPr dirty="0"/>
              <a:t>Basic</a:t>
            </a:r>
            <a:r>
              <a:rPr spc="-35" dirty="0"/>
              <a:t> </a:t>
            </a:r>
            <a:r>
              <a:rPr spc="-5" dirty="0"/>
              <a:t>Set</a:t>
            </a:r>
            <a:r>
              <a:rPr spc="-20" dirty="0"/>
              <a:t> </a:t>
            </a:r>
            <a:r>
              <a:rPr dirty="0"/>
              <a:t>and</a:t>
            </a:r>
            <a:r>
              <a:rPr spc="-10" dirty="0"/>
              <a:t> </a:t>
            </a:r>
            <a:r>
              <a:rPr spc="-5" dirty="0"/>
              <a:t>Logical</a:t>
            </a:r>
            <a:r>
              <a:rPr dirty="0"/>
              <a:t> Operations</a:t>
            </a:r>
          </a:p>
        </p:txBody>
      </p:sp>
      <p:grpSp>
        <p:nvGrpSpPr>
          <p:cNvPr id="3" name="object 3"/>
          <p:cNvGrpSpPr/>
          <p:nvPr/>
        </p:nvGrpSpPr>
        <p:grpSpPr>
          <a:xfrm>
            <a:off x="2286000" y="1728216"/>
            <a:ext cx="8033384" cy="4371340"/>
            <a:chOff x="762000" y="1728216"/>
            <a:chExt cx="8033384" cy="4371340"/>
          </a:xfrm>
        </p:grpSpPr>
        <p:pic>
          <p:nvPicPr>
            <p:cNvPr id="4" name="object 4"/>
            <p:cNvPicPr/>
            <p:nvPr/>
          </p:nvPicPr>
          <p:blipFill>
            <a:blip r:embed="rId2" cstate="print"/>
            <a:stretch>
              <a:fillRect/>
            </a:stretch>
          </p:blipFill>
          <p:spPr>
            <a:xfrm>
              <a:off x="789350" y="1831742"/>
              <a:ext cx="6913526" cy="4267605"/>
            </a:xfrm>
            <a:prstGeom prst="rect">
              <a:avLst/>
            </a:prstGeom>
          </p:spPr>
        </p:pic>
        <p:pic>
          <p:nvPicPr>
            <p:cNvPr id="5" name="object 5"/>
            <p:cNvPicPr/>
            <p:nvPr/>
          </p:nvPicPr>
          <p:blipFill>
            <a:blip r:embed="rId3" cstate="print"/>
            <a:stretch>
              <a:fillRect/>
            </a:stretch>
          </p:blipFill>
          <p:spPr>
            <a:xfrm>
              <a:off x="3352800" y="2667025"/>
              <a:ext cx="1275588" cy="461746"/>
            </a:xfrm>
            <a:prstGeom prst="rect">
              <a:avLst/>
            </a:prstGeom>
          </p:spPr>
        </p:pic>
        <p:pic>
          <p:nvPicPr>
            <p:cNvPr id="6" name="object 6"/>
            <p:cNvPicPr/>
            <p:nvPr/>
          </p:nvPicPr>
          <p:blipFill>
            <a:blip r:embed="rId4" cstate="print"/>
            <a:stretch>
              <a:fillRect/>
            </a:stretch>
          </p:blipFill>
          <p:spPr>
            <a:xfrm>
              <a:off x="5932932" y="1728216"/>
              <a:ext cx="2514600" cy="368808"/>
            </a:xfrm>
            <a:prstGeom prst="rect">
              <a:avLst/>
            </a:prstGeom>
          </p:spPr>
        </p:pic>
        <p:pic>
          <p:nvPicPr>
            <p:cNvPr id="7" name="object 7"/>
            <p:cNvPicPr/>
            <p:nvPr/>
          </p:nvPicPr>
          <p:blipFill>
            <a:blip r:embed="rId5" cstate="print"/>
            <a:stretch>
              <a:fillRect/>
            </a:stretch>
          </p:blipFill>
          <p:spPr>
            <a:xfrm>
              <a:off x="762000" y="2189988"/>
              <a:ext cx="1059180" cy="461772"/>
            </a:xfrm>
            <a:prstGeom prst="rect">
              <a:avLst/>
            </a:prstGeom>
          </p:spPr>
        </p:pic>
        <p:pic>
          <p:nvPicPr>
            <p:cNvPr id="8" name="object 8"/>
            <p:cNvPicPr/>
            <p:nvPr/>
          </p:nvPicPr>
          <p:blipFill>
            <a:blip r:embed="rId6" cstate="print"/>
            <a:stretch>
              <a:fillRect/>
            </a:stretch>
          </p:blipFill>
          <p:spPr>
            <a:xfrm>
              <a:off x="7514843" y="2667025"/>
              <a:ext cx="1280159" cy="461746"/>
            </a:xfrm>
            <a:prstGeom prst="rect">
              <a:avLst/>
            </a:prstGeom>
          </p:spPr>
        </p:pic>
        <p:pic>
          <p:nvPicPr>
            <p:cNvPr id="9" name="object 9"/>
            <p:cNvPicPr/>
            <p:nvPr/>
          </p:nvPicPr>
          <p:blipFill>
            <a:blip r:embed="rId7" cstate="print"/>
            <a:stretch>
              <a:fillRect/>
            </a:stretch>
          </p:blipFill>
          <p:spPr>
            <a:xfrm>
              <a:off x="7239000" y="3165348"/>
              <a:ext cx="1242059" cy="461771"/>
            </a:xfrm>
            <a:prstGeom prst="rect">
              <a:avLst/>
            </a:prstGeom>
          </p:spPr>
        </p:pic>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8540" y="1004061"/>
            <a:ext cx="6277610" cy="391160"/>
          </a:xfrm>
          <a:prstGeom prst="rect">
            <a:avLst/>
          </a:prstGeom>
        </p:spPr>
        <p:txBody>
          <a:bodyPr vert="horz" wrap="square" lIns="0" tIns="12700" rIns="0" bIns="0" rtlCol="0">
            <a:spAutoFit/>
          </a:bodyPr>
          <a:lstStyle/>
          <a:p>
            <a:pPr marL="12700">
              <a:spcBef>
                <a:spcPts val="100"/>
              </a:spcBef>
            </a:pPr>
            <a:r>
              <a:rPr sz="2400" spc="-5" dirty="0">
                <a:latin typeface="Arial Black"/>
                <a:cs typeface="Arial Black"/>
              </a:rPr>
              <a:t>Set</a:t>
            </a:r>
            <a:r>
              <a:rPr sz="2400" spc="-10" dirty="0">
                <a:latin typeface="Arial Black"/>
                <a:cs typeface="Arial Black"/>
              </a:rPr>
              <a:t> </a:t>
            </a:r>
            <a:r>
              <a:rPr sz="2400" spc="-5" dirty="0">
                <a:latin typeface="Arial Black"/>
                <a:cs typeface="Arial Black"/>
              </a:rPr>
              <a:t>Operations</a:t>
            </a:r>
            <a:r>
              <a:rPr sz="2400" spc="-10" dirty="0">
                <a:latin typeface="Arial Black"/>
                <a:cs typeface="Arial Black"/>
              </a:rPr>
              <a:t> </a:t>
            </a:r>
            <a:r>
              <a:rPr sz="2400" dirty="0">
                <a:latin typeface="Arial Black"/>
                <a:cs typeface="Arial Black"/>
              </a:rPr>
              <a:t>Based</a:t>
            </a:r>
            <a:r>
              <a:rPr sz="2400" spc="-20" dirty="0">
                <a:latin typeface="Arial Black"/>
                <a:cs typeface="Arial Black"/>
              </a:rPr>
              <a:t> </a:t>
            </a:r>
            <a:r>
              <a:rPr sz="2400" dirty="0">
                <a:latin typeface="Arial Black"/>
                <a:cs typeface="Arial Black"/>
              </a:rPr>
              <a:t>on</a:t>
            </a:r>
            <a:r>
              <a:rPr sz="2400" spc="-5" dirty="0">
                <a:latin typeface="Arial Black"/>
                <a:cs typeface="Arial Black"/>
              </a:rPr>
              <a:t> </a:t>
            </a:r>
            <a:r>
              <a:rPr sz="2400" dirty="0">
                <a:latin typeface="Arial Black"/>
                <a:cs typeface="Arial Black"/>
              </a:rPr>
              <a:t>Coordinates</a:t>
            </a:r>
            <a:endParaRPr sz="2400">
              <a:latin typeface="Arial Black"/>
              <a:cs typeface="Arial Black"/>
            </a:endParaRPr>
          </a:p>
        </p:txBody>
      </p:sp>
      <p:sp>
        <p:nvSpPr>
          <p:cNvPr id="3" name="object 3"/>
          <p:cNvSpPr txBox="1"/>
          <p:nvPr/>
        </p:nvSpPr>
        <p:spPr>
          <a:xfrm>
            <a:off x="1831340" y="1684783"/>
            <a:ext cx="8211184" cy="330835"/>
          </a:xfrm>
          <a:prstGeom prst="rect">
            <a:avLst/>
          </a:prstGeom>
        </p:spPr>
        <p:txBody>
          <a:bodyPr vert="horz" wrap="square" lIns="0" tIns="13335" rIns="0" bIns="0" rtlCol="0">
            <a:spAutoFit/>
          </a:bodyPr>
          <a:lstStyle/>
          <a:p>
            <a:pPr marL="12700">
              <a:spcBef>
                <a:spcPts val="105"/>
              </a:spcBef>
            </a:pPr>
            <a:r>
              <a:rPr sz="2000" b="1" dirty="0">
                <a:latin typeface="Times New Roman"/>
                <a:cs typeface="Times New Roman"/>
              </a:rPr>
              <a:t>A</a:t>
            </a:r>
            <a:r>
              <a:rPr sz="2000" b="1" spc="-110" dirty="0">
                <a:latin typeface="Times New Roman"/>
                <a:cs typeface="Times New Roman"/>
              </a:rPr>
              <a:t> </a:t>
            </a:r>
            <a:r>
              <a:rPr sz="2000" b="1" spc="-5" dirty="0">
                <a:latin typeface="Times New Roman"/>
                <a:cs typeface="Times New Roman"/>
              </a:rPr>
              <a:t>region</a:t>
            </a:r>
            <a:r>
              <a:rPr sz="2000" b="1" spc="-10" dirty="0">
                <a:latin typeface="Times New Roman"/>
                <a:cs typeface="Times New Roman"/>
              </a:rPr>
              <a:t> </a:t>
            </a:r>
            <a:r>
              <a:rPr sz="2000" b="1" dirty="0">
                <a:latin typeface="Times New Roman"/>
                <a:cs typeface="Times New Roman"/>
              </a:rPr>
              <a:t>in</a:t>
            </a:r>
            <a:r>
              <a:rPr sz="2000" b="1" spc="-10" dirty="0">
                <a:latin typeface="Times New Roman"/>
                <a:cs typeface="Times New Roman"/>
              </a:rPr>
              <a:t> </a:t>
            </a:r>
            <a:r>
              <a:rPr sz="2000" b="1" dirty="0">
                <a:latin typeface="Times New Roman"/>
                <a:cs typeface="Times New Roman"/>
              </a:rPr>
              <a:t>an</a:t>
            </a:r>
            <a:r>
              <a:rPr sz="2000" b="1" spc="-5" dirty="0">
                <a:latin typeface="Times New Roman"/>
                <a:cs typeface="Times New Roman"/>
              </a:rPr>
              <a:t> </a:t>
            </a:r>
            <a:r>
              <a:rPr sz="2000" b="1" dirty="0">
                <a:latin typeface="Times New Roman"/>
                <a:cs typeface="Times New Roman"/>
              </a:rPr>
              <a:t>image</a:t>
            </a:r>
            <a:r>
              <a:rPr sz="2000" b="1" spc="-20" dirty="0">
                <a:latin typeface="Times New Roman"/>
                <a:cs typeface="Times New Roman"/>
              </a:rPr>
              <a:t> </a:t>
            </a:r>
            <a:r>
              <a:rPr sz="2000" b="1" dirty="0">
                <a:latin typeface="Times New Roman"/>
                <a:cs typeface="Times New Roman"/>
              </a:rPr>
              <a:t>is</a:t>
            </a:r>
            <a:r>
              <a:rPr sz="2000" b="1" spc="-10" dirty="0">
                <a:latin typeface="Times New Roman"/>
                <a:cs typeface="Times New Roman"/>
              </a:rPr>
              <a:t> represented</a:t>
            </a:r>
            <a:r>
              <a:rPr sz="2000" b="1" spc="-30" dirty="0">
                <a:latin typeface="Times New Roman"/>
                <a:cs typeface="Times New Roman"/>
              </a:rPr>
              <a:t> </a:t>
            </a:r>
            <a:r>
              <a:rPr sz="2000" b="1" dirty="0">
                <a:latin typeface="Times New Roman"/>
                <a:cs typeface="Times New Roman"/>
              </a:rPr>
              <a:t>by a</a:t>
            </a:r>
            <a:r>
              <a:rPr sz="2000" b="1" spc="5" dirty="0">
                <a:latin typeface="Times New Roman"/>
                <a:cs typeface="Times New Roman"/>
              </a:rPr>
              <a:t> </a:t>
            </a:r>
            <a:r>
              <a:rPr sz="2000" b="1" dirty="0">
                <a:latin typeface="Times New Roman"/>
                <a:cs typeface="Times New Roman"/>
              </a:rPr>
              <a:t>set</a:t>
            </a:r>
            <a:r>
              <a:rPr sz="2000" b="1" spc="-15" dirty="0">
                <a:latin typeface="Times New Roman"/>
                <a:cs typeface="Times New Roman"/>
              </a:rPr>
              <a:t> </a:t>
            </a:r>
            <a:r>
              <a:rPr sz="2000" b="1" dirty="0">
                <a:latin typeface="Times New Roman"/>
                <a:cs typeface="Times New Roman"/>
              </a:rPr>
              <a:t>of</a:t>
            </a:r>
            <a:r>
              <a:rPr sz="2000" b="1" spc="-15" dirty="0">
                <a:latin typeface="Times New Roman"/>
                <a:cs typeface="Times New Roman"/>
              </a:rPr>
              <a:t> </a:t>
            </a:r>
            <a:r>
              <a:rPr sz="2000" b="1" dirty="0">
                <a:latin typeface="Times New Roman"/>
                <a:cs typeface="Times New Roman"/>
              </a:rPr>
              <a:t>coordinates</a:t>
            </a:r>
            <a:r>
              <a:rPr sz="2000" b="1" spc="-40" dirty="0">
                <a:latin typeface="Times New Roman"/>
                <a:cs typeface="Times New Roman"/>
              </a:rPr>
              <a:t> </a:t>
            </a:r>
            <a:r>
              <a:rPr sz="2000" b="1" spc="-5" dirty="0">
                <a:latin typeface="Times New Roman"/>
                <a:cs typeface="Times New Roman"/>
              </a:rPr>
              <a:t>within </a:t>
            </a:r>
            <a:r>
              <a:rPr sz="2000" b="1" dirty="0">
                <a:latin typeface="Times New Roman"/>
                <a:cs typeface="Times New Roman"/>
              </a:rPr>
              <a:t>the</a:t>
            </a:r>
            <a:r>
              <a:rPr sz="2000" b="1" spc="-25" dirty="0">
                <a:latin typeface="Times New Roman"/>
                <a:cs typeface="Times New Roman"/>
              </a:rPr>
              <a:t> </a:t>
            </a:r>
            <a:r>
              <a:rPr sz="2000" b="1" spc="-5" dirty="0">
                <a:latin typeface="Times New Roman"/>
                <a:cs typeface="Times New Roman"/>
              </a:rPr>
              <a:t>region</a:t>
            </a:r>
            <a:endParaRPr sz="2000">
              <a:latin typeface="Times New Roman"/>
              <a:cs typeface="Times New Roman"/>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79479" y="936398"/>
            <a:ext cx="9462499" cy="689932"/>
          </a:xfrm>
          <a:prstGeom prst="rect">
            <a:avLst/>
          </a:prstGeom>
        </p:spPr>
        <p:txBody>
          <a:bodyPr vert="horz" wrap="square" lIns="0" tIns="12700" rIns="0" bIns="0" rtlCol="0" anchor="ctr">
            <a:spAutoFit/>
          </a:bodyPr>
          <a:lstStyle/>
          <a:p>
            <a:pPr marL="12700">
              <a:lnSpc>
                <a:spcPct val="100000"/>
              </a:lnSpc>
              <a:spcBef>
                <a:spcPts val="100"/>
              </a:spcBef>
            </a:pPr>
            <a:r>
              <a:rPr spc="-5" dirty="0"/>
              <a:t>Some </a:t>
            </a:r>
            <a:r>
              <a:rPr dirty="0"/>
              <a:t>Basic</a:t>
            </a:r>
            <a:r>
              <a:rPr spc="-25" dirty="0"/>
              <a:t> </a:t>
            </a:r>
            <a:r>
              <a:rPr spc="-10" dirty="0"/>
              <a:t>Relationships</a:t>
            </a:r>
            <a:r>
              <a:rPr spc="-25" dirty="0"/>
              <a:t> </a:t>
            </a:r>
            <a:r>
              <a:rPr spc="-5" dirty="0"/>
              <a:t>between</a:t>
            </a:r>
            <a:r>
              <a:rPr spc="-10" dirty="0"/>
              <a:t> Pixels</a:t>
            </a:r>
          </a:p>
        </p:txBody>
      </p:sp>
      <p:sp>
        <p:nvSpPr>
          <p:cNvPr id="3" name="object 3"/>
          <p:cNvSpPr txBox="1"/>
          <p:nvPr/>
        </p:nvSpPr>
        <p:spPr>
          <a:xfrm>
            <a:off x="2669844" y="1774902"/>
            <a:ext cx="2626360" cy="391795"/>
          </a:xfrm>
          <a:prstGeom prst="rect">
            <a:avLst/>
          </a:prstGeom>
        </p:spPr>
        <p:txBody>
          <a:bodyPr vert="horz" wrap="square" lIns="0" tIns="12700" rIns="0" bIns="0" rtlCol="0">
            <a:spAutoFit/>
          </a:bodyPr>
          <a:lstStyle/>
          <a:p>
            <a:pPr marL="12700">
              <a:spcBef>
                <a:spcPts val="100"/>
              </a:spcBef>
            </a:pPr>
            <a:r>
              <a:rPr sz="2400" b="1" spc="-5" dirty="0">
                <a:latin typeface="Times New Roman"/>
                <a:cs typeface="Times New Roman"/>
              </a:rPr>
              <a:t>Neighbors</a:t>
            </a:r>
            <a:r>
              <a:rPr sz="2400" b="1" spc="-20" dirty="0">
                <a:latin typeface="Times New Roman"/>
                <a:cs typeface="Times New Roman"/>
              </a:rPr>
              <a:t> </a:t>
            </a:r>
            <a:r>
              <a:rPr sz="2400" b="1" dirty="0">
                <a:latin typeface="Times New Roman"/>
                <a:cs typeface="Times New Roman"/>
              </a:rPr>
              <a:t>of</a:t>
            </a:r>
            <a:r>
              <a:rPr sz="2400" b="1" spc="-15" dirty="0">
                <a:latin typeface="Times New Roman"/>
                <a:cs typeface="Times New Roman"/>
              </a:rPr>
              <a:t> </a:t>
            </a:r>
            <a:r>
              <a:rPr sz="2400" b="1" dirty="0">
                <a:latin typeface="Times New Roman"/>
                <a:cs typeface="Times New Roman"/>
              </a:rPr>
              <a:t>a</a:t>
            </a:r>
            <a:r>
              <a:rPr sz="2400" b="1" spc="-15" dirty="0">
                <a:latin typeface="Times New Roman"/>
                <a:cs typeface="Times New Roman"/>
              </a:rPr>
              <a:t> </a:t>
            </a:r>
            <a:r>
              <a:rPr sz="2400" b="1" dirty="0">
                <a:latin typeface="Times New Roman"/>
                <a:cs typeface="Times New Roman"/>
              </a:rPr>
              <a:t>pixel</a:t>
            </a:r>
            <a:endParaRPr sz="2400">
              <a:latin typeface="Times New Roman"/>
              <a:cs typeface="Times New Roman"/>
            </a:endParaRPr>
          </a:p>
        </p:txBody>
      </p:sp>
      <p:pic>
        <p:nvPicPr>
          <p:cNvPr id="4" name="object 4"/>
          <p:cNvPicPr/>
          <p:nvPr/>
        </p:nvPicPr>
        <p:blipFill>
          <a:blip r:embed="rId2" cstate="print"/>
          <a:stretch>
            <a:fillRect/>
          </a:stretch>
        </p:blipFill>
        <p:spPr>
          <a:xfrm>
            <a:off x="2292624" y="2875135"/>
            <a:ext cx="730523" cy="275863"/>
          </a:xfrm>
          <a:prstGeom prst="rect">
            <a:avLst/>
          </a:prstGeom>
        </p:spPr>
      </p:pic>
      <p:graphicFrame>
        <p:nvGraphicFramePr>
          <p:cNvPr id="5" name="object 5"/>
          <p:cNvGraphicFramePr>
            <a:graphicFrameLocks noGrp="1"/>
          </p:cNvGraphicFramePr>
          <p:nvPr/>
        </p:nvGraphicFramePr>
        <p:xfrm>
          <a:off x="3126994" y="2408046"/>
          <a:ext cx="2654935" cy="1156593"/>
        </p:xfrm>
        <a:graphic>
          <a:graphicData uri="http://schemas.openxmlformats.org/drawingml/2006/table">
            <a:tbl>
              <a:tblPr firstRow="1" bandRow="1">
                <a:tableStyleId>{2D5ABB26-0587-4C30-8999-92F81FD0307C}</a:tableStyleId>
              </a:tblPr>
              <a:tblGrid>
                <a:gridCol w="841375">
                  <a:extLst>
                    <a:ext uri="{9D8B030D-6E8A-4147-A177-3AD203B41FA5}">
                      <a16:colId xmlns:a16="http://schemas.microsoft.com/office/drawing/2014/main" val="20000"/>
                    </a:ext>
                  </a:extLst>
                </a:gridCol>
                <a:gridCol w="848360">
                  <a:extLst>
                    <a:ext uri="{9D8B030D-6E8A-4147-A177-3AD203B41FA5}">
                      <a16:colId xmlns:a16="http://schemas.microsoft.com/office/drawing/2014/main" val="20001"/>
                    </a:ext>
                  </a:extLst>
                </a:gridCol>
                <a:gridCol w="965200">
                  <a:extLst>
                    <a:ext uri="{9D8B030D-6E8A-4147-A177-3AD203B41FA5}">
                      <a16:colId xmlns:a16="http://schemas.microsoft.com/office/drawing/2014/main" val="20002"/>
                    </a:ext>
                  </a:extLst>
                </a:gridCol>
              </a:tblGrid>
              <a:tr h="366428">
                <a:tc>
                  <a:txBody>
                    <a:bodyPr/>
                    <a:lstStyle/>
                    <a:p>
                      <a:pPr>
                        <a:lnSpc>
                          <a:spcPct val="100000"/>
                        </a:lnSpc>
                      </a:pPr>
                      <a:endParaRPr sz="1600">
                        <a:latin typeface="Times New Roman"/>
                        <a:cs typeface="Times New Roman"/>
                      </a:endParaRPr>
                    </a:p>
                  </a:txBody>
                  <a:tcPr marL="0" marR="0" marT="0" marB="0"/>
                </a:tc>
                <a:tc>
                  <a:txBody>
                    <a:bodyPr/>
                    <a:lstStyle/>
                    <a:p>
                      <a:pPr marL="212725">
                        <a:lnSpc>
                          <a:spcPts val="1550"/>
                        </a:lnSpc>
                      </a:pPr>
                      <a:r>
                        <a:rPr sz="1400" spc="-5" dirty="0">
                          <a:solidFill>
                            <a:srgbClr val="2C2CB8"/>
                          </a:solidFill>
                          <a:latin typeface="Arial MT"/>
                          <a:cs typeface="Arial MT"/>
                        </a:rPr>
                        <a:t>(x-1,y)</a:t>
                      </a:r>
                      <a:endParaRPr sz="1400">
                        <a:latin typeface="Arial MT"/>
                        <a:cs typeface="Arial MT"/>
                      </a:endParaRPr>
                    </a:p>
                  </a:txBody>
                  <a:tcPr marL="0" marR="0" marT="0" marB="0"/>
                </a:tc>
                <a:tc>
                  <a:txBody>
                    <a:bodyPr/>
                    <a:lstStyle/>
                    <a:p>
                      <a:pPr>
                        <a:lnSpc>
                          <a:spcPct val="100000"/>
                        </a:lnSpc>
                      </a:pPr>
                      <a:endParaRPr sz="1600">
                        <a:latin typeface="Times New Roman"/>
                        <a:cs typeface="Times New Roman"/>
                      </a:endParaRPr>
                    </a:p>
                  </a:txBody>
                  <a:tcPr marL="0" marR="0" marT="0" marB="0"/>
                </a:tc>
                <a:extLst>
                  <a:ext uri="{0D108BD9-81ED-4DB2-BD59-A6C34878D82A}">
                    <a16:rowId xmlns:a16="http://schemas.microsoft.com/office/drawing/2014/main" val="10000"/>
                  </a:ext>
                </a:extLst>
              </a:tr>
              <a:tr h="478525">
                <a:tc>
                  <a:txBody>
                    <a:bodyPr/>
                    <a:lstStyle/>
                    <a:p>
                      <a:pPr marL="127000">
                        <a:lnSpc>
                          <a:spcPct val="100000"/>
                        </a:lnSpc>
                        <a:spcBef>
                          <a:spcPts val="1185"/>
                        </a:spcBef>
                      </a:pPr>
                      <a:r>
                        <a:rPr sz="1400" spc="-10" dirty="0">
                          <a:solidFill>
                            <a:srgbClr val="2C2CB8"/>
                          </a:solidFill>
                          <a:latin typeface="Arial MT"/>
                          <a:cs typeface="Arial MT"/>
                        </a:rPr>
                        <a:t>(x,y-1)</a:t>
                      </a:r>
                      <a:endParaRPr sz="1400">
                        <a:latin typeface="Arial MT"/>
                        <a:cs typeface="Arial MT"/>
                      </a:endParaRPr>
                    </a:p>
                  </a:txBody>
                  <a:tcPr marL="0" marR="0" marT="150495" marB="0"/>
                </a:tc>
                <a:tc>
                  <a:txBody>
                    <a:bodyPr/>
                    <a:lstStyle/>
                    <a:p>
                      <a:pPr marL="212725">
                        <a:lnSpc>
                          <a:spcPct val="100000"/>
                        </a:lnSpc>
                        <a:spcBef>
                          <a:spcPts val="1185"/>
                        </a:spcBef>
                      </a:pPr>
                      <a:r>
                        <a:rPr sz="1400" spc="-10" dirty="0">
                          <a:solidFill>
                            <a:srgbClr val="2C2CB8"/>
                          </a:solidFill>
                          <a:latin typeface="Arial MT"/>
                          <a:cs typeface="Arial MT"/>
                        </a:rPr>
                        <a:t>(x,y)</a:t>
                      </a:r>
                      <a:endParaRPr sz="1400">
                        <a:latin typeface="Arial MT"/>
                        <a:cs typeface="Arial MT"/>
                      </a:endParaRPr>
                    </a:p>
                  </a:txBody>
                  <a:tcPr marL="0" marR="0" marT="150495" marB="0"/>
                </a:tc>
                <a:tc>
                  <a:txBody>
                    <a:bodyPr/>
                    <a:lstStyle/>
                    <a:p>
                      <a:pPr marL="292100">
                        <a:lnSpc>
                          <a:spcPct val="100000"/>
                        </a:lnSpc>
                        <a:spcBef>
                          <a:spcPts val="1185"/>
                        </a:spcBef>
                      </a:pPr>
                      <a:r>
                        <a:rPr sz="1400" spc="-5" dirty="0">
                          <a:solidFill>
                            <a:srgbClr val="2C2CB8"/>
                          </a:solidFill>
                          <a:latin typeface="Arial MT"/>
                          <a:cs typeface="Arial MT"/>
                        </a:rPr>
                        <a:t>(x,y+1)</a:t>
                      </a:r>
                      <a:endParaRPr sz="1400">
                        <a:latin typeface="Arial MT"/>
                        <a:cs typeface="Arial MT"/>
                      </a:endParaRPr>
                    </a:p>
                  </a:txBody>
                  <a:tcPr marL="0" marR="0" marT="150495" marB="0"/>
                </a:tc>
                <a:extLst>
                  <a:ext uri="{0D108BD9-81ED-4DB2-BD59-A6C34878D82A}">
                    <a16:rowId xmlns:a16="http://schemas.microsoft.com/office/drawing/2014/main" val="10001"/>
                  </a:ext>
                </a:extLst>
              </a:tr>
              <a:tr h="311640">
                <a:tc>
                  <a:txBody>
                    <a:bodyPr/>
                    <a:lstStyle/>
                    <a:p>
                      <a:pPr>
                        <a:lnSpc>
                          <a:spcPct val="100000"/>
                        </a:lnSpc>
                      </a:pPr>
                      <a:endParaRPr sz="1600">
                        <a:latin typeface="Times New Roman"/>
                        <a:cs typeface="Times New Roman"/>
                      </a:endParaRPr>
                    </a:p>
                  </a:txBody>
                  <a:tcPr marL="0" marR="0" marT="0" marB="0"/>
                </a:tc>
                <a:tc>
                  <a:txBody>
                    <a:bodyPr/>
                    <a:lstStyle/>
                    <a:p>
                      <a:pPr marL="212725">
                        <a:lnSpc>
                          <a:spcPts val="1600"/>
                        </a:lnSpc>
                        <a:spcBef>
                          <a:spcPts val="755"/>
                        </a:spcBef>
                      </a:pPr>
                      <a:r>
                        <a:rPr sz="1400" spc="-5" dirty="0">
                          <a:solidFill>
                            <a:srgbClr val="2C2CB8"/>
                          </a:solidFill>
                          <a:latin typeface="Arial MT"/>
                          <a:cs typeface="Arial MT"/>
                        </a:rPr>
                        <a:t>(x+1,y)</a:t>
                      </a:r>
                      <a:endParaRPr sz="1400">
                        <a:latin typeface="Arial MT"/>
                        <a:cs typeface="Arial MT"/>
                      </a:endParaRPr>
                    </a:p>
                  </a:txBody>
                  <a:tcPr marL="0" marR="0" marT="95885" marB="0"/>
                </a:tc>
                <a:tc>
                  <a:txBody>
                    <a:bodyPr/>
                    <a:lstStyle/>
                    <a:p>
                      <a:pPr>
                        <a:lnSpc>
                          <a:spcPct val="100000"/>
                        </a:lnSpc>
                      </a:pPr>
                      <a:endParaRPr sz="1600">
                        <a:latin typeface="Times New Roman"/>
                        <a:cs typeface="Times New Roman"/>
                      </a:endParaRPr>
                    </a:p>
                  </a:txBody>
                  <a:tcPr marL="0" marR="0" marT="0" marB="0"/>
                </a:tc>
                <a:extLst>
                  <a:ext uri="{0D108BD9-81ED-4DB2-BD59-A6C34878D82A}">
                    <a16:rowId xmlns:a16="http://schemas.microsoft.com/office/drawing/2014/main" val="10002"/>
                  </a:ext>
                </a:extLst>
              </a:tr>
            </a:tbl>
          </a:graphicData>
        </a:graphic>
      </p:graphicFrame>
      <p:sp>
        <p:nvSpPr>
          <p:cNvPr id="6" name="object 6"/>
          <p:cNvSpPr/>
          <p:nvPr/>
        </p:nvSpPr>
        <p:spPr>
          <a:xfrm>
            <a:off x="4114800" y="2732532"/>
            <a:ext cx="533400" cy="532130"/>
          </a:xfrm>
          <a:custGeom>
            <a:avLst/>
            <a:gdLst/>
            <a:ahLst/>
            <a:cxnLst/>
            <a:rect l="l" t="t" r="r" b="b"/>
            <a:pathLst>
              <a:path w="533400" h="532129">
                <a:moveTo>
                  <a:pt x="0" y="265938"/>
                </a:moveTo>
                <a:lnTo>
                  <a:pt x="4296" y="218151"/>
                </a:lnTo>
                <a:lnTo>
                  <a:pt x="16682" y="173168"/>
                </a:lnTo>
                <a:lnTo>
                  <a:pt x="36406" y="131741"/>
                </a:lnTo>
                <a:lnTo>
                  <a:pt x="62716" y="94622"/>
                </a:lnTo>
                <a:lnTo>
                  <a:pt x="94858" y="62565"/>
                </a:lnTo>
                <a:lnTo>
                  <a:pt x="132080" y="36322"/>
                </a:lnTo>
                <a:lnTo>
                  <a:pt x="173629" y="16644"/>
                </a:lnTo>
                <a:lnTo>
                  <a:pt x="218753" y="4286"/>
                </a:lnTo>
                <a:lnTo>
                  <a:pt x="266700" y="0"/>
                </a:lnTo>
                <a:lnTo>
                  <a:pt x="314646" y="4286"/>
                </a:lnTo>
                <a:lnTo>
                  <a:pt x="359770" y="16644"/>
                </a:lnTo>
                <a:lnTo>
                  <a:pt x="401319" y="36321"/>
                </a:lnTo>
                <a:lnTo>
                  <a:pt x="438541" y="62565"/>
                </a:lnTo>
                <a:lnTo>
                  <a:pt x="470683" y="94622"/>
                </a:lnTo>
                <a:lnTo>
                  <a:pt x="496993" y="131741"/>
                </a:lnTo>
                <a:lnTo>
                  <a:pt x="516717" y="173168"/>
                </a:lnTo>
                <a:lnTo>
                  <a:pt x="529103" y="218151"/>
                </a:lnTo>
                <a:lnTo>
                  <a:pt x="533400" y="265938"/>
                </a:lnTo>
                <a:lnTo>
                  <a:pt x="529103" y="313724"/>
                </a:lnTo>
                <a:lnTo>
                  <a:pt x="516717" y="358707"/>
                </a:lnTo>
                <a:lnTo>
                  <a:pt x="496993" y="400134"/>
                </a:lnTo>
                <a:lnTo>
                  <a:pt x="470683" y="437253"/>
                </a:lnTo>
                <a:lnTo>
                  <a:pt x="438541" y="469310"/>
                </a:lnTo>
                <a:lnTo>
                  <a:pt x="401319" y="495553"/>
                </a:lnTo>
                <a:lnTo>
                  <a:pt x="359770" y="515231"/>
                </a:lnTo>
                <a:lnTo>
                  <a:pt x="314646" y="527589"/>
                </a:lnTo>
                <a:lnTo>
                  <a:pt x="266700" y="531876"/>
                </a:lnTo>
                <a:lnTo>
                  <a:pt x="218753" y="527589"/>
                </a:lnTo>
                <a:lnTo>
                  <a:pt x="173629" y="515231"/>
                </a:lnTo>
                <a:lnTo>
                  <a:pt x="132080" y="495554"/>
                </a:lnTo>
                <a:lnTo>
                  <a:pt x="94858" y="469310"/>
                </a:lnTo>
                <a:lnTo>
                  <a:pt x="62716" y="437253"/>
                </a:lnTo>
                <a:lnTo>
                  <a:pt x="36406" y="400134"/>
                </a:lnTo>
                <a:lnTo>
                  <a:pt x="16682" y="358707"/>
                </a:lnTo>
                <a:lnTo>
                  <a:pt x="4296" y="313724"/>
                </a:lnTo>
                <a:lnTo>
                  <a:pt x="0" y="265938"/>
                </a:lnTo>
                <a:close/>
              </a:path>
            </a:pathLst>
          </a:custGeom>
          <a:ln w="9525">
            <a:solidFill>
              <a:srgbClr val="000000"/>
            </a:solidFill>
          </a:ln>
        </p:spPr>
        <p:txBody>
          <a:bodyPr wrap="square" lIns="0" tIns="0" rIns="0" bIns="0" rtlCol="0"/>
          <a:lstStyle/>
          <a:p>
            <a:endParaRPr/>
          </a:p>
        </p:txBody>
      </p:sp>
      <p:pic>
        <p:nvPicPr>
          <p:cNvPr id="7" name="object 7"/>
          <p:cNvPicPr/>
          <p:nvPr/>
        </p:nvPicPr>
        <p:blipFill>
          <a:blip r:embed="rId3" cstate="print"/>
          <a:stretch>
            <a:fillRect/>
          </a:stretch>
        </p:blipFill>
        <p:spPr>
          <a:xfrm>
            <a:off x="6351550" y="2875135"/>
            <a:ext cx="764517" cy="275863"/>
          </a:xfrm>
          <a:prstGeom prst="rect">
            <a:avLst/>
          </a:prstGeom>
        </p:spPr>
      </p:pic>
      <p:graphicFrame>
        <p:nvGraphicFramePr>
          <p:cNvPr id="8" name="object 8"/>
          <p:cNvGraphicFramePr>
            <a:graphicFrameLocks noGrp="1"/>
          </p:cNvGraphicFramePr>
          <p:nvPr/>
        </p:nvGraphicFramePr>
        <p:xfrm>
          <a:off x="7180327" y="2508251"/>
          <a:ext cx="2871470" cy="1381124"/>
        </p:xfrm>
        <a:graphic>
          <a:graphicData uri="http://schemas.openxmlformats.org/drawingml/2006/table">
            <a:tbl>
              <a:tblPr firstRow="1" bandRow="1">
                <a:tableStyleId>{2D5ABB26-0587-4C30-8999-92F81FD0307C}</a:tableStyleId>
              </a:tblPr>
              <a:tblGrid>
                <a:gridCol w="1401445">
                  <a:extLst>
                    <a:ext uri="{9D8B030D-6E8A-4147-A177-3AD203B41FA5}">
                      <a16:colId xmlns:a16="http://schemas.microsoft.com/office/drawing/2014/main" val="20000"/>
                    </a:ext>
                  </a:extLst>
                </a:gridCol>
                <a:gridCol w="1470025">
                  <a:extLst>
                    <a:ext uri="{9D8B030D-6E8A-4147-A177-3AD203B41FA5}">
                      <a16:colId xmlns:a16="http://schemas.microsoft.com/office/drawing/2014/main" val="20001"/>
                    </a:ext>
                  </a:extLst>
                </a:gridCol>
              </a:tblGrid>
              <a:tr h="533400">
                <a:tc>
                  <a:txBody>
                    <a:bodyPr/>
                    <a:lstStyle/>
                    <a:p>
                      <a:pPr marL="92075">
                        <a:lnSpc>
                          <a:spcPct val="100000"/>
                        </a:lnSpc>
                        <a:spcBef>
                          <a:spcPts val="320"/>
                        </a:spcBef>
                      </a:pPr>
                      <a:r>
                        <a:rPr sz="1400" spc="-5" dirty="0">
                          <a:solidFill>
                            <a:srgbClr val="2C2CB8"/>
                          </a:solidFill>
                          <a:latin typeface="Arial MT"/>
                          <a:cs typeface="Arial MT"/>
                        </a:rPr>
                        <a:t>(x-1,y-1)</a:t>
                      </a:r>
                      <a:endParaRPr sz="1400">
                        <a:latin typeface="Arial MT"/>
                        <a:cs typeface="Arial MT"/>
                      </a:endParaRPr>
                    </a:p>
                  </a:txBody>
                  <a:tcPr marL="0" marR="0" marT="40640" marB="0">
                    <a:lnL w="12700">
                      <a:solidFill>
                        <a:srgbClr val="FFFFFF"/>
                      </a:solidFill>
                      <a:prstDash val="solid"/>
                    </a:lnL>
                    <a:lnT w="12700">
                      <a:solidFill>
                        <a:srgbClr val="FFFFFF"/>
                      </a:solidFill>
                      <a:prstDash val="solid"/>
                    </a:lnT>
                    <a:lnB w="38100">
                      <a:solidFill>
                        <a:srgbClr val="FFFFFF"/>
                      </a:solidFill>
                      <a:prstDash val="solid"/>
                    </a:lnB>
                  </a:tcPr>
                </a:tc>
                <a:tc>
                  <a:txBody>
                    <a:bodyPr/>
                    <a:lstStyle/>
                    <a:p>
                      <a:pPr marR="153035" algn="r">
                        <a:lnSpc>
                          <a:spcPct val="100000"/>
                        </a:lnSpc>
                        <a:spcBef>
                          <a:spcPts val="320"/>
                        </a:spcBef>
                      </a:pPr>
                      <a:r>
                        <a:rPr sz="1400" spc="-5" dirty="0">
                          <a:solidFill>
                            <a:srgbClr val="2C2CB8"/>
                          </a:solidFill>
                          <a:latin typeface="Arial MT"/>
                          <a:cs typeface="Arial MT"/>
                        </a:rPr>
                        <a:t>(x-1,y+1)</a:t>
                      </a:r>
                      <a:endParaRPr sz="1400">
                        <a:latin typeface="Arial MT"/>
                        <a:cs typeface="Arial MT"/>
                      </a:endParaRPr>
                    </a:p>
                  </a:txBody>
                  <a:tcPr marL="0" marR="0" marT="40640" marB="0">
                    <a:lnR w="12700">
                      <a:solidFill>
                        <a:srgbClr val="FFFFFF"/>
                      </a:solidFill>
                      <a:prstDash val="solid"/>
                    </a:lnR>
                    <a:lnT w="12700">
                      <a:solidFill>
                        <a:srgbClr val="FFFFFF"/>
                      </a:solidFill>
                      <a:prstDash val="solid"/>
                    </a:lnT>
                    <a:lnB w="38100">
                      <a:solidFill>
                        <a:srgbClr val="FFFFFF"/>
                      </a:solidFill>
                      <a:prstDash val="solid"/>
                    </a:lnB>
                  </a:tcPr>
                </a:tc>
                <a:extLst>
                  <a:ext uri="{0D108BD9-81ED-4DB2-BD59-A6C34878D82A}">
                    <a16:rowId xmlns:a16="http://schemas.microsoft.com/office/drawing/2014/main" val="10000"/>
                  </a:ext>
                </a:extLst>
              </a:tr>
              <a:tr h="368714">
                <a:tc>
                  <a:txBody>
                    <a:bodyPr/>
                    <a:lstStyle/>
                    <a:p>
                      <a:pPr marR="1270" algn="r">
                        <a:lnSpc>
                          <a:spcPct val="100000"/>
                        </a:lnSpc>
                        <a:spcBef>
                          <a:spcPts val="320"/>
                        </a:spcBef>
                      </a:pPr>
                      <a:r>
                        <a:rPr sz="1400" spc="-10" dirty="0">
                          <a:solidFill>
                            <a:srgbClr val="2C2CB8"/>
                          </a:solidFill>
                          <a:latin typeface="Arial MT"/>
                          <a:cs typeface="Arial MT"/>
                        </a:rPr>
                        <a:t>(x,y)</a:t>
                      </a:r>
                      <a:endParaRPr sz="1400">
                        <a:latin typeface="Arial MT"/>
                        <a:cs typeface="Arial MT"/>
                      </a:endParaRPr>
                    </a:p>
                  </a:txBody>
                  <a:tcPr marL="0" marR="0" marT="40640" marB="0">
                    <a:lnL w="12700">
                      <a:solidFill>
                        <a:srgbClr val="FFFFFF"/>
                      </a:solidFill>
                      <a:prstDash val="solid"/>
                    </a:lnL>
                    <a:lnT w="38100">
                      <a:solidFill>
                        <a:srgbClr val="FFFFFF"/>
                      </a:solidFill>
                      <a:prstDash val="solid"/>
                    </a:lnT>
                  </a:tcPr>
                </a:tc>
                <a:tc>
                  <a:txBody>
                    <a:bodyPr/>
                    <a:lstStyle/>
                    <a:p>
                      <a:pPr>
                        <a:lnSpc>
                          <a:spcPct val="100000"/>
                        </a:lnSpc>
                      </a:pPr>
                      <a:endParaRPr sz="1600">
                        <a:latin typeface="Times New Roman"/>
                        <a:cs typeface="Times New Roman"/>
                      </a:endParaRPr>
                    </a:p>
                  </a:txBody>
                  <a:tcPr marL="0" marR="0" marT="0" marB="0">
                    <a:lnR w="12700">
                      <a:solidFill>
                        <a:srgbClr val="FFFFFF"/>
                      </a:solidFill>
                      <a:prstDash val="solid"/>
                    </a:lnR>
                    <a:lnT w="38100">
                      <a:solidFill>
                        <a:srgbClr val="FFFFFF"/>
                      </a:solidFill>
                      <a:prstDash val="solid"/>
                    </a:lnT>
                  </a:tcPr>
                </a:tc>
                <a:extLst>
                  <a:ext uri="{0D108BD9-81ED-4DB2-BD59-A6C34878D82A}">
                    <a16:rowId xmlns:a16="http://schemas.microsoft.com/office/drawing/2014/main" val="10001"/>
                  </a:ext>
                </a:extLst>
              </a:tr>
              <a:tr h="479010">
                <a:tc>
                  <a:txBody>
                    <a:bodyPr/>
                    <a:lstStyle/>
                    <a:p>
                      <a:pPr marL="92075">
                        <a:lnSpc>
                          <a:spcPct val="100000"/>
                        </a:lnSpc>
                        <a:spcBef>
                          <a:spcPts val="755"/>
                        </a:spcBef>
                      </a:pPr>
                      <a:r>
                        <a:rPr sz="1400" spc="-5" dirty="0">
                          <a:solidFill>
                            <a:srgbClr val="2C2CB8"/>
                          </a:solidFill>
                          <a:latin typeface="Arial MT"/>
                          <a:cs typeface="Arial MT"/>
                        </a:rPr>
                        <a:t>(x-1,y+1)</a:t>
                      </a:r>
                      <a:endParaRPr sz="1400">
                        <a:latin typeface="Arial MT"/>
                        <a:cs typeface="Arial MT"/>
                      </a:endParaRPr>
                    </a:p>
                  </a:txBody>
                  <a:tcPr marL="0" marR="0" marT="95885" marB="0">
                    <a:lnL w="12700">
                      <a:solidFill>
                        <a:srgbClr val="FFFFFF"/>
                      </a:solidFill>
                      <a:prstDash val="solid"/>
                    </a:lnL>
                    <a:lnB w="12700">
                      <a:solidFill>
                        <a:srgbClr val="FFFFFF"/>
                      </a:solidFill>
                      <a:prstDash val="solid"/>
                    </a:lnB>
                  </a:tcPr>
                </a:tc>
                <a:tc>
                  <a:txBody>
                    <a:bodyPr/>
                    <a:lstStyle/>
                    <a:p>
                      <a:pPr marR="108585" algn="r">
                        <a:lnSpc>
                          <a:spcPct val="100000"/>
                        </a:lnSpc>
                        <a:spcBef>
                          <a:spcPts val="755"/>
                        </a:spcBef>
                      </a:pPr>
                      <a:r>
                        <a:rPr sz="1400" spc="-5" dirty="0">
                          <a:solidFill>
                            <a:srgbClr val="2C2CB8"/>
                          </a:solidFill>
                          <a:latin typeface="Arial MT"/>
                          <a:cs typeface="Arial MT"/>
                        </a:rPr>
                        <a:t>(x+1,y+1)</a:t>
                      </a:r>
                      <a:endParaRPr sz="1400">
                        <a:latin typeface="Arial MT"/>
                        <a:cs typeface="Arial MT"/>
                      </a:endParaRPr>
                    </a:p>
                  </a:txBody>
                  <a:tcPr marL="0" marR="0" marT="95885" marB="0">
                    <a:lnR w="12700">
                      <a:solidFill>
                        <a:srgbClr val="FFFFFF"/>
                      </a:solidFill>
                      <a:prstDash val="solid"/>
                    </a:lnR>
                    <a:lnB w="12700">
                      <a:solidFill>
                        <a:srgbClr val="FFFFFF"/>
                      </a:solidFill>
                      <a:prstDash val="solid"/>
                    </a:lnB>
                  </a:tcPr>
                </a:tc>
                <a:extLst>
                  <a:ext uri="{0D108BD9-81ED-4DB2-BD59-A6C34878D82A}">
                    <a16:rowId xmlns:a16="http://schemas.microsoft.com/office/drawing/2014/main" val="10002"/>
                  </a:ext>
                </a:extLst>
              </a:tr>
            </a:tbl>
          </a:graphicData>
        </a:graphic>
      </p:graphicFrame>
      <p:sp>
        <p:nvSpPr>
          <p:cNvPr id="9" name="object 9"/>
          <p:cNvSpPr/>
          <p:nvPr/>
        </p:nvSpPr>
        <p:spPr>
          <a:xfrm>
            <a:off x="8139683" y="2895600"/>
            <a:ext cx="533400" cy="532130"/>
          </a:xfrm>
          <a:custGeom>
            <a:avLst/>
            <a:gdLst/>
            <a:ahLst/>
            <a:cxnLst/>
            <a:rect l="l" t="t" r="r" b="b"/>
            <a:pathLst>
              <a:path w="533400" h="532129">
                <a:moveTo>
                  <a:pt x="0" y="265938"/>
                </a:moveTo>
                <a:lnTo>
                  <a:pt x="4296" y="218151"/>
                </a:lnTo>
                <a:lnTo>
                  <a:pt x="16682" y="173168"/>
                </a:lnTo>
                <a:lnTo>
                  <a:pt x="36406" y="131741"/>
                </a:lnTo>
                <a:lnTo>
                  <a:pt x="62716" y="94622"/>
                </a:lnTo>
                <a:lnTo>
                  <a:pt x="94858" y="62565"/>
                </a:lnTo>
                <a:lnTo>
                  <a:pt x="132080" y="36322"/>
                </a:lnTo>
                <a:lnTo>
                  <a:pt x="173629" y="16644"/>
                </a:lnTo>
                <a:lnTo>
                  <a:pt x="218753" y="4286"/>
                </a:lnTo>
                <a:lnTo>
                  <a:pt x="266700" y="0"/>
                </a:lnTo>
                <a:lnTo>
                  <a:pt x="314646" y="4286"/>
                </a:lnTo>
                <a:lnTo>
                  <a:pt x="359770" y="16644"/>
                </a:lnTo>
                <a:lnTo>
                  <a:pt x="401320" y="36321"/>
                </a:lnTo>
                <a:lnTo>
                  <a:pt x="438541" y="62565"/>
                </a:lnTo>
                <a:lnTo>
                  <a:pt x="470683" y="94622"/>
                </a:lnTo>
                <a:lnTo>
                  <a:pt x="496993" y="131741"/>
                </a:lnTo>
                <a:lnTo>
                  <a:pt x="516717" y="173168"/>
                </a:lnTo>
                <a:lnTo>
                  <a:pt x="529103" y="218151"/>
                </a:lnTo>
                <a:lnTo>
                  <a:pt x="533400" y="265938"/>
                </a:lnTo>
                <a:lnTo>
                  <a:pt x="529103" y="313724"/>
                </a:lnTo>
                <a:lnTo>
                  <a:pt x="516717" y="358707"/>
                </a:lnTo>
                <a:lnTo>
                  <a:pt x="496993" y="400134"/>
                </a:lnTo>
                <a:lnTo>
                  <a:pt x="470683" y="437253"/>
                </a:lnTo>
                <a:lnTo>
                  <a:pt x="438541" y="469310"/>
                </a:lnTo>
                <a:lnTo>
                  <a:pt x="401320" y="495553"/>
                </a:lnTo>
                <a:lnTo>
                  <a:pt x="359770" y="515231"/>
                </a:lnTo>
                <a:lnTo>
                  <a:pt x="314646" y="527589"/>
                </a:lnTo>
                <a:lnTo>
                  <a:pt x="266700" y="531876"/>
                </a:lnTo>
                <a:lnTo>
                  <a:pt x="218753" y="527589"/>
                </a:lnTo>
                <a:lnTo>
                  <a:pt x="173629" y="515231"/>
                </a:lnTo>
                <a:lnTo>
                  <a:pt x="132080" y="495554"/>
                </a:lnTo>
                <a:lnTo>
                  <a:pt x="94858" y="469310"/>
                </a:lnTo>
                <a:lnTo>
                  <a:pt x="62716" y="437253"/>
                </a:lnTo>
                <a:lnTo>
                  <a:pt x="36406" y="400134"/>
                </a:lnTo>
                <a:lnTo>
                  <a:pt x="16682" y="358707"/>
                </a:lnTo>
                <a:lnTo>
                  <a:pt x="4296" y="313724"/>
                </a:lnTo>
                <a:lnTo>
                  <a:pt x="0" y="265938"/>
                </a:lnTo>
                <a:close/>
              </a:path>
            </a:pathLst>
          </a:custGeom>
          <a:ln w="9525">
            <a:solidFill>
              <a:srgbClr val="000000"/>
            </a:solidFill>
          </a:ln>
        </p:spPr>
        <p:txBody>
          <a:bodyPr wrap="square" lIns="0" tIns="0" rIns="0" bIns="0" rtlCol="0"/>
          <a:lstStyle/>
          <a:p>
            <a:endParaRPr/>
          </a:p>
        </p:txBody>
      </p:sp>
      <p:pic>
        <p:nvPicPr>
          <p:cNvPr id="10" name="object 10"/>
          <p:cNvPicPr/>
          <p:nvPr/>
        </p:nvPicPr>
        <p:blipFill>
          <a:blip r:embed="rId4" cstate="print"/>
          <a:stretch>
            <a:fillRect/>
          </a:stretch>
        </p:blipFill>
        <p:spPr>
          <a:xfrm>
            <a:off x="3705886" y="4856335"/>
            <a:ext cx="734179" cy="275863"/>
          </a:xfrm>
          <a:prstGeom prst="rect">
            <a:avLst/>
          </a:prstGeom>
        </p:spPr>
      </p:pic>
      <p:graphicFrame>
        <p:nvGraphicFramePr>
          <p:cNvPr id="11" name="object 11"/>
          <p:cNvGraphicFramePr>
            <a:graphicFrameLocks noGrp="1"/>
          </p:cNvGraphicFramePr>
          <p:nvPr/>
        </p:nvGraphicFramePr>
        <p:xfrm>
          <a:off x="4535552" y="4489451"/>
          <a:ext cx="2870834" cy="1474786"/>
        </p:xfrm>
        <a:graphic>
          <a:graphicData uri="http://schemas.openxmlformats.org/drawingml/2006/table">
            <a:tbl>
              <a:tblPr firstRow="1" bandRow="1">
                <a:tableStyleId>{2D5ABB26-0587-4C30-8999-92F81FD0307C}</a:tableStyleId>
              </a:tblPr>
              <a:tblGrid>
                <a:gridCol w="922655">
                  <a:extLst>
                    <a:ext uri="{9D8B030D-6E8A-4147-A177-3AD203B41FA5}">
                      <a16:colId xmlns:a16="http://schemas.microsoft.com/office/drawing/2014/main" val="20000"/>
                    </a:ext>
                  </a:extLst>
                </a:gridCol>
                <a:gridCol w="877569">
                  <a:extLst>
                    <a:ext uri="{9D8B030D-6E8A-4147-A177-3AD203B41FA5}">
                      <a16:colId xmlns:a16="http://schemas.microsoft.com/office/drawing/2014/main" val="20001"/>
                    </a:ext>
                  </a:extLst>
                </a:gridCol>
                <a:gridCol w="1070610">
                  <a:extLst>
                    <a:ext uri="{9D8B030D-6E8A-4147-A177-3AD203B41FA5}">
                      <a16:colId xmlns:a16="http://schemas.microsoft.com/office/drawing/2014/main" val="20002"/>
                    </a:ext>
                  </a:extLst>
                </a:gridCol>
              </a:tblGrid>
              <a:tr h="533019">
                <a:tc>
                  <a:txBody>
                    <a:bodyPr/>
                    <a:lstStyle/>
                    <a:p>
                      <a:pPr marL="91440">
                        <a:lnSpc>
                          <a:spcPct val="100000"/>
                        </a:lnSpc>
                        <a:spcBef>
                          <a:spcPts val="320"/>
                        </a:spcBef>
                      </a:pPr>
                      <a:r>
                        <a:rPr sz="1400" spc="-5" dirty="0">
                          <a:solidFill>
                            <a:srgbClr val="2C2CB8"/>
                          </a:solidFill>
                          <a:latin typeface="Arial MT"/>
                          <a:cs typeface="Arial MT"/>
                        </a:rPr>
                        <a:t>(x-1,y-1)</a:t>
                      </a:r>
                      <a:endParaRPr sz="1400">
                        <a:latin typeface="Arial MT"/>
                        <a:cs typeface="Arial MT"/>
                      </a:endParaRPr>
                    </a:p>
                  </a:txBody>
                  <a:tcPr marL="0" marR="0" marT="40640" marB="0">
                    <a:lnL w="12700">
                      <a:solidFill>
                        <a:srgbClr val="FFFFFF"/>
                      </a:solidFill>
                      <a:prstDash val="solid"/>
                    </a:lnL>
                    <a:lnT w="12700">
                      <a:solidFill>
                        <a:srgbClr val="FFFFFF"/>
                      </a:solidFill>
                      <a:prstDash val="solid"/>
                    </a:lnT>
                    <a:lnB w="38100">
                      <a:solidFill>
                        <a:srgbClr val="FFFFFF"/>
                      </a:solidFill>
                      <a:prstDash val="solid"/>
                    </a:lnB>
                  </a:tcPr>
                </a:tc>
                <a:tc>
                  <a:txBody>
                    <a:bodyPr/>
                    <a:lstStyle/>
                    <a:p>
                      <a:pPr marL="126364">
                        <a:lnSpc>
                          <a:spcPct val="100000"/>
                        </a:lnSpc>
                        <a:spcBef>
                          <a:spcPts val="320"/>
                        </a:spcBef>
                      </a:pPr>
                      <a:r>
                        <a:rPr sz="1400" spc="-5" dirty="0">
                          <a:solidFill>
                            <a:srgbClr val="2C2CB8"/>
                          </a:solidFill>
                          <a:latin typeface="Arial MT"/>
                          <a:cs typeface="Arial MT"/>
                        </a:rPr>
                        <a:t>(x-1,y)</a:t>
                      </a:r>
                      <a:endParaRPr sz="1400">
                        <a:latin typeface="Arial MT"/>
                        <a:cs typeface="Arial MT"/>
                      </a:endParaRPr>
                    </a:p>
                  </a:txBody>
                  <a:tcPr marL="0" marR="0" marT="40640" marB="0">
                    <a:lnT w="12700">
                      <a:solidFill>
                        <a:srgbClr val="FFFFFF"/>
                      </a:solidFill>
                      <a:prstDash val="solid"/>
                    </a:lnT>
                    <a:lnB w="38100">
                      <a:solidFill>
                        <a:srgbClr val="FFFFFF"/>
                      </a:solidFill>
                      <a:prstDash val="solid"/>
                    </a:lnB>
                  </a:tcPr>
                </a:tc>
                <a:tc>
                  <a:txBody>
                    <a:bodyPr/>
                    <a:lstStyle/>
                    <a:p>
                      <a:pPr marL="205740">
                        <a:lnSpc>
                          <a:spcPct val="100000"/>
                        </a:lnSpc>
                        <a:spcBef>
                          <a:spcPts val="320"/>
                        </a:spcBef>
                      </a:pPr>
                      <a:r>
                        <a:rPr sz="1400" spc="-5" dirty="0">
                          <a:solidFill>
                            <a:srgbClr val="2C2CB8"/>
                          </a:solidFill>
                          <a:latin typeface="Arial MT"/>
                          <a:cs typeface="Arial MT"/>
                        </a:rPr>
                        <a:t>(x-1,y+1)</a:t>
                      </a:r>
                      <a:endParaRPr sz="1400">
                        <a:latin typeface="Arial MT"/>
                        <a:cs typeface="Arial MT"/>
                      </a:endParaRPr>
                    </a:p>
                  </a:txBody>
                  <a:tcPr marL="0" marR="0" marT="40640" marB="0">
                    <a:lnR w="12700">
                      <a:solidFill>
                        <a:srgbClr val="FFFFFF"/>
                      </a:solidFill>
                      <a:prstDash val="solid"/>
                    </a:lnR>
                    <a:lnT w="12700">
                      <a:solidFill>
                        <a:srgbClr val="FFFFFF"/>
                      </a:solidFill>
                      <a:prstDash val="solid"/>
                    </a:lnT>
                    <a:lnB w="38100">
                      <a:solidFill>
                        <a:srgbClr val="FFFFFF"/>
                      </a:solidFill>
                      <a:prstDash val="solid"/>
                    </a:lnB>
                  </a:tcPr>
                </a:tc>
                <a:extLst>
                  <a:ext uri="{0D108BD9-81ED-4DB2-BD59-A6C34878D82A}">
                    <a16:rowId xmlns:a16="http://schemas.microsoft.com/office/drawing/2014/main" val="10000"/>
                  </a:ext>
                </a:extLst>
              </a:tr>
              <a:tr h="416061">
                <a:tc>
                  <a:txBody>
                    <a:bodyPr/>
                    <a:lstStyle/>
                    <a:p>
                      <a:pPr marL="91440">
                        <a:lnSpc>
                          <a:spcPct val="100000"/>
                        </a:lnSpc>
                        <a:spcBef>
                          <a:spcPts val="320"/>
                        </a:spcBef>
                      </a:pPr>
                      <a:r>
                        <a:rPr sz="1400" spc="-10" dirty="0">
                          <a:solidFill>
                            <a:srgbClr val="2C2CB8"/>
                          </a:solidFill>
                          <a:latin typeface="Arial MT"/>
                          <a:cs typeface="Arial MT"/>
                        </a:rPr>
                        <a:t>(x,y-1)</a:t>
                      </a:r>
                      <a:endParaRPr sz="1400">
                        <a:latin typeface="Arial MT"/>
                        <a:cs typeface="Arial MT"/>
                      </a:endParaRPr>
                    </a:p>
                  </a:txBody>
                  <a:tcPr marL="0" marR="0" marT="40640" marB="0">
                    <a:lnL w="12700">
                      <a:solidFill>
                        <a:srgbClr val="FFFFFF"/>
                      </a:solidFill>
                      <a:prstDash val="solid"/>
                    </a:lnL>
                    <a:lnT w="38100">
                      <a:solidFill>
                        <a:srgbClr val="FFFFFF"/>
                      </a:solidFill>
                      <a:prstDash val="solid"/>
                    </a:lnT>
                  </a:tcPr>
                </a:tc>
                <a:tc>
                  <a:txBody>
                    <a:bodyPr/>
                    <a:lstStyle/>
                    <a:p>
                      <a:pPr marL="126364">
                        <a:lnSpc>
                          <a:spcPct val="100000"/>
                        </a:lnSpc>
                        <a:spcBef>
                          <a:spcPts val="320"/>
                        </a:spcBef>
                      </a:pPr>
                      <a:r>
                        <a:rPr sz="1400" spc="-10" dirty="0">
                          <a:solidFill>
                            <a:srgbClr val="2C2CB8"/>
                          </a:solidFill>
                          <a:latin typeface="Arial MT"/>
                          <a:cs typeface="Arial MT"/>
                        </a:rPr>
                        <a:t>(x,y)</a:t>
                      </a:r>
                      <a:endParaRPr sz="1400">
                        <a:latin typeface="Arial MT"/>
                        <a:cs typeface="Arial MT"/>
                      </a:endParaRPr>
                    </a:p>
                  </a:txBody>
                  <a:tcPr marL="0" marR="0" marT="40640" marB="0">
                    <a:lnT w="38100">
                      <a:solidFill>
                        <a:srgbClr val="FFFFFF"/>
                      </a:solidFill>
                      <a:prstDash val="solid"/>
                    </a:lnT>
                  </a:tcPr>
                </a:tc>
                <a:tc>
                  <a:txBody>
                    <a:bodyPr/>
                    <a:lstStyle/>
                    <a:p>
                      <a:pPr marL="205740">
                        <a:lnSpc>
                          <a:spcPct val="100000"/>
                        </a:lnSpc>
                        <a:spcBef>
                          <a:spcPts val="320"/>
                        </a:spcBef>
                      </a:pPr>
                      <a:r>
                        <a:rPr sz="1400" spc="-5" dirty="0">
                          <a:solidFill>
                            <a:srgbClr val="2C2CB8"/>
                          </a:solidFill>
                          <a:latin typeface="Arial MT"/>
                          <a:cs typeface="Arial MT"/>
                        </a:rPr>
                        <a:t>(x,y+1)</a:t>
                      </a:r>
                      <a:endParaRPr sz="1400">
                        <a:latin typeface="Arial MT"/>
                        <a:cs typeface="Arial MT"/>
                      </a:endParaRPr>
                    </a:p>
                  </a:txBody>
                  <a:tcPr marL="0" marR="0" marT="40640" marB="0">
                    <a:lnR w="12700">
                      <a:solidFill>
                        <a:srgbClr val="FFFFFF"/>
                      </a:solidFill>
                      <a:prstDash val="solid"/>
                    </a:lnR>
                    <a:lnT w="38100">
                      <a:solidFill>
                        <a:srgbClr val="FFFFFF"/>
                      </a:solidFill>
                      <a:prstDash val="solid"/>
                    </a:lnT>
                  </a:tcPr>
                </a:tc>
                <a:extLst>
                  <a:ext uri="{0D108BD9-81ED-4DB2-BD59-A6C34878D82A}">
                    <a16:rowId xmlns:a16="http://schemas.microsoft.com/office/drawing/2014/main" val="10001"/>
                  </a:ext>
                </a:extLst>
              </a:tr>
              <a:tr h="525706">
                <a:tc>
                  <a:txBody>
                    <a:bodyPr/>
                    <a:lstStyle/>
                    <a:p>
                      <a:pPr marL="91440">
                        <a:lnSpc>
                          <a:spcPct val="100000"/>
                        </a:lnSpc>
                        <a:spcBef>
                          <a:spcPts val="1125"/>
                        </a:spcBef>
                      </a:pPr>
                      <a:r>
                        <a:rPr sz="1400" spc="-5" dirty="0">
                          <a:solidFill>
                            <a:srgbClr val="2C2CB8"/>
                          </a:solidFill>
                          <a:latin typeface="Arial MT"/>
                          <a:cs typeface="Arial MT"/>
                        </a:rPr>
                        <a:t>(x-1,y+1)</a:t>
                      </a:r>
                      <a:endParaRPr sz="1400">
                        <a:latin typeface="Arial MT"/>
                        <a:cs typeface="Arial MT"/>
                      </a:endParaRPr>
                    </a:p>
                  </a:txBody>
                  <a:tcPr marL="0" marR="0" marT="142875" marB="0">
                    <a:lnL w="12700">
                      <a:solidFill>
                        <a:srgbClr val="FFFFFF"/>
                      </a:solidFill>
                      <a:prstDash val="solid"/>
                    </a:lnL>
                    <a:lnB w="12700">
                      <a:solidFill>
                        <a:srgbClr val="FFFFFF"/>
                      </a:solidFill>
                      <a:prstDash val="solid"/>
                    </a:lnB>
                  </a:tcPr>
                </a:tc>
                <a:tc>
                  <a:txBody>
                    <a:bodyPr/>
                    <a:lstStyle/>
                    <a:p>
                      <a:pPr marL="126364">
                        <a:lnSpc>
                          <a:spcPct val="100000"/>
                        </a:lnSpc>
                        <a:spcBef>
                          <a:spcPts val="1125"/>
                        </a:spcBef>
                      </a:pPr>
                      <a:r>
                        <a:rPr sz="1400" spc="-5" dirty="0">
                          <a:solidFill>
                            <a:srgbClr val="2C2CB8"/>
                          </a:solidFill>
                          <a:latin typeface="Arial MT"/>
                          <a:cs typeface="Arial MT"/>
                        </a:rPr>
                        <a:t>(x+1,y)</a:t>
                      </a:r>
                      <a:endParaRPr sz="1400">
                        <a:latin typeface="Arial MT"/>
                        <a:cs typeface="Arial MT"/>
                      </a:endParaRPr>
                    </a:p>
                  </a:txBody>
                  <a:tcPr marL="0" marR="0" marT="142875" marB="0">
                    <a:lnB w="12700">
                      <a:solidFill>
                        <a:srgbClr val="FFFFFF"/>
                      </a:solidFill>
                      <a:prstDash val="solid"/>
                    </a:lnB>
                  </a:tcPr>
                </a:tc>
                <a:tc>
                  <a:txBody>
                    <a:bodyPr/>
                    <a:lstStyle/>
                    <a:p>
                      <a:pPr marL="205740">
                        <a:lnSpc>
                          <a:spcPct val="100000"/>
                        </a:lnSpc>
                        <a:spcBef>
                          <a:spcPts val="1125"/>
                        </a:spcBef>
                      </a:pPr>
                      <a:r>
                        <a:rPr sz="1400" spc="-5" dirty="0">
                          <a:solidFill>
                            <a:srgbClr val="2C2CB8"/>
                          </a:solidFill>
                          <a:latin typeface="Arial MT"/>
                          <a:cs typeface="Arial MT"/>
                        </a:rPr>
                        <a:t>(x+1,y+1)</a:t>
                      </a:r>
                      <a:endParaRPr sz="1400">
                        <a:latin typeface="Arial MT"/>
                        <a:cs typeface="Arial MT"/>
                      </a:endParaRPr>
                    </a:p>
                  </a:txBody>
                  <a:tcPr marL="0" marR="0" marT="142875" marB="0">
                    <a:lnR w="12700">
                      <a:solidFill>
                        <a:srgbClr val="FFFFFF"/>
                      </a:solidFill>
                      <a:prstDash val="solid"/>
                    </a:lnR>
                    <a:lnB w="12700">
                      <a:solidFill>
                        <a:srgbClr val="FFFFFF"/>
                      </a:solidFill>
                      <a:prstDash val="solid"/>
                    </a:lnB>
                  </a:tcPr>
                </a:tc>
                <a:extLst>
                  <a:ext uri="{0D108BD9-81ED-4DB2-BD59-A6C34878D82A}">
                    <a16:rowId xmlns:a16="http://schemas.microsoft.com/office/drawing/2014/main" val="10002"/>
                  </a:ext>
                </a:extLst>
              </a:tr>
            </a:tbl>
          </a:graphicData>
        </a:graphic>
      </p:graphicFrame>
      <p:sp>
        <p:nvSpPr>
          <p:cNvPr id="12" name="object 12"/>
          <p:cNvSpPr/>
          <p:nvPr/>
        </p:nvSpPr>
        <p:spPr>
          <a:xfrm>
            <a:off x="5494020" y="4876800"/>
            <a:ext cx="533400" cy="532130"/>
          </a:xfrm>
          <a:custGeom>
            <a:avLst/>
            <a:gdLst/>
            <a:ahLst/>
            <a:cxnLst/>
            <a:rect l="l" t="t" r="r" b="b"/>
            <a:pathLst>
              <a:path w="533400" h="532129">
                <a:moveTo>
                  <a:pt x="0" y="265938"/>
                </a:moveTo>
                <a:lnTo>
                  <a:pt x="4296" y="218151"/>
                </a:lnTo>
                <a:lnTo>
                  <a:pt x="16682" y="173168"/>
                </a:lnTo>
                <a:lnTo>
                  <a:pt x="36406" y="131741"/>
                </a:lnTo>
                <a:lnTo>
                  <a:pt x="62716" y="94622"/>
                </a:lnTo>
                <a:lnTo>
                  <a:pt x="94858" y="62565"/>
                </a:lnTo>
                <a:lnTo>
                  <a:pt x="132079" y="36321"/>
                </a:lnTo>
                <a:lnTo>
                  <a:pt x="173629" y="16644"/>
                </a:lnTo>
                <a:lnTo>
                  <a:pt x="218753" y="4286"/>
                </a:lnTo>
                <a:lnTo>
                  <a:pt x="266700" y="0"/>
                </a:lnTo>
                <a:lnTo>
                  <a:pt x="314646" y="4286"/>
                </a:lnTo>
                <a:lnTo>
                  <a:pt x="359770" y="16644"/>
                </a:lnTo>
                <a:lnTo>
                  <a:pt x="401319" y="36322"/>
                </a:lnTo>
                <a:lnTo>
                  <a:pt x="438541" y="62565"/>
                </a:lnTo>
                <a:lnTo>
                  <a:pt x="470683" y="94622"/>
                </a:lnTo>
                <a:lnTo>
                  <a:pt x="496993" y="131741"/>
                </a:lnTo>
                <a:lnTo>
                  <a:pt x="516717" y="173168"/>
                </a:lnTo>
                <a:lnTo>
                  <a:pt x="529103" y="218151"/>
                </a:lnTo>
                <a:lnTo>
                  <a:pt x="533400" y="265938"/>
                </a:lnTo>
                <a:lnTo>
                  <a:pt x="529103" y="313724"/>
                </a:lnTo>
                <a:lnTo>
                  <a:pt x="516717" y="358707"/>
                </a:lnTo>
                <a:lnTo>
                  <a:pt x="496993" y="400134"/>
                </a:lnTo>
                <a:lnTo>
                  <a:pt x="470683" y="437253"/>
                </a:lnTo>
                <a:lnTo>
                  <a:pt x="438541" y="469310"/>
                </a:lnTo>
                <a:lnTo>
                  <a:pt x="401320" y="495553"/>
                </a:lnTo>
                <a:lnTo>
                  <a:pt x="359770" y="515231"/>
                </a:lnTo>
                <a:lnTo>
                  <a:pt x="314646" y="527589"/>
                </a:lnTo>
                <a:lnTo>
                  <a:pt x="266700" y="531876"/>
                </a:lnTo>
                <a:lnTo>
                  <a:pt x="218753" y="527589"/>
                </a:lnTo>
                <a:lnTo>
                  <a:pt x="173629" y="515231"/>
                </a:lnTo>
                <a:lnTo>
                  <a:pt x="132080" y="495553"/>
                </a:lnTo>
                <a:lnTo>
                  <a:pt x="94858" y="469310"/>
                </a:lnTo>
                <a:lnTo>
                  <a:pt x="62716" y="437253"/>
                </a:lnTo>
                <a:lnTo>
                  <a:pt x="36406" y="400134"/>
                </a:lnTo>
                <a:lnTo>
                  <a:pt x="16682" y="358707"/>
                </a:lnTo>
                <a:lnTo>
                  <a:pt x="4296" y="313724"/>
                </a:lnTo>
                <a:lnTo>
                  <a:pt x="0" y="265938"/>
                </a:lnTo>
                <a:close/>
              </a:path>
            </a:pathLst>
          </a:custGeom>
          <a:ln w="9525">
            <a:solidFill>
              <a:srgbClr val="000000"/>
            </a:solidFill>
          </a:ln>
        </p:spPr>
        <p:txBody>
          <a:bodyPr wrap="square" lIns="0" tIns="0" rIns="0" bIns="0" rtlCol="0"/>
          <a:lstStyle/>
          <a:p>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514574" y="5095510"/>
            <a:ext cx="5923280" cy="953769"/>
            <a:chOff x="990574" y="5095509"/>
            <a:chExt cx="5923280" cy="953769"/>
          </a:xfrm>
        </p:grpSpPr>
        <p:pic>
          <p:nvPicPr>
            <p:cNvPr id="3" name="object 3"/>
            <p:cNvPicPr/>
            <p:nvPr/>
          </p:nvPicPr>
          <p:blipFill>
            <a:blip r:embed="rId2" cstate="print"/>
            <a:stretch>
              <a:fillRect/>
            </a:stretch>
          </p:blipFill>
          <p:spPr>
            <a:xfrm>
              <a:off x="1274445" y="5095509"/>
              <a:ext cx="5638800" cy="953247"/>
            </a:xfrm>
            <a:prstGeom prst="rect">
              <a:avLst/>
            </a:prstGeom>
          </p:spPr>
        </p:pic>
        <p:sp>
          <p:nvSpPr>
            <p:cNvPr id="4" name="object 4"/>
            <p:cNvSpPr/>
            <p:nvPr/>
          </p:nvSpPr>
          <p:spPr>
            <a:xfrm>
              <a:off x="1751076" y="5334000"/>
              <a:ext cx="0" cy="152400"/>
            </a:xfrm>
            <a:custGeom>
              <a:avLst/>
              <a:gdLst/>
              <a:ahLst/>
              <a:cxnLst/>
              <a:rect l="l" t="t" r="r" b="b"/>
              <a:pathLst>
                <a:path h="152400">
                  <a:moveTo>
                    <a:pt x="0" y="0"/>
                  </a:moveTo>
                  <a:lnTo>
                    <a:pt x="0" y="152400"/>
                  </a:lnTo>
                </a:path>
              </a:pathLst>
            </a:custGeom>
            <a:ln w="15875">
              <a:solidFill>
                <a:srgbClr val="000000"/>
              </a:solidFill>
              <a:prstDash val="sysDash"/>
            </a:ln>
          </p:spPr>
          <p:txBody>
            <a:bodyPr wrap="square" lIns="0" tIns="0" rIns="0" bIns="0" rtlCol="0"/>
            <a:lstStyle/>
            <a:p>
              <a:endParaRPr/>
            </a:p>
          </p:txBody>
        </p:sp>
        <p:sp>
          <p:nvSpPr>
            <p:cNvPr id="5" name="object 5"/>
            <p:cNvSpPr/>
            <p:nvPr/>
          </p:nvSpPr>
          <p:spPr>
            <a:xfrm>
              <a:off x="1635252" y="5410200"/>
              <a:ext cx="269875" cy="304800"/>
            </a:xfrm>
            <a:custGeom>
              <a:avLst/>
              <a:gdLst/>
              <a:ahLst/>
              <a:cxnLst/>
              <a:rect l="l" t="t" r="r" b="b"/>
              <a:pathLst>
                <a:path w="269875" h="304800">
                  <a:moveTo>
                    <a:pt x="0" y="152400"/>
                  </a:moveTo>
                  <a:lnTo>
                    <a:pt x="6870" y="104217"/>
                  </a:lnTo>
                  <a:lnTo>
                    <a:pt x="26005" y="62380"/>
                  </a:lnTo>
                  <a:lnTo>
                    <a:pt x="55193" y="29394"/>
                  </a:lnTo>
                  <a:lnTo>
                    <a:pt x="92220" y="7766"/>
                  </a:lnTo>
                  <a:lnTo>
                    <a:pt x="134874" y="0"/>
                  </a:lnTo>
                  <a:lnTo>
                    <a:pt x="177527" y="7766"/>
                  </a:lnTo>
                  <a:lnTo>
                    <a:pt x="214554" y="29394"/>
                  </a:lnTo>
                  <a:lnTo>
                    <a:pt x="243742" y="62380"/>
                  </a:lnTo>
                  <a:lnTo>
                    <a:pt x="262877" y="104217"/>
                  </a:lnTo>
                  <a:lnTo>
                    <a:pt x="269748" y="152400"/>
                  </a:lnTo>
                  <a:lnTo>
                    <a:pt x="262877" y="200568"/>
                  </a:lnTo>
                  <a:lnTo>
                    <a:pt x="243742" y="242403"/>
                  </a:lnTo>
                  <a:lnTo>
                    <a:pt x="214554" y="275394"/>
                  </a:lnTo>
                  <a:lnTo>
                    <a:pt x="177527" y="297030"/>
                  </a:lnTo>
                  <a:lnTo>
                    <a:pt x="134874" y="304800"/>
                  </a:lnTo>
                  <a:lnTo>
                    <a:pt x="92220" y="297030"/>
                  </a:lnTo>
                  <a:lnTo>
                    <a:pt x="55193" y="275394"/>
                  </a:lnTo>
                  <a:lnTo>
                    <a:pt x="26005" y="242403"/>
                  </a:lnTo>
                  <a:lnTo>
                    <a:pt x="6870" y="200568"/>
                  </a:lnTo>
                  <a:lnTo>
                    <a:pt x="0" y="152400"/>
                  </a:lnTo>
                  <a:close/>
                </a:path>
              </a:pathLst>
            </a:custGeom>
            <a:ln w="9524">
              <a:solidFill>
                <a:srgbClr val="000000"/>
              </a:solidFill>
            </a:ln>
          </p:spPr>
          <p:txBody>
            <a:bodyPr wrap="square" lIns="0" tIns="0" rIns="0" bIns="0" rtlCol="0"/>
            <a:lstStyle/>
            <a:p>
              <a:endParaRPr/>
            </a:p>
          </p:txBody>
        </p:sp>
        <p:sp>
          <p:nvSpPr>
            <p:cNvPr id="6" name="object 6"/>
            <p:cNvSpPr/>
            <p:nvPr/>
          </p:nvSpPr>
          <p:spPr>
            <a:xfrm>
              <a:off x="990574" y="5556377"/>
              <a:ext cx="647065" cy="188595"/>
            </a:xfrm>
            <a:custGeom>
              <a:avLst/>
              <a:gdLst/>
              <a:ahLst/>
              <a:cxnLst/>
              <a:rect l="l" t="t" r="r" b="b"/>
              <a:pathLst>
                <a:path w="647064" h="188595">
                  <a:moveTo>
                    <a:pt x="74371" y="87934"/>
                  </a:moveTo>
                  <a:lnTo>
                    <a:pt x="0" y="158623"/>
                  </a:lnTo>
                  <a:lnTo>
                    <a:pt x="98132" y="188569"/>
                  </a:lnTo>
                  <a:lnTo>
                    <a:pt x="101688" y="186690"/>
                  </a:lnTo>
                  <a:lnTo>
                    <a:pt x="103733" y="179971"/>
                  </a:lnTo>
                  <a:lnTo>
                    <a:pt x="101841" y="176428"/>
                  </a:lnTo>
                  <a:lnTo>
                    <a:pt x="54271" y="161912"/>
                  </a:lnTo>
                  <a:lnTo>
                    <a:pt x="13715" y="161912"/>
                  </a:lnTo>
                  <a:lnTo>
                    <a:pt x="10794" y="149555"/>
                  </a:lnTo>
                  <a:lnTo>
                    <a:pt x="33663" y="144153"/>
                  </a:lnTo>
                  <a:lnTo>
                    <a:pt x="83121" y="97142"/>
                  </a:lnTo>
                  <a:lnTo>
                    <a:pt x="83223" y="93129"/>
                  </a:lnTo>
                  <a:lnTo>
                    <a:pt x="78397" y="88036"/>
                  </a:lnTo>
                  <a:lnTo>
                    <a:pt x="74371" y="87934"/>
                  </a:lnTo>
                  <a:close/>
                </a:path>
                <a:path w="647064" h="188595">
                  <a:moveTo>
                    <a:pt x="33663" y="144153"/>
                  </a:moveTo>
                  <a:lnTo>
                    <a:pt x="10794" y="149555"/>
                  </a:lnTo>
                  <a:lnTo>
                    <a:pt x="13715" y="161912"/>
                  </a:lnTo>
                  <a:lnTo>
                    <a:pt x="20386" y="160337"/>
                  </a:lnTo>
                  <a:lnTo>
                    <a:pt x="16637" y="160337"/>
                  </a:lnTo>
                  <a:lnTo>
                    <a:pt x="14109" y="149656"/>
                  </a:lnTo>
                  <a:lnTo>
                    <a:pt x="27873" y="149656"/>
                  </a:lnTo>
                  <a:lnTo>
                    <a:pt x="33663" y="144153"/>
                  </a:lnTo>
                  <a:close/>
                </a:path>
                <a:path w="647064" h="188595">
                  <a:moveTo>
                    <a:pt x="36581" y="156514"/>
                  </a:moveTo>
                  <a:lnTo>
                    <a:pt x="13715" y="161912"/>
                  </a:lnTo>
                  <a:lnTo>
                    <a:pt x="54271" y="161912"/>
                  </a:lnTo>
                  <a:lnTo>
                    <a:pt x="36581" y="156514"/>
                  </a:lnTo>
                  <a:close/>
                </a:path>
                <a:path w="647064" h="188595">
                  <a:moveTo>
                    <a:pt x="14109" y="149656"/>
                  </a:moveTo>
                  <a:lnTo>
                    <a:pt x="16637" y="160337"/>
                  </a:lnTo>
                  <a:lnTo>
                    <a:pt x="24528" y="152836"/>
                  </a:lnTo>
                  <a:lnTo>
                    <a:pt x="14109" y="149656"/>
                  </a:lnTo>
                  <a:close/>
                </a:path>
                <a:path w="647064" h="188595">
                  <a:moveTo>
                    <a:pt x="24528" y="152836"/>
                  </a:moveTo>
                  <a:lnTo>
                    <a:pt x="16637" y="160337"/>
                  </a:lnTo>
                  <a:lnTo>
                    <a:pt x="20386" y="160337"/>
                  </a:lnTo>
                  <a:lnTo>
                    <a:pt x="36581" y="156514"/>
                  </a:lnTo>
                  <a:lnTo>
                    <a:pt x="24528" y="152836"/>
                  </a:lnTo>
                  <a:close/>
                </a:path>
                <a:path w="647064" h="188595">
                  <a:moveTo>
                    <a:pt x="643915" y="0"/>
                  </a:moveTo>
                  <a:lnTo>
                    <a:pt x="33663" y="144153"/>
                  </a:lnTo>
                  <a:lnTo>
                    <a:pt x="24528" y="152836"/>
                  </a:lnTo>
                  <a:lnTo>
                    <a:pt x="36581" y="156514"/>
                  </a:lnTo>
                  <a:lnTo>
                    <a:pt x="646836" y="12446"/>
                  </a:lnTo>
                  <a:lnTo>
                    <a:pt x="643915" y="0"/>
                  </a:lnTo>
                  <a:close/>
                </a:path>
                <a:path w="647064" h="188595">
                  <a:moveTo>
                    <a:pt x="27873" y="149656"/>
                  </a:moveTo>
                  <a:lnTo>
                    <a:pt x="14109" y="149656"/>
                  </a:lnTo>
                  <a:lnTo>
                    <a:pt x="24528" y="152836"/>
                  </a:lnTo>
                  <a:lnTo>
                    <a:pt x="27873" y="149656"/>
                  </a:lnTo>
                  <a:close/>
                </a:path>
              </a:pathLst>
            </a:custGeom>
            <a:solidFill>
              <a:srgbClr val="000000"/>
            </a:solidFill>
          </p:spPr>
          <p:txBody>
            <a:bodyPr wrap="square" lIns="0" tIns="0" rIns="0" bIns="0" rtlCol="0"/>
            <a:lstStyle/>
            <a:p>
              <a:endParaRPr/>
            </a:p>
          </p:txBody>
        </p:sp>
        <p:sp>
          <p:nvSpPr>
            <p:cNvPr id="7" name="object 7"/>
            <p:cNvSpPr/>
            <p:nvPr/>
          </p:nvSpPr>
          <p:spPr>
            <a:xfrm>
              <a:off x="4267200" y="5320284"/>
              <a:ext cx="2515235" cy="485140"/>
            </a:xfrm>
            <a:custGeom>
              <a:avLst/>
              <a:gdLst/>
              <a:ahLst/>
              <a:cxnLst/>
              <a:rect l="l" t="t" r="r" b="b"/>
              <a:pathLst>
                <a:path w="2515234" h="485139">
                  <a:moveTo>
                    <a:pt x="0" y="13715"/>
                  </a:moveTo>
                  <a:lnTo>
                    <a:pt x="0" y="166115"/>
                  </a:lnTo>
                </a:path>
                <a:path w="2515234" h="485139">
                  <a:moveTo>
                    <a:pt x="304800" y="13715"/>
                  </a:moveTo>
                  <a:lnTo>
                    <a:pt x="0" y="242315"/>
                  </a:lnTo>
                </a:path>
                <a:path w="2515234" h="485139">
                  <a:moveTo>
                    <a:pt x="50291" y="326135"/>
                  </a:moveTo>
                  <a:lnTo>
                    <a:pt x="305308" y="485114"/>
                  </a:lnTo>
                </a:path>
                <a:path w="2515234" h="485139">
                  <a:moveTo>
                    <a:pt x="2209800" y="13715"/>
                  </a:moveTo>
                  <a:lnTo>
                    <a:pt x="2209800" y="166115"/>
                  </a:lnTo>
                </a:path>
                <a:path w="2515234" h="485139">
                  <a:moveTo>
                    <a:pt x="2514600" y="0"/>
                  </a:moveTo>
                  <a:lnTo>
                    <a:pt x="2209800" y="228599"/>
                  </a:lnTo>
                </a:path>
                <a:path w="2515234" h="485139">
                  <a:moveTo>
                    <a:pt x="2260092" y="312419"/>
                  </a:moveTo>
                  <a:lnTo>
                    <a:pt x="2515107" y="471398"/>
                  </a:lnTo>
                </a:path>
              </a:pathLst>
            </a:custGeom>
            <a:ln w="15875">
              <a:solidFill>
                <a:srgbClr val="000000"/>
              </a:solidFill>
              <a:prstDash val="sysDash"/>
            </a:ln>
          </p:spPr>
          <p:txBody>
            <a:bodyPr wrap="square" lIns="0" tIns="0" rIns="0" bIns="0" rtlCol="0"/>
            <a:lstStyle/>
            <a:p>
              <a:endParaRPr/>
            </a:p>
          </p:txBody>
        </p:sp>
      </p:grpSp>
      <p:sp>
        <p:nvSpPr>
          <p:cNvPr id="8" name="object 8"/>
          <p:cNvSpPr txBox="1">
            <a:spLocks noGrp="1"/>
          </p:cNvSpPr>
          <p:nvPr>
            <p:ph type="title"/>
          </p:nvPr>
        </p:nvSpPr>
        <p:spPr>
          <a:xfrm>
            <a:off x="1661873" y="352809"/>
            <a:ext cx="3807460" cy="689932"/>
          </a:xfrm>
          <a:prstGeom prst="rect">
            <a:avLst/>
          </a:prstGeom>
        </p:spPr>
        <p:txBody>
          <a:bodyPr vert="horz" wrap="square" lIns="0" tIns="12700" rIns="0" bIns="0" rtlCol="0" anchor="ctr">
            <a:spAutoFit/>
          </a:bodyPr>
          <a:lstStyle/>
          <a:p>
            <a:pPr marL="12700">
              <a:lnSpc>
                <a:spcPct val="100000"/>
              </a:lnSpc>
              <a:spcBef>
                <a:spcPts val="100"/>
              </a:spcBef>
            </a:pPr>
            <a:r>
              <a:rPr spc="-5" dirty="0"/>
              <a:t>Adjacency</a:t>
            </a:r>
          </a:p>
        </p:txBody>
      </p:sp>
      <p:grpSp>
        <p:nvGrpSpPr>
          <p:cNvPr id="9" name="object 9"/>
          <p:cNvGrpSpPr/>
          <p:nvPr/>
        </p:nvGrpSpPr>
        <p:grpSpPr>
          <a:xfrm>
            <a:off x="2743201" y="3321938"/>
            <a:ext cx="4625975" cy="725805"/>
            <a:chOff x="1219200" y="3321937"/>
            <a:chExt cx="4625975" cy="725805"/>
          </a:xfrm>
        </p:grpSpPr>
        <p:pic>
          <p:nvPicPr>
            <p:cNvPr id="10" name="object 10"/>
            <p:cNvPicPr/>
            <p:nvPr/>
          </p:nvPicPr>
          <p:blipFill>
            <a:blip r:embed="rId3" cstate="print"/>
            <a:stretch>
              <a:fillRect/>
            </a:stretch>
          </p:blipFill>
          <p:spPr>
            <a:xfrm>
              <a:off x="3505112" y="3321937"/>
              <a:ext cx="2339515" cy="285553"/>
            </a:xfrm>
            <a:prstGeom prst="rect">
              <a:avLst/>
            </a:prstGeom>
          </p:spPr>
        </p:pic>
        <p:pic>
          <p:nvPicPr>
            <p:cNvPr id="11" name="object 11"/>
            <p:cNvPicPr/>
            <p:nvPr/>
          </p:nvPicPr>
          <p:blipFill>
            <a:blip r:embed="rId4" cstate="print"/>
            <a:stretch>
              <a:fillRect/>
            </a:stretch>
          </p:blipFill>
          <p:spPr>
            <a:xfrm>
              <a:off x="1219200" y="3581399"/>
              <a:ext cx="2528316" cy="461772"/>
            </a:xfrm>
            <a:prstGeom prst="rect">
              <a:avLst/>
            </a:prstGeom>
          </p:spPr>
        </p:pic>
        <p:pic>
          <p:nvPicPr>
            <p:cNvPr id="12" name="object 12"/>
            <p:cNvPicPr/>
            <p:nvPr/>
          </p:nvPicPr>
          <p:blipFill>
            <a:blip r:embed="rId5" cstate="print"/>
            <a:stretch>
              <a:fillRect/>
            </a:stretch>
          </p:blipFill>
          <p:spPr>
            <a:xfrm>
              <a:off x="3951732" y="3585997"/>
              <a:ext cx="1446276" cy="461746"/>
            </a:xfrm>
            <a:prstGeom prst="rect">
              <a:avLst/>
            </a:prstGeom>
          </p:spPr>
        </p:pic>
      </p:grpSp>
      <p:sp>
        <p:nvSpPr>
          <p:cNvPr id="13" name="object 13"/>
          <p:cNvSpPr txBox="1">
            <a:spLocks noGrp="1"/>
          </p:cNvSpPr>
          <p:nvPr>
            <p:ph type="body" idx="1"/>
          </p:nvPr>
        </p:nvSpPr>
        <p:spPr>
          <a:xfrm>
            <a:off x="1790701" y="1243563"/>
            <a:ext cx="10515600" cy="2760371"/>
          </a:xfrm>
          <a:prstGeom prst="rect">
            <a:avLst/>
          </a:prstGeom>
        </p:spPr>
        <p:txBody>
          <a:bodyPr vert="horz" wrap="square" lIns="0" tIns="13335" rIns="0" bIns="0" rtlCol="0">
            <a:spAutoFit/>
          </a:bodyPr>
          <a:lstStyle/>
          <a:p>
            <a:pPr marL="311150">
              <a:lnSpc>
                <a:spcPct val="100000"/>
              </a:lnSpc>
              <a:spcBef>
                <a:spcPts val="105"/>
              </a:spcBef>
            </a:pPr>
            <a:r>
              <a:rPr dirty="0"/>
              <a:t>Adjacency</a:t>
            </a:r>
            <a:r>
              <a:rPr spc="-40" dirty="0"/>
              <a:t> </a:t>
            </a:r>
            <a:r>
              <a:rPr dirty="0"/>
              <a:t>is</a:t>
            </a:r>
            <a:r>
              <a:rPr spc="-10" dirty="0"/>
              <a:t> </a:t>
            </a:r>
            <a:r>
              <a:rPr dirty="0"/>
              <a:t>the</a:t>
            </a:r>
            <a:r>
              <a:rPr spc="-30" dirty="0"/>
              <a:t> </a:t>
            </a:r>
            <a:r>
              <a:rPr dirty="0"/>
              <a:t>relationship</a:t>
            </a:r>
            <a:r>
              <a:rPr spc="-30" dirty="0"/>
              <a:t> </a:t>
            </a:r>
            <a:r>
              <a:rPr spc="5" dirty="0"/>
              <a:t>between</a:t>
            </a:r>
            <a:r>
              <a:rPr spc="-40" dirty="0"/>
              <a:t> </a:t>
            </a:r>
            <a:r>
              <a:rPr spc="5" dirty="0"/>
              <a:t>two</a:t>
            </a:r>
            <a:r>
              <a:rPr spc="-45" dirty="0"/>
              <a:t> </a:t>
            </a:r>
            <a:r>
              <a:rPr dirty="0"/>
              <a:t>pixels</a:t>
            </a:r>
            <a:r>
              <a:rPr spc="-10" dirty="0"/>
              <a:t> </a:t>
            </a:r>
            <a:r>
              <a:rPr i="1" dirty="0">
                <a:latin typeface="Arial"/>
                <a:cs typeface="Arial"/>
              </a:rPr>
              <a:t>p</a:t>
            </a:r>
            <a:r>
              <a:rPr i="1" spc="-20" dirty="0">
                <a:latin typeface="Arial"/>
                <a:cs typeface="Arial"/>
              </a:rPr>
              <a:t> </a:t>
            </a:r>
            <a:r>
              <a:rPr dirty="0"/>
              <a:t>and</a:t>
            </a:r>
            <a:r>
              <a:rPr spc="-10" dirty="0"/>
              <a:t> </a:t>
            </a:r>
            <a:r>
              <a:rPr i="1" dirty="0">
                <a:latin typeface="Arial"/>
                <a:cs typeface="Arial"/>
              </a:rPr>
              <a:t>q</a:t>
            </a:r>
          </a:p>
          <a:p>
            <a:pPr marL="311150">
              <a:lnSpc>
                <a:spcPct val="100000"/>
              </a:lnSpc>
              <a:spcBef>
                <a:spcPts val="1565"/>
              </a:spcBef>
            </a:pPr>
            <a:r>
              <a:rPr i="1" dirty="0">
                <a:latin typeface="Arial"/>
                <a:cs typeface="Arial"/>
              </a:rPr>
              <a:t>V</a:t>
            </a:r>
            <a:r>
              <a:rPr i="1" spc="-15" dirty="0">
                <a:latin typeface="Arial"/>
                <a:cs typeface="Arial"/>
              </a:rPr>
              <a:t> </a:t>
            </a:r>
            <a:r>
              <a:rPr dirty="0"/>
              <a:t>is</a:t>
            </a:r>
            <a:r>
              <a:rPr spc="-10" dirty="0"/>
              <a:t> </a:t>
            </a:r>
            <a:r>
              <a:rPr dirty="0"/>
              <a:t>a</a:t>
            </a:r>
            <a:r>
              <a:rPr spc="-15" dirty="0"/>
              <a:t> </a:t>
            </a:r>
            <a:r>
              <a:rPr dirty="0"/>
              <a:t>set</a:t>
            </a:r>
            <a:r>
              <a:rPr spc="-15" dirty="0"/>
              <a:t> </a:t>
            </a:r>
            <a:r>
              <a:rPr dirty="0"/>
              <a:t>of</a:t>
            </a:r>
            <a:r>
              <a:rPr spc="-15" dirty="0"/>
              <a:t> </a:t>
            </a:r>
            <a:r>
              <a:rPr dirty="0"/>
              <a:t>intensity</a:t>
            </a:r>
            <a:r>
              <a:rPr spc="-40" dirty="0"/>
              <a:t> </a:t>
            </a:r>
            <a:r>
              <a:rPr spc="-5" dirty="0"/>
              <a:t>values</a:t>
            </a:r>
            <a:r>
              <a:rPr spc="5" dirty="0"/>
              <a:t> </a:t>
            </a:r>
            <a:r>
              <a:rPr dirty="0"/>
              <a:t>used</a:t>
            </a:r>
            <a:r>
              <a:rPr spc="-15" dirty="0"/>
              <a:t> </a:t>
            </a:r>
            <a:r>
              <a:rPr dirty="0"/>
              <a:t>to</a:t>
            </a:r>
            <a:r>
              <a:rPr spc="-15" dirty="0"/>
              <a:t> </a:t>
            </a:r>
            <a:r>
              <a:rPr dirty="0"/>
              <a:t>define</a:t>
            </a:r>
            <a:r>
              <a:rPr spc="-15" dirty="0"/>
              <a:t> </a:t>
            </a:r>
            <a:r>
              <a:rPr dirty="0"/>
              <a:t>adjacency</a:t>
            </a:r>
          </a:p>
          <a:p>
            <a:pPr marL="654050" indent="-343535">
              <a:lnSpc>
                <a:spcPct val="100000"/>
              </a:lnSpc>
              <a:spcBef>
                <a:spcPts val="1560"/>
              </a:spcBef>
              <a:buFont typeface="Arial MT"/>
              <a:buChar char="•"/>
              <a:tabLst>
                <a:tab pos="654050" algn="l"/>
                <a:tab pos="654685" algn="l"/>
              </a:tabLst>
            </a:pPr>
            <a:r>
              <a:rPr dirty="0"/>
              <a:t>Binary</a:t>
            </a:r>
            <a:r>
              <a:rPr spc="-30" dirty="0"/>
              <a:t> </a:t>
            </a:r>
            <a:r>
              <a:rPr dirty="0"/>
              <a:t>image:</a:t>
            </a:r>
            <a:r>
              <a:rPr spc="-35" dirty="0"/>
              <a:t> </a:t>
            </a:r>
            <a:r>
              <a:rPr dirty="0"/>
              <a:t>V={1}</a:t>
            </a:r>
            <a:r>
              <a:rPr spc="-40" dirty="0"/>
              <a:t> </a:t>
            </a:r>
            <a:r>
              <a:rPr dirty="0"/>
              <a:t>or</a:t>
            </a:r>
            <a:r>
              <a:rPr spc="-30" dirty="0"/>
              <a:t> </a:t>
            </a:r>
            <a:r>
              <a:rPr dirty="0"/>
              <a:t>V={0}</a:t>
            </a:r>
          </a:p>
          <a:p>
            <a:pPr marL="654050" indent="-343535">
              <a:lnSpc>
                <a:spcPct val="100000"/>
              </a:lnSpc>
              <a:spcBef>
                <a:spcPts val="1560"/>
              </a:spcBef>
              <a:buFont typeface="Arial MT"/>
              <a:buChar char="•"/>
              <a:tabLst>
                <a:tab pos="654050" algn="l"/>
                <a:tab pos="654685" algn="l"/>
              </a:tabLst>
            </a:pPr>
            <a:r>
              <a:rPr dirty="0"/>
              <a:t>Gray</a:t>
            </a:r>
            <a:r>
              <a:rPr spc="-60" dirty="0"/>
              <a:t> </a:t>
            </a:r>
            <a:r>
              <a:rPr spc="-5" dirty="0"/>
              <a:t>level</a:t>
            </a:r>
            <a:r>
              <a:rPr spc="-25" dirty="0"/>
              <a:t> </a:t>
            </a:r>
            <a:r>
              <a:rPr dirty="0"/>
              <a:t>image:</a:t>
            </a:r>
          </a:p>
          <a:p>
            <a:pPr marL="5530215">
              <a:lnSpc>
                <a:spcPct val="100000"/>
              </a:lnSpc>
              <a:spcBef>
                <a:spcPts val="330"/>
              </a:spcBef>
            </a:pPr>
            <a:r>
              <a:rPr sz="2400" dirty="0">
                <a:latin typeface="Times New Roman"/>
                <a:cs typeface="Times New Roman"/>
              </a:rPr>
              <a:t>Intensity</a:t>
            </a:r>
            <a:r>
              <a:rPr sz="2400" spc="-90" dirty="0">
                <a:latin typeface="Times New Roman"/>
                <a:cs typeface="Times New Roman"/>
              </a:rPr>
              <a:t> </a:t>
            </a:r>
            <a:r>
              <a:rPr sz="2400" dirty="0">
                <a:latin typeface="Times New Roman"/>
                <a:cs typeface="Times New Roman"/>
              </a:rPr>
              <a:t>constraints</a:t>
            </a:r>
          </a:p>
        </p:txBody>
      </p:sp>
      <p:sp>
        <p:nvSpPr>
          <p:cNvPr id="14" name="object 14"/>
          <p:cNvSpPr txBox="1"/>
          <p:nvPr/>
        </p:nvSpPr>
        <p:spPr>
          <a:xfrm>
            <a:off x="2364740" y="4144517"/>
            <a:ext cx="4261485" cy="739140"/>
          </a:xfrm>
          <a:prstGeom prst="rect">
            <a:avLst/>
          </a:prstGeom>
        </p:spPr>
        <p:txBody>
          <a:bodyPr vert="horz" wrap="square" lIns="0" tIns="12700" rIns="0" bIns="0" rtlCol="0">
            <a:spAutoFit/>
          </a:bodyPr>
          <a:lstStyle/>
          <a:p>
            <a:pPr marL="12700">
              <a:lnSpc>
                <a:spcPts val="2810"/>
              </a:lnSpc>
              <a:spcBef>
                <a:spcPts val="100"/>
              </a:spcBef>
            </a:pPr>
            <a:r>
              <a:rPr sz="2400" b="1" spc="-15" dirty="0">
                <a:latin typeface="Times New Roman"/>
                <a:cs typeface="Times New Roman"/>
              </a:rPr>
              <a:t>Three</a:t>
            </a:r>
            <a:r>
              <a:rPr sz="2400" b="1" spc="-10" dirty="0">
                <a:latin typeface="Times New Roman"/>
                <a:cs typeface="Times New Roman"/>
              </a:rPr>
              <a:t> </a:t>
            </a:r>
            <a:r>
              <a:rPr sz="2400" b="1" dirty="0">
                <a:latin typeface="Times New Roman"/>
                <a:cs typeface="Times New Roman"/>
              </a:rPr>
              <a:t>types</a:t>
            </a:r>
            <a:r>
              <a:rPr sz="2400" b="1" spc="-5" dirty="0">
                <a:latin typeface="Times New Roman"/>
                <a:cs typeface="Times New Roman"/>
              </a:rPr>
              <a:t> of</a:t>
            </a:r>
            <a:r>
              <a:rPr sz="2400" b="1" spc="-15" dirty="0">
                <a:latin typeface="Times New Roman"/>
                <a:cs typeface="Times New Roman"/>
              </a:rPr>
              <a:t> </a:t>
            </a:r>
            <a:r>
              <a:rPr sz="2400" b="1" dirty="0">
                <a:latin typeface="Times New Roman"/>
                <a:cs typeface="Times New Roman"/>
              </a:rPr>
              <a:t>adjacency:</a:t>
            </a:r>
            <a:endParaRPr sz="2400">
              <a:latin typeface="Times New Roman"/>
              <a:cs typeface="Times New Roman"/>
            </a:endParaRPr>
          </a:p>
          <a:p>
            <a:pPr marL="241300">
              <a:lnSpc>
                <a:spcPts val="2810"/>
              </a:lnSpc>
              <a:tabLst>
                <a:tab pos="2689225" algn="l"/>
              </a:tabLst>
            </a:pPr>
            <a:r>
              <a:rPr sz="2400" b="1" dirty="0">
                <a:latin typeface="Times New Roman"/>
                <a:cs typeface="Times New Roman"/>
              </a:rPr>
              <a:t>4-adjace</a:t>
            </a:r>
            <a:r>
              <a:rPr sz="2400" b="1" spc="-5" dirty="0">
                <a:latin typeface="Times New Roman"/>
                <a:cs typeface="Times New Roman"/>
              </a:rPr>
              <a:t>ncy	8-adjacency</a:t>
            </a:r>
            <a:endParaRPr sz="2400">
              <a:latin typeface="Times New Roman"/>
              <a:cs typeface="Times New Roman"/>
            </a:endParaRPr>
          </a:p>
        </p:txBody>
      </p:sp>
      <p:sp>
        <p:nvSpPr>
          <p:cNvPr id="15" name="object 15"/>
          <p:cNvSpPr txBox="1"/>
          <p:nvPr/>
        </p:nvSpPr>
        <p:spPr>
          <a:xfrm>
            <a:off x="7471028" y="4477892"/>
            <a:ext cx="1686560" cy="391160"/>
          </a:xfrm>
          <a:prstGeom prst="rect">
            <a:avLst/>
          </a:prstGeom>
        </p:spPr>
        <p:txBody>
          <a:bodyPr vert="horz" wrap="square" lIns="0" tIns="12700" rIns="0" bIns="0" rtlCol="0">
            <a:spAutoFit/>
          </a:bodyPr>
          <a:lstStyle/>
          <a:p>
            <a:pPr marL="12700">
              <a:spcBef>
                <a:spcPts val="100"/>
              </a:spcBef>
            </a:pPr>
            <a:r>
              <a:rPr sz="2400" b="1" dirty="0">
                <a:latin typeface="Times New Roman"/>
                <a:cs typeface="Times New Roman"/>
              </a:rPr>
              <a:t>m-adjacency</a:t>
            </a:r>
            <a:endParaRPr sz="2400">
              <a:latin typeface="Times New Roman"/>
              <a:cs typeface="Times New Roman"/>
            </a:endParaRPr>
          </a:p>
        </p:txBody>
      </p:sp>
      <p:pic>
        <p:nvPicPr>
          <p:cNvPr id="16" name="object 16"/>
          <p:cNvPicPr/>
          <p:nvPr/>
        </p:nvPicPr>
        <p:blipFill>
          <a:blip r:embed="rId6" cstate="print"/>
          <a:stretch>
            <a:fillRect/>
          </a:stretch>
        </p:blipFill>
        <p:spPr>
          <a:xfrm>
            <a:off x="2852927" y="6192824"/>
            <a:ext cx="999744" cy="221284"/>
          </a:xfrm>
          <a:prstGeom prst="rect">
            <a:avLst/>
          </a:prstGeom>
        </p:spPr>
      </p:pic>
      <p:pic>
        <p:nvPicPr>
          <p:cNvPr id="17" name="object 17"/>
          <p:cNvPicPr/>
          <p:nvPr/>
        </p:nvPicPr>
        <p:blipFill>
          <a:blip r:embed="rId7" cstate="print"/>
          <a:stretch>
            <a:fillRect/>
          </a:stretch>
        </p:blipFill>
        <p:spPr>
          <a:xfrm>
            <a:off x="5219868" y="6192824"/>
            <a:ext cx="1000939" cy="221284"/>
          </a:xfrm>
          <a:prstGeom prst="rect">
            <a:avLst/>
          </a:prstGeom>
        </p:spPr>
      </p:pic>
      <p:pic>
        <p:nvPicPr>
          <p:cNvPr id="18" name="object 18"/>
          <p:cNvPicPr/>
          <p:nvPr/>
        </p:nvPicPr>
        <p:blipFill>
          <a:blip r:embed="rId8" cstate="print"/>
          <a:stretch>
            <a:fillRect/>
          </a:stretch>
        </p:blipFill>
        <p:spPr>
          <a:xfrm>
            <a:off x="7303172" y="6192824"/>
            <a:ext cx="1025330" cy="221284"/>
          </a:xfrm>
          <a:prstGeom prst="rect">
            <a:avLst/>
          </a:prstGeom>
        </p:spPr>
      </p:pic>
      <p:pic>
        <p:nvPicPr>
          <p:cNvPr id="19" name="object 19"/>
          <p:cNvPicPr/>
          <p:nvPr/>
        </p:nvPicPr>
        <p:blipFill>
          <a:blip r:embed="rId9" cstate="print"/>
          <a:stretch>
            <a:fillRect/>
          </a:stretch>
        </p:blipFill>
        <p:spPr>
          <a:xfrm>
            <a:off x="7373382" y="6566065"/>
            <a:ext cx="1239982" cy="217657"/>
          </a:xfrm>
          <a:prstGeom prst="rect">
            <a:avLst/>
          </a:prstGeom>
        </p:spPr>
      </p:pic>
      <p:pic>
        <p:nvPicPr>
          <p:cNvPr id="20" name="object 20"/>
          <p:cNvPicPr/>
          <p:nvPr/>
        </p:nvPicPr>
        <p:blipFill>
          <a:blip r:embed="rId10" cstate="print"/>
          <a:stretch>
            <a:fillRect/>
          </a:stretch>
        </p:blipFill>
        <p:spPr>
          <a:xfrm>
            <a:off x="8868157" y="6200776"/>
            <a:ext cx="1771275" cy="238125"/>
          </a:xfrm>
          <a:prstGeom prst="rect">
            <a:avLst/>
          </a:prstGeom>
        </p:spPr>
      </p:pic>
      <p:sp>
        <p:nvSpPr>
          <p:cNvPr id="21" name="object 21"/>
          <p:cNvSpPr txBox="1"/>
          <p:nvPr/>
        </p:nvSpPr>
        <p:spPr>
          <a:xfrm>
            <a:off x="8461629" y="6167120"/>
            <a:ext cx="353060" cy="258404"/>
          </a:xfrm>
          <a:prstGeom prst="rect">
            <a:avLst/>
          </a:prstGeom>
        </p:spPr>
        <p:txBody>
          <a:bodyPr vert="horz" wrap="square" lIns="0" tIns="12065" rIns="0" bIns="0" rtlCol="0">
            <a:spAutoFit/>
          </a:bodyPr>
          <a:lstStyle/>
          <a:p>
            <a:pPr marL="12700">
              <a:spcBef>
                <a:spcPts val="95"/>
              </a:spcBef>
            </a:pPr>
            <a:r>
              <a:rPr sz="1600" b="1" spc="-5" dirty="0">
                <a:latin typeface="Times New Roman"/>
                <a:cs typeface="Times New Roman"/>
              </a:rPr>
              <a:t>and</a:t>
            </a:r>
            <a:endParaRPr sz="1600">
              <a:latin typeface="Times New Roman"/>
              <a:cs typeface="Times New Roman"/>
            </a:endParaRPr>
          </a:p>
        </p:txBody>
      </p:sp>
      <p:sp>
        <p:nvSpPr>
          <p:cNvPr id="22" name="object 22"/>
          <p:cNvSpPr txBox="1"/>
          <p:nvPr/>
        </p:nvSpPr>
        <p:spPr>
          <a:xfrm>
            <a:off x="2177593" y="5518505"/>
            <a:ext cx="194945" cy="391160"/>
          </a:xfrm>
          <a:prstGeom prst="rect">
            <a:avLst/>
          </a:prstGeom>
        </p:spPr>
        <p:txBody>
          <a:bodyPr vert="horz" wrap="square" lIns="0" tIns="12700" rIns="0" bIns="0" rtlCol="0">
            <a:spAutoFit/>
          </a:bodyPr>
          <a:lstStyle/>
          <a:p>
            <a:pPr marL="12700">
              <a:spcBef>
                <a:spcPts val="100"/>
              </a:spcBef>
            </a:pPr>
            <a:r>
              <a:rPr sz="2400" b="1" spc="-5" dirty="0">
                <a:latin typeface="Times New Roman"/>
                <a:cs typeface="Times New Roman"/>
              </a:rPr>
              <a:t>p</a:t>
            </a:r>
            <a:endParaRPr sz="2400">
              <a:latin typeface="Times New Roman"/>
              <a:cs typeface="Times New Roman"/>
            </a:endParaRPr>
          </a:p>
        </p:txBody>
      </p:sp>
      <p:grpSp>
        <p:nvGrpSpPr>
          <p:cNvPr id="23" name="object 23"/>
          <p:cNvGrpSpPr/>
          <p:nvPr/>
        </p:nvGrpSpPr>
        <p:grpSpPr>
          <a:xfrm>
            <a:off x="6853238" y="3657409"/>
            <a:ext cx="390525" cy="309880"/>
            <a:chOff x="5329237" y="3657409"/>
            <a:chExt cx="390525" cy="309880"/>
          </a:xfrm>
        </p:grpSpPr>
        <p:sp>
          <p:nvSpPr>
            <p:cNvPr id="24" name="object 24"/>
            <p:cNvSpPr/>
            <p:nvPr/>
          </p:nvSpPr>
          <p:spPr>
            <a:xfrm>
              <a:off x="5334000" y="3662171"/>
              <a:ext cx="381000" cy="300355"/>
            </a:xfrm>
            <a:custGeom>
              <a:avLst/>
              <a:gdLst/>
              <a:ahLst/>
              <a:cxnLst/>
              <a:rect l="l" t="t" r="r" b="b"/>
              <a:pathLst>
                <a:path w="381000" h="300354">
                  <a:moveTo>
                    <a:pt x="230886" y="0"/>
                  </a:moveTo>
                  <a:lnTo>
                    <a:pt x="230886" y="75056"/>
                  </a:lnTo>
                  <a:lnTo>
                    <a:pt x="0" y="75056"/>
                  </a:lnTo>
                  <a:lnTo>
                    <a:pt x="0" y="225170"/>
                  </a:lnTo>
                  <a:lnTo>
                    <a:pt x="230886" y="225170"/>
                  </a:lnTo>
                  <a:lnTo>
                    <a:pt x="230886" y="300227"/>
                  </a:lnTo>
                  <a:lnTo>
                    <a:pt x="381000" y="150113"/>
                  </a:lnTo>
                  <a:lnTo>
                    <a:pt x="230886" y="0"/>
                  </a:lnTo>
                  <a:close/>
                </a:path>
              </a:pathLst>
            </a:custGeom>
            <a:solidFill>
              <a:srgbClr val="00CC99"/>
            </a:solidFill>
          </p:spPr>
          <p:txBody>
            <a:bodyPr wrap="square" lIns="0" tIns="0" rIns="0" bIns="0" rtlCol="0"/>
            <a:lstStyle/>
            <a:p>
              <a:endParaRPr/>
            </a:p>
          </p:txBody>
        </p:sp>
        <p:sp>
          <p:nvSpPr>
            <p:cNvPr id="25" name="object 25"/>
            <p:cNvSpPr/>
            <p:nvPr/>
          </p:nvSpPr>
          <p:spPr>
            <a:xfrm>
              <a:off x="5334000" y="3662171"/>
              <a:ext cx="381000" cy="300355"/>
            </a:xfrm>
            <a:custGeom>
              <a:avLst/>
              <a:gdLst/>
              <a:ahLst/>
              <a:cxnLst/>
              <a:rect l="l" t="t" r="r" b="b"/>
              <a:pathLst>
                <a:path w="381000" h="300354">
                  <a:moveTo>
                    <a:pt x="0" y="75056"/>
                  </a:moveTo>
                  <a:lnTo>
                    <a:pt x="230886" y="75056"/>
                  </a:lnTo>
                  <a:lnTo>
                    <a:pt x="230886" y="0"/>
                  </a:lnTo>
                  <a:lnTo>
                    <a:pt x="381000" y="150113"/>
                  </a:lnTo>
                  <a:lnTo>
                    <a:pt x="230886" y="300227"/>
                  </a:lnTo>
                  <a:lnTo>
                    <a:pt x="230886" y="225170"/>
                  </a:lnTo>
                  <a:lnTo>
                    <a:pt x="0" y="225170"/>
                  </a:lnTo>
                  <a:lnTo>
                    <a:pt x="0" y="75056"/>
                  </a:lnTo>
                  <a:close/>
                </a:path>
              </a:pathLst>
            </a:custGeom>
            <a:ln w="9525">
              <a:solidFill>
                <a:srgbClr val="000000"/>
              </a:solidFill>
            </a:ln>
          </p:spPr>
          <p:txBody>
            <a:bodyPr wrap="square" lIns="0" tIns="0" rIns="0" bIns="0" rtlCol="0"/>
            <a:lstStyle/>
            <a:p>
              <a:endParaRPr/>
            </a:p>
          </p:txBody>
        </p:sp>
      </p:grpSp>
      <p:sp>
        <p:nvSpPr>
          <p:cNvPr id="26" name="object 26"/>
          <p:cNvSpPr txBox="1"/>
          <p:nvPr/>
        </p:nvSpPr>
        <p:spPr>
          <a:xfrm>
            <a:off x="8080629" y="5263642"/>
            <a:ext cx="209550" cy="330835"/>
          </a:xfrm>
          <a:prstGeom prst="rect">
            <a:avLst/>
          </a:prstGeom>
        </p:spPr>
        <p:txBody>
          <a:bodyPr vert="horz" wrap="square" lIns="0" tIns="12700" rIns="0" bIns="0" rtlCol="0">
            <a:spAutoFit/>
          </a:bodyPr>
          <a:lstStyle/>
          <a:p>
            <a:pPr marL="12700">
              <a:spcBef>
                <a:spcPts val="100"/>
              </a:spcBef>
            </a:pPr>
            <a:r>
              <a:rPr sz="2000" dirty="0">
                <a:latin typeface="Times New Roman"/>
                <a:cs typeface="Times New Roman"/>
              </a:rPr>
              <a:t>X</a:t>
            </a:r>
            <a:endParaRPr sz="2000">
              <a:latin typeface="Times New Roman"/>
              <a:cs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8541" y="854676"/>
            <a:ext cx="5461557" cy="689932"/>
          </a:xfrm>
          <a:prstGeom prst="rect">
            <a:avLst/>
          </a:prstGeom>
        </p:spPr>
        <p:txBody>
          <a:bodyPr vert="horz" wrap="square" lIns="0" tIns="12700" rIns="0" bIns="0" rtlCol="0" anchor="ctr">
            <a:spAutoFit/>
          </a:bodyPr>
          <a:lstStyle/>
          <a:p>
            <a:pPr marL="12700">
              <a:lnSpc>
                <a:spcPct val="100000"/>
              </a:lnSpc>
              <a:spcBef>
                <a:spcPts val="100"/>
              </a:spcBef>
            </a:pPr>
            <a:r>
              <a:rPr dirty="0"/>
              <a:t>Mathematic</a:t>
            </a:r>
            <a:r>
              <a:rPr spc="-90" dirty="0"/>
              <a:t> </a:t>
            </a:r>
            <a:r>
              <a:rPr spc="-5" dirty="0"/>
              <a:t>Tools</a:t>
            </a:r>
          </a:p>
        </p:txBody>
      </p:sp>
      <p:pic>
        <p:nvPicPr>
          <p:cNvPr id="3" name="object 3"/>
          <p:cNvPicPr/>
          <p:nvPr/>
        </p:nvPicPr>
        <p:blipFill>
          <a:blip r:embed="rId2" cstate="print"/>
          <a:stretch>
            <a:fillRect/>
          </a:stretch>
        </p:blipFill>
        <p:spPr>
          <a:xfrm>
            <a:off x="3787523" y="2724103"/>
            <a:ext cx="6792461" cy="380688"/>
          </a:xfrm>
          <a:prstGeom prst="rect">
            <a:avLst/>
          </a:prstGeom>
        </p:spPr>
      </p:pic>
      <p:sp>
        <p:nvSpPr>
          <p:cNvPr id="4" name="object 4"/>
          <p:cNvSpPr txBox="1"/>
          <p:nvPr/>
        </p:nvSpPr>
        <p:spPr>
          <a:xfrm>
            <a:off x="2257145" y="1747470"/>
            <a:ext cx="6978650" cy="4523105"/>
          </a:xfrm>
          <a:prstGeom prst="rect">
            <a:avLst/>
          </a:prstGeom>
        </p:spPr>
        <p:txBody>
          <a:bodyPr vert="horz" wrap="square" lIns="0" tIns="13335" rIns="0" bIns="0" rtlCol="0">
            <a:spAutoFit/>
          </a:bodyPr>
          <a:lstStyle/>
          <a:p>
            <a:pPr marL="43815">
              <a:spcBef>
                <a:spcPts val="105"/>
              </a:spcBef>
            </a:pPr>
            <a:r>
              <a:rPr sz="2000" b="1" spc="-5" dirty="0">
                <a:latin typeface="Arial"/>
                <a:cs typeface="Arial"/>
              </a:rPr>
              <a:t>Array/Matrix</a:t>
            </a:r>
            <a:r>
              <a:rPr sz="2000" b="1" spc="-35" dirty="0">
                <a:latin typeface="Arial"/>
                <a:cs typeface="Arial"/>
              </a:rPr>
              <a:t> </a:t>
            </a:r>
            <a:r>
              <a:rPr sz="2000" b="1" dirty="0">
                <a:latin typeface="Arial"/>
                <a:cs typeface="Arial"/>
              </a:rPr>
              <a:t>operations</a:t>
            </a:r>
            <a:endParaRPr sz="2000">
              <a:latin typeface="Arial"/>
              <a:cs typeface="Arial"/>
            </a:endParaRPr>
          </a:p>
          <a:p>
            <a:pPr marL="43815">
              <a:spcBef>
                <a:spcPts val="1565"/>
              </a:spcBef>
            </a:pPr>
            <a:r>
              <a:rPr sz="2000" b="1" dirty="0">
                <a:latin typeface="Arial"/>
                <a:cs typeface="Arial"/>
              </a:rPr>
              <a:t>Linear/nonlinear</a:t>
            </a:r>
            <a:r>
              <a:rPr sz="2000" b="1" spc="-60" dirty="0">
                <a:latin typeface="Arial"/>
                <a:cs typeface="Arial"/>
              </a:rPr>
              <a:t> </a:t>
            </a:r>
            <a:r>
              <a:rPr sz="2000" b="1" dirty="0">
                <a:latin typeface="Arial"/>
                <a:cs typeface="Arial"/>
              </a:rPr>
              <a:t>operations</a:t>
            </a:r>
            <a:endParaRPr sz="2000">
              <a:latin typeface="Arial"/>
              <a:cs typeface="Arial"/>
            </a:endParaRPr>
          </a:p>
          <a:p>
            <a:pPr marL="12700">
              <a:spcBef>
                <a:spcPts val="1050"/>
              </a:spcBef>
            </a:pPr>
            <a:r>
              <a:rPr sz="2400" dirty="0">
                <a:latin typeface="Times New Roman"/>
                <a:cs typeface="Times New Roman"/>
              </a:rPr>
              <a:t>Linearity:</a:t>
            </a:r>
            <a:endParaRPr sz="2400">
              <a:latin typeface="Times New Roman"/>
              <a:cs typeface="Times New Roman"/>
            </a:endParaRPr>
          </a:p>
          <a:p>
            <a:pPr marL="43815">
              <a:spcBef>
                <a:spcPts val="1590"/>
              </a:spcBef>
            </a:pPr>
            <a:r>
              <a:rPr sz="2000" b="1" dirty="0">
                <a:latin typeface="Arial"/>
                <a:cs typeface="Arial"/>
              </a:rPr>
              <a:t>Arithmetic</a:t>
            </a:r>
            <a:r>
              <a:rPr sz="2000" b="1" spc="-50" dirty="0">
                <a:latin typeface="Arial"/>
                <a:cs typeface="Arial"/>
              </a:rPr>
              <a:t> </a:t>
            </a:r>
            <a:r>
              <a:rPr sz="2000" b="1" dirty="0">
                <a:latin typeface="Arial"/>
                <a:cs typeface="Arial"/>
              </a:rPr>
              <a:t>Operations</a:t>
            </a:r>
            <a:r>
              <a:rPr sz="2000" b="1" spc="-35" dirty="0">
                <a:latin typeface="Arial"/>
                <a:cs typeface="Arial"/>
              </a:rPr>
              <a:t> </a:t>
            </a:r>
            <a:r>
              <a:rPr sz="2000" b="1" dirty="0">
                <a:latin typeface="Arial"/>
                <a:cs typeface="Arial"/>
              </a:rPr>
              <a:t>–</a:t>
            </a:r>
            <a:r>
              <a:rPr sz="2000" b="1" spc="-20" dirty="0">
                <a:latin typeface="Arial"/>
                <a:cs typeface="Arial"/>
              </a:rPr>
              <a:t> </a:t>
            </a:r>
            <a:r>
              <a:rPr sz="2000" b="1" dirty="0">
                <a:latin typeface="Arial"/>
                <a:cs typeface="Arial"/>
              </a:rPr>
              <a:t>single</a:t>
            </a:r>
            <a:r>
              <a:rPr sz="2000" b="1" spc="-15" dirty="0">
                <a:latin typeface="Arial"/>
                <a:cs typeface="Arial"/>
              </a:rPr>
              <a:t> </a:t>
            </a:r>
            <a:r>
              <a:rPr sz="2000" b="1" dirty="0">
                <a:latin typeface="Arial"/>
                <a:cs typeface="Arial"/>
              </a:rPr>
              <a:t>pixel</a:t>
            </a:r>
            <a:r>
              <a:rPr sz="2000" b="1" spc="-30" dirty="0">
                <a:latin typeface="Arial"/>
                <a:cs typeface="Arial"/>
              </a:rPr>
              <a:t> </a:t>
            </a:r>
            <a:r>
              <a:rPr sz="2000" b="1" dirty="0">
                <a:latin typeface="Arial"/>
                <a:cs typeface="Arial"/>
              </a:rPr>
              <a:t>operations</a:t>
            </a:r>
            <a:endParaRPr sz="2000">
              <a:latin typeface="Arial"/>
              <a:cs typeface="Arial"/>
            </a:endParaRPr>
          </a:p>
          <a:p>
            <a:pPr marL="559435" indent="-174625">
              <a:spcBef>
                <a:spcPts val="240"/>
              </a:spcBef>
              <a:buChar char="•"/>
              <a:tabLst>
                <a:tab pos="560070" algn="l"/>
              </a:tabLst>
            </a:pPr>
            <a:r>
              <a:rPr sz="2000" dirty="0">
                <a:latin typeface="Arial MT"/>
                <a:cs typeface="Arial MT"/>
              </a:rPr>
              <a:t>Image</a:t>
            </a:r>
            <a:r>
              <a:rPr sz="2000" spc="-30" dirty="0">
                <a:latin typeface="Arial MT"/>
                <a:cs typeface="Arial MT"/>
              </a:rPr>
              <a:t> </a:t>
            </a:r>
            <a:r>
              <a:rPr sz="2000" dirty="0">
                <a:latin typeface="Arial MT"/>
                <a:cs typeface="Arial MT"/>
              </a:rPr>
              <a:t>averaging,</a:t>
            </a:r>
            <a:r>
              <a:rPr sz="2000" spc="-40" dirty="0">
                <a:latin typeface="Arial MT"/>
                <a:cs typeface="Arial MT"/>
              </a:rPr>
              <a:t> </a:t>
            </a:r>
            <a:r>
              <a:rPr sz="2000" dirty="0">
                <a:latin typeface="Arial MT"/>
                <a:cs typeface="Arial MT"/>
              </a:rPr>
              <a:t>image</a:t>
            </a:r>
            <a:r>
              <a:rPr sz="2000" spc="-20" dirty="0">
                <a:latin typeface="Arial MT"/>
                <a:cs typeface="Arial MT"/>
              </a:rPr>
              <a:t> </a:t>
            </a:r>
            <a:r>
              <a:rPr sz="2000" dirty="0">
                <a:latin typeface="Arial MT"/>
                <a:cs typeface="Arial MT"/>
              </a:rPr>
              <a:t>subtraction,</a:t>
            </a:r>
            <a:r>
              <a:rPr sz="2000" spc="-50" dirty="0">
                <a:latin typeface="Arial MT"/>
                <a:cs typeface="Arial MT"/>
              </a:rPr>
              <a:t> </a:t>
            </a:r>
            <a:r>
              <a:rPr sz="2000" dirty="0">
                <a:latin typeface="Arial MT"/>
                <a:cs typeface="Arial MT"/>
              </a:rPr>
              <a:t>image</a:t>
            </a:r>
            <a:r>
              <a:rPr sz="2000" spc="-20" dirty="0">
                <a:latin typeface="Arial MT"/>
                <a:cs typeface="Arial MT"/>
              </a:rPr>
              <a:t> </a:t>
            </a:r>
            <a:r>
              <a:rPr sz="2000" dirty="0">
                <a:latin typeface="Arial MT"/>
                <a:cs typeface="Arial MT"/>
              </a:rPr>
              <a:t>multiplication</a:t>
            </a:r>
            <a:endParaRPr sz="2000">
              <a:latin typeface="Arial MT"/>
              <a:cs typeface="Arial MT"/>
            </a:endParaRPr>
          </a:p>
          <a:p>
            <a:pPr marL="43815" marR="3975735">
              <a:lnSpc>
                <a:spcPct val="165000"/>
              </a:lnSpc>
            </a:pPr>
            <a:r>
              <a:rPr sz="2000" b="1" dirty="0">
                <a:latin typeface="Arial"/>
                <a:cs typeface="Arial"/>
              </a:rPr>
              <a:t>Set</a:t>
            </a:r>
            <a:r>
              <a:rPr sz="2000" b="1" spc="-35" dirty="0">
                <a:latin typeface="Arial"/>
                <a:cs typeface="Arial"/>
              </a:rPr>
              <a:t> </a:t>
            </a:r>
            <a:r>
              <a:rPr sz="2000" b="1" dirty="0">
                <a:latin typeface="Arial"/>
                <a:cs typeface="Arial"/>
              </a:rPr>
              <a:t>and</a:t>
            </a:r>
            <a:r>
              <a:rPr sz="2000" b="1" spc="-25" dirty="0">
                <a:latin typeface="Arial"/>
                <a:cs typeface="Arial"/>
              </a:rPr>
              <a:t> </a:t>
            </a:r>
            <a:r>
              <a:rPr sz="2000" b="1" dirty="0">
                <a:latin typeface="Arial"/>
                <a:cs typeface="Arial"/>
              </a:rPr>
              <a:t>logic</a:t>
            </a:r>
            <a:r>
              <a:rPr sz="2000" b="1" spc="-40" dirty="0">
                <a:latin typeface="Arial"/>
                <a:cs typeface="Arial"/>
              </a:rPr>
              <a:t> </a:t>
            </a:r>
            <a:r>
              <a:rPr sz="2000" b="1" dirty="0">
                <a:latin typeface="Arial"/>
                <a:cs typeface="Arial"/>
              </a:rPr>
              <a:t>operations </a:t>
            </a:r>
            <a:r>
              <a:rPr sz="2000" b="1" spc="-545" dirty="0">
                <a:latin typeface="Arial"/>
                <a:cs typeface="Arial"/>
              </a:rPr>
              <a:t> </a:t>
            </a:r>
            <a:r>
              <a:rPr sz="2000" b="1" dirty="0">
                <a:latin typeface="Arial"/>
                <a:cs typeface="Arial"/>
              </a:rPr>
              <a:t>Spatial</a:t>
            </a:r>
            <a:r>
              <a:rPr sz="2000" b="1" spc="-30" dirty="0">
                <a:latin typeface="Arial"/>
                <a:cs typeface="Arial"/>
              </a:rPr>
              <a:t> </a:t>
            </a:r>
            <a:r>
              <a:rPr sz="2000" b="1" dirty="0">
                <a:latin typeface="Arial"/>
                <a:cs typeface="Arial"/>
              </a:rPr>
              <a:t>operations</a:t>
            </a:r>
            <a:endParaRPr sz="2000">
              <a:latin typeface="Arial"/>
              <a:cs typeface="Arial"/>
            </a:endParaRPr>
          </a:p>
          <a:p>
            <a:pPr marL="374650" indent="-159385">
              <a:spcBef>
                <a:spcPts val="240"/>
              </a:spcBef>
              <a:buChar char="•"/>
              <a:tabLst>
                <a:tab pos="375285" algn="l"/>
              </a:tabLst>
            </a:pPr>
            <a:r>
              <a:rPr sz="2000" dirty="0">
                <a:latin typeface="Arial MT"/>
                <a:cs typeface="Arial MT"/>
              </a:rPr>
              <a:t>Single</a:t>
            </a:r>
            <a:r>
              <a:rPr sz="2000" spc="-10" dirty="0">
                <a:latin typeface="Arial MT"/>
                <a:cs typeface="Arial MT"/>
              </a:rPr>
              <a:t> </a:t>
            </a:r>
            <a:r>
              <a:rPr sz="2000" dirty="0">
                <a:latin typeface="Arial MT"/>
                <a:cs typeface="Arial MT"/>
              </a:rPr>
              <a:t>pixel operations</a:t>
            </a:r>
            <a:r>
              <a:rPr sz="2000" spc="-40" dirty="0">
                <a:latin typeface="Arial MT"/>
                <a:cs typeface="Arial MT"/>
              </a:rPr>
              <a:t> </a:t>
            </a:r>
            <a:r>
              <a:rPr sz="2000" dirty="0">
                <a:latin typeface="Arial MT"/>
                <a:cs typeface="Arial MT"/>
              </a:rPr>
              <a:t>and</a:t>
            </a:r>
            <a:r>
              <a:rPr sz="2000" spc="-10" dirty="0">
                <a:latin typeface="Arial MT"/>
                <a:cs typeface="Arial MT"/>
              </a:rPr>
              <a:t> </a:t>
            </a:r>
            <a:r>
              <a:rPr sz="2000" dirty="0">
                <a:latin typeface="Arial MT"/>
                <a:cs typeface="Arial MT"/>
              </a:rPr>
              <a:t>neighborhood</a:t>
            </a:r>
            <a:r>
              <a:rPr sz="2000" spc="-55" dirty="0">
                <a:latin typeface="Arial MT"/>
                <a:cs typeface="Arial MT"/>
              </a:rPr>
              <a:t> </a:t>
            </a:r>
            <a:r>
              <a:rPr sz="2000" dirty="0">
                <a:latin typeface="Arial MT"/>
                <a:cs typeface="Arial MT"/>
              </a:rPr>
              <a:t>operations</a:t>
            </a:r>
            <a:endParaRPr sz="2000">
              <a:latin typeface="Arial MT"/>
              <a:cs typeface="Arial MT"/>
            </a:endParaRPr>
          </a:p>
          <a:p>
            <a:pPr marL="43815" marR="4273550">
              <a:lnSpc>
                <a:spcPct val="165000"/>
              </a:lnSpc>
            </a:pPr>
            <a:r>
              <a:rPr sz="2000" b="1" dirty="0">
                <a:latin typeface="Arial"/>
                <a:cs typeface="Arial"/>
              </a:rPr>
              <a:t>Image transformation </a:t>
            </a:r>
            <a:r>
              <a:rPr sz="2000" b="1" spc="-545" dirty="0">
                <a:latin typeface="Arial"/>
                <a:cs typeface="Arial"/>
              </a:rPr>
              <a:t> </a:t>
            </a:r>
            <a:r>
              <a:rPr sz="2000" b="1" dirty="0">
                <a:latin typeface="Arial"/>
                <a:cs typeface="Arial"/>
              </a:rPr>
              <a:t>Probabilistic</a:t>
            </a:r>
            <a:r>
              <a:rPr sz="2000" b="1" spc="-110" dirty="0">
                <a:latin typeface="Arial"/>
                <a:cs typeface="Arial"/>
              </a:rPr>
              <a:t> </a:t>
            </a:r>
            <a:r>
              <a:rPr sz="2000" b="1" dirty="0">
                <a:latin typeface="Arial"/>
                <a:cs typeface="Arial"/>
              </a:rPr>
              <a:t>methods</a:t>
            </a:r>
            <a:endParaRPr sz="2000">
              <a:latin typeface="Arial"/>
              <a:cs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8541" y="854676"/>
            <a:ext cx="4389661" cy="689932"/>
          </a:xfrm>
          <a:prstGeom prst="rect">
            <a:avLst/>
          </a:prstGeom>
        </p:spPr>
        <p:txBody>
          <a:bodyPr vert="horz" wrap="square" lIns="0" tIns="12700" rIns="0" bIns="0" rtlCol="0" anchor="ctr">
            <a:spAutoFit/>
          </a:bodyPr>
          <a:lstStyle/>
          <a:p>
            <a:pPr marL="12700">
              <a:lnSpc>
                <a:spcPct val="100000"/>
              </a:lnSpc>
              <a:spcBef>
                <a:spcPts val="100"/>
              </a:spcBef>
            </a:pPr>
            <a:r>
              <a:rPr dirty="0"/>
              <a:t>Mathematic</a:t>
            </a:r>
            <a:r>
              <a:rPr spc="-90" dirty="0"/>
              <a:t> </a:t>
            </a:r>
            <a:r>
              <a:rPr spc="-5" dirty="0"/>
              <a:t>Tools</a:t>
            </a:r>
          </a:p>
        </p:txBody>
      </p:sp>
      <p:sp>
        <p:nvSpPr>
          <p:cNvPr id="3" name="object 3"/>
          <p:cNvSpPr txBox="1"/>
          <p:nvPr/>
        </p:nvSpPr>
        <p:spPr>
          <a:xfrm>
            <a:off x="2288540" y="1747470"/>
            <a:ext cx="3765550" cy="835025"/>
          </a:xfrm>
          <a:prstGeom prst="rect">
            <a:avLst/>
          </a:prstGeom>
        </p:spPr>
        <p:txBody>
          <a:bodyPr vert="horz" wrap="square" lIns="0" tIns="13335" rIns="0" bIns="0" rtlCol="0">
            <a:spAutoFit/>
          </a:bodyPr>
          <a:lstStyle/>
          <a:p>
            <a:pPr marL="12700">
              <a:spcBef>
                <a:spcPts val="105"/>
              </a:spcBef>
            </a:pPr>
            <a:r>
              <a:rPr sz="2000" b="1" dirty="0">
                <a:solidFill>
                  <a:srgbClr val="FF0000"/>
                </a:solidFill>
                <a:latin typeface="Arial"/>
                <a:cs typeface="Arial"/>
              </a:rPr>
              <a:t>Array</a:t>
            </a:r>
            <a:r>
              <a:rPr sz="2000" b="1" spc="-35" dirty="0">
                <a:solidFill>
                  <a:srgbClr val="FF0000"/>
                </a:solidFill>
                <a:latin typeface="Arial"/>
                <a:cs typeface="Arial"/>
              </a:rPr>
              <a:t> </a:t>
            </a:r>
            <a:r>
              <a:rPr sz="2000" b="1" spc="-5" dirty="0">
                <a:latin typeface="Arial"/>
                <a:cs typeface="Arial"/>
              </a:rPr>
              <a:t>versus</a:t>
            </a:r>
            <a:r>
              <a:rPr sz="2000" b="1" spc="-10" dirty="0">
                <a:latin typeface="Arial"/>
                <a:cs typeface="Arial"/>
              </a:rPr>
              <a:t> </a:t>
            </a:r>
            <a:r>
              <a:rPr sz="2000" b="1" dirty="0">
                <a:latin typeface="Arial"/>
                <a:cs typeface="Arial"/>
              </a:rPr>
              <a:t>Matrix</a:t>
            </a:r>
            <a:r>
              <a:rPr sz="2000" b="1" spc="-50" dirty="0">
                <a:latin typeface="Arial"/>
                <a:cs typeface="Arial"/>
              </a:rPr>
              <a:t> </a:t>
            </a:r>
            <a:r>
              <a:rPr sz="2000" b="1" dirty="0">
                <a:latin typeface="Arial"/>
                <a:cs typeface="Arial"/>
              </a:rPr>
              <a:t>operations</a:t>
            </a:r>
            <a:endParaRPr sz="2000" dirty="0">
              <a:latin typeface="Arial"/>
              <a:cs typeface="Arial"/>
            </a:endParaRPr>
          </a:p>
          <a:p>
            <a:pPr marL="12700">
              <a:spcBef>
                <a:spcPts val="1565"/>
              </a:spcBef>
            </a:pPr>
            <a:r>
              <a:rPr sz="2000" b="1" dirty="0">
                <a:latin typeface="Arial"/>
                <a:cs typeface="Arial"/>
              </a:rPr>
              <a:t>Array</a:t>
            </a:r>
            <a:r>
              <a:rPr sz="2000" b="1" spc="-60" dirty="0">
                <a:latin typeface="Arial"/>
                <a:cs typeface="Arial"/>
              </a:rPr>
              <a:t> </a:t>
            </a:r>
            <a:r>
              <a:rPr sz="2000" b="1" dirty="0">
                <a:latin typeface="Arial"/>
                <a:cs typeface="Arial"/>
              </a:rPr>
              <a:t>Multiplications</a:t>
            </a:r>
            <a:endParaRPr sz="2000" dirty="0">
              <a:latin typeface="Arial"/>
              <a:cs typeface="Arial"/>
            </a:endParaRPr>
          </a:p>
        </p:txBody>
      </p:sp>
      <p:sp>
        <p:nvSpPr>
          <p:cNvPr id="4" name="object 4"/>
          <p:cNvSpPr txBox="1"/>
          <p:nvPr/>
        </p:nvSpPr>
        <p:spPr>
          <a:xfrm>
            <a:off x="2288541" y="3760090"/>
            <a:ext cx="2621915" cy="330835"/>
          </a:xfrm>
          <a:prstGeom prst="rect">
            <a:avLst/>
          </a:prstGeom>
        </p:spPr>
        <p:txBody>
          <a:bodyPr vert="horz" wrap="square" lIns="0" tIns="12700" rIns="0" bIns="0" rtlCol="0">
            <a:spAutoFit/>
          </a:bodyPr>
          <a:lstStyle/>
          <a:p>
            <a:pPr marL="12700">
              <a:spcBef>
                <a:spcPts val="100"/>
              </a:spcBef>
            </a:pPr>
            <a:r>
              <a:rPr sz="2000" b="1" dirty="0">
                <a:latin typeface="Arial"/>
                <a:cs typeface="Arial"/>
              </a:rPr>
              <a:t>Matrix</a:t>
            </a:r>
            <a:r>
              <a:rPr sz="2000" b="1" spc="-100" dirty="0">
                <a:latin typeface="Arial"/>
                <a:cs typeface="Arial"/>
              </a:rPr>
              <a:t> </a:t>
            </a:r>
            <a:r>
              <a:rPr sz="2000" b="1" dirty="0">
                <a:latin typeface="Arial"/>
                <a:cs typeface="Arial"/>
              </a:rPr>
              <a:t>Multiplications</a:t>
            </a:r>
            <a:endParaRPr sz="2000">
              <a:latin typeface="Arial"/>
              <a:cs typeface="Arial"/>
            </a:endParaRPr>
          </a:p>
        </p:txBody>
      </p:sp>
      <p:sp>
        <p:nvSpPr>
          <p:cNvPr id="5" name="object 5"/>
          <p:cNvSpPr/>
          <p:nvPr/>
        </p:nvSpPr>
        <p:spPr>
          <a:xfrm>
            <a:off x="4302887" y="2907029"/>
            <a:ext cx="71120" cy="500380"/>
          </a:xfrm>
          <a:custGeom>
            <a:avLst/>
            <a:gdLst/>
            <a:ahLst/>
            <a:cxnLst/>
            <a:rect l="l" t="t" r="r" b="b"/>
            <a:pathLst>
              <a:path w="71119" h="500379">
                <a:moveTo>
                  <a:pt x="70866" y="0"/>
                </a:moveTo>
                <a:lnTo>
                  <a:pt x="0" y="0"/>
                </a:lnTo>
                <a:lnTo>
                  <a:pt x="0" y="12700"/>
                </a:lnTo>
                <a:lnTo>
                  <a:pt x="43307" y="12700"/>
                </a:lnTo>
                <a:lnTo>
                  <a:pt x="43307" y="487680"/>
                </a:lnTo>
                <a:lnTo>
                  <a:pt x="0" y="487680"/>
                </a:lnTo>
                <a:lnTo>
                  <a:pt x="0" y="500380"/>
                </a:lnTo>
                <a:lnTo>
                  <a:pt x="70866" y="500380"/>
                </a:lnTo>
                <a:lnTo>
                  <a:pt x="70866" y="487680"/>
                </a:lnTo>
                <a:lnTo>
                  <a:pt x="70866" y="12700"/>
                </a:lnTo>
                <a:lnTo>
                  <a:pt x="70866" y="0"/>
                </a:lnTo>
                <a:close/>
              </a:path>
            </a:pathLst>
          </a:custGeom>
          <a:solidFill>
            <a:srgbClr val="000000"/>
          </a:solidFill>
        </p:spPr>
        <p:txBody>
          <a:bodyPr wrap="square" lIns="0" tIns="0" rIns="0" bIns="0" rtlCol="0"/>
          <a:lstStyle/>
          <a:p>
            <a:endParaRPr/>
          </a:p>
        </p:txBody>
      </p:sp>
      <p:sp>
        <p:nvSpPr>
          <p:cNvPr id="6" name="object 6"/>
          <p:cNvSpPr/>
          <p:nvPr/>
        </p:nvSpPr>
        <p:spPr>
          <a:xfrm>
            <a:off x="2978150" y="2907029"/>
            <a:ext cx="71120" cy="500380"/>
          </a:xfrm>
          <a:custGeom>
            <a:avLst/>
            <a:gdLst/>
            <a:ahLst/>
            <a:cxnLst/>
            <a:rect l="l" t="t" r="r" b="b"/>
            <a:pathLst>
              <a:path w="71119" h="500379">
                <a:moveTo>
                  <a:pt x="70866" y="0"/>
                </a:moveTo>
                <a:lnTo>
                  <a:pt x="0" y="0"/>
                </a:lnTo>
                <a:lnTo>
                  <a:pt x="0" y="12700"/>
                </a:lnTo>
                <a:lnTo>
                  <a:pt x="0" y="487680"/>
                </a:lnTo>
                <a:lnTo>
                  <a:pt x="0" y="500380"/>
                </a:lnTo>
                <a:lnTo>
                  <a:pt x="70866" y="500380"/>
                </a:lnTo>
                <a:lnTo>
                  <a:pt x="70866" y="487680"/>
                </a:lnTo>
                <a:lnTo>
                  <a:pt x="27559" y="487680"/>
                </a:lnTo>
                <a:lnTo>
                  <a:pt x="27559" y="12700"/>
                </a:lnTo>
                <a:lnTo>
                  <a:pt x="70866" y="12700"/>
                </a:lnTo>
                <a:lnTo>
                  <a:pt x="70866" y="0"/>
                </a:lnTo>
                <a:close/>
              </a:path>
            </a:pathLst>
          </a:custGeom>
          <a:solidFill>
            <a:srgbClr val="000000"/>
          </a:solidFill>
        </p:spPr>
        <p:txBody>
          <a:bodyPr wrap="square" lIns="0" tIns="0" rIns="0" bIns="0" rtlCol="0"/>
          <a:lstStyle/>
          <a:p>
            <a:endParaRPr/>
          </a:p>
        </p:txBody>
      </p:sp>
      <p:sp>
        <p:nvSpPr>
          <p:cNvPr id="7" name="object 7"/>
          <p:cNvSpPr txBox="1"/>
          <p:nvPr/>
        </p:nvSpPr>
        <p:spPr>
          <a:xfrm>
            <a:off x="3017774" y="2767710"/>
            <a:ext cx="530860" cy="749300"/>
          </a:xfrm>
          <a:prstGeom prst="rect">
            <a:avLst/>
          </a:prstGeom>
        </p:spPr>
        <p:txBody>
          <a:bodyPr vert="horz" wrap="square" lIns="0" tIns="12700" rIns="0" bIns="0" rtlCol="0">
            <a:spAutoFit/>
          </a:bodyPr>
          <a:lstStyle/>
          <a:p>
            <a:pPr marL="38100">
              <a:lnSpc>
                <a:spcPts val="2850"/>
              </a:lnSpc>
              <a:spcBef>
                <a:spcPts val="100"/>
              </a:spcBef>
            </a:pPr>
            <a:r>
              <a:rPr sz="3600" spc="-7" baseline="11574" dirty="0">
                <a:latin typeface="Cambria Math"/>
                <a:cs typeface="Cambria Math"/>
              </a:rPr>
              <a:t>𝒂</a:t>
            </a:r>
            <a:r>
              <a:rPr sz="1750" spc="-5" dirty="0">
                <a:latin typeface="Cambria Math"/>
                <a:cs typeface="Cambria Math"/>
              </a:rPr>
              <a:t>𝟏𝟏</a:t>
            </a:r>
            <a:endParaRPr sz="1750">
              <a:latin typeface="Cambria Math"/>
              <a:cs typeface="Cambria Math"/>
            </a:endParaRPr>
          </a:p>
          <a:p>
            <a:pPr marL="38100">
              <a:lnSpc>
                <a:spcPts val="2850"/>
              </a:lnSpc>
            </a:pPr>
            <a:r>
              <a:rPr sz="3600" spc="-7" baseline="11574" dirty="0">
                <a:latin typeface="Cambria Math"/>
                <a:cs typeface="Cambria Math"/>
              </a:rPr>
              <a:t>𝒂</a:t>
            </a:r>
            <a:r>
              <a:rPr sz="1750" spc="-5" dirty="0">
                <a:latin typeface="Cambria Math"/>
                <a:cs typeface="Cambria Math"/>
              </a:rPr>
              <a:t>𝟐𝟏</a:t>
            </a:r>
            <a:endParaRPr sz="1750">
              <a:latin typeface="Cambria Math"/>
              <a:cs typeface="Cambria Math"/>
            </a:endParaRPr>
          </a:p>
        </p:txBody>
      </p:sp>
      <p:sp>
        <p:nvSpPr>
          <p:cNvPr id="8" name="object 8"/>
          <p:cNvSpPr txBox="1"/>
          <p:nvPr/>
        </p:nvSpPr>
        <p:spPr>
          <a:xfrm>
            <a:off x="3790442" y="2767710"/>
            <a:ext cx="530860" cy="749300"/>
          </a:xfrm>
          <a:prstGeom prst="rect">
            <a:avLst/>
          </a:prstGeom>
        </p:spPr>
        <p:txBody>
          <a:bodyPr vert="horz" wrap="square" lIns="0" tIns="12700" rIns="0" bIns="0" rtlCol="0">
            <a:spAutoFit/>
          </a:bodyPr>
          <a:lstStyle/>
          <a:p>
            <a:pPr marL="38100">
              <a:lnSpc>
                <a:spcPts val="2850"/>
              </a:lnSpc>
              <a:spcBef>
                <a:spcPts val="100"/>
              </a:spcBef>
            </a:pPr>
            <a:r>
              <a:rPr sz="3600" spc="-7" baseline="11574" dirty="0">
                <a:latin typeface="Cambria Math"/>
                <a:cs typeface="Cambria Math"/>
              </a:rPr>
              <a:t>𝒂</a:t>
            </a:r>
            <a:r>
              <a:rPr sz="1750" spc="-5" dirty="0">
                <a:latin typeface="Cambria Math"/>
                <a:cs typeface="Cambria Math"/>
              </a:rPr>
              <a:t>𝟏𝟐</a:t>
            </a:r>
            <a:endParaRPr sz="1750">
              <a:latin typeface="Cambria Math"/>
              <a:cs typeface="Cambria Math"/>
            </a:endParaRPr>
          </a:p>
          <a:p>
            <a:pPr marL="38100">
              <a:lnSpc>
                <a:spcPts val="2850"/>
              </a:lnSpc>
            </a:pPr>
            <a:r>
              <a:rPr sz="3600" spc="-7" baseline="11574" dirty="0">
                <a:latin typeface="Cambria Math"/>
                <a:cs typeface="Cambria Math"/>
              </a:rPr>
              <a:t>𝒂</a:t>
            </a:r>
            <a:r>
              <a:rPr sz="1750" spc="-5" dirty="0">
                <a:latin typeface="Cambria Math"/>
                <a:cs typeface="Cambria Math"/>
              </a:rPr>
              <a:t>𝟐𝟐</a:t>
            </a:r>
            <a:endParaRPr sz="1750">
              <a:latin typeface="Cambria Math"/>
              <a:cs typeface="Cambria Math"/>
            </a:endParaRPr>
          </a:p>
        </p:txBody>
      </p:sp>
      <p:sp>
        <p:nvSpPr>
          <p:cNvPr id="9" name="object 9"/>
          <p:cNvSpPr/>
          <p:nvPr/>
        </p:nvSpPr>
        <p:spPr>
          <a:xfrm>
            <a:off x="5986907" y="2854959"/>
            <a:ext cx="74930" cy="605790"/>
          </a:xfrm>
          <a:custGeom>
            <a:avLst/>
            <a:gdLst/>
            <a:ahLst/>
            <a:cxnLst/>
            <a:rect l="l" t="t" r="r" b="b"/>
            <a:pathLst>
              <a:path w="74929" h="605789">
                <a:moveTo>
                  <a:pt x="74803" y="0"/>
                </a:moveTo>
                <a:lnTo>
                  <a:pt x="0" y="0"/>
                </a:lnTo>
                <a:lnTo>
                  <a:pt x="0" y="12700"/>
                </a:lnTo>
                <a:lnTo>
                  <a:pt x="45720" y="12700"/>
                </a:lnTo>
                <a:lnTo>
                  <a:pt x="45720" y="591820"/>
                </a:lnTo>
                <a:lnTo>
                  <a:pt x="0" y="591820"/>
                </a:lnTo>
                <a:lnTo>
                  <a:pt x="0" y="605790"/>
                </a:lnTo>
                <a:lnTo>
                  <a:pt x="74803" y="605790"/>
                </a:lnTo>
                <a:lnTo>
                  <a:pt x="74803" y="591820"/>
                </a:lnTo>
                <a:lnTo>
                  <a:pt x="74803" y="12700"/>
                </a:lnTo>
                <a:lnTo>
                  <a:pt x="74803" y="0"/>
                </a:lnTo>
                <a:close/>
              </a:path>
            </a:pathLst>
          </a:custGeom>
          <a:solidFill>
            <a:srgbClr val="000000"/>
          </a:solidFill>
        </p:spPr>
        <p:txBody>
          <a:bodyPr wrap="square" lIns="0" tIns="0" rIns="0" bIns="0" rtlCol="0"/>
          <a:lstStyle/>
          <a:p>
            <a:endParaRPr/>
          </a:p>
        </p:txBody>
      </p:sp>
      <p:sp>
        <p:nvSpPr>
          <p:cNvPr id="10" name="object 10"/>
          <p:cNvSpPr/>
          <p:nvPr/>
        </p:nvSpPr>
        <p:spPr>
          <a:xfrm>
            <a:off x="4663821" y="2854959"/>
            <a:ext cx="74930" cy="605790"/>
          </a:xfrm>
          <a:custGeom>
            <a:avLst/>
            <a:gdLst/>
            <a:ahLst/>
            <a:cxnLst/>
            <a:rect l="l" t="t" r="r" b="b"/>
            <a:pathLst>
              <a:path w="74930" h="605789">
                <a:moveTo>
                  <a:pt x="74930" y="0"/>
                </a:moveTo>
                <a:lnTo>
                  <a:pt x="0" y="0"/>
                </a:lnTo>
                <a:lnTo>
                  <a:pt x="0" y="12700"/>
                </a:lnTo>
                <a:lnTo>
                  <a:pt x="0" y="591820"/>
                </a:lnTo>
                <a:lnTo>
                  <a:pt x="0" y="605790"/>
                </a:lnTo>
                <a:lnTo>
                  <a:pt x="74930" y="605790"/>
                </a:lnTo>
                <a:lnTo>
                  <a:pt x="74930" y="591820"/>
                </a:lnTo>
                <a:lnTo>
                  <a:pt x="29210" y="591820"/>
                </a:lnTo>
                <a:lnTo>
                  <a:pt x="29210" y="12700"/>
                </a:lnTo>
                <a:lnTo>
                  <a:pt x="74930" y="12700"/>
                </a:lnTo>
                <a:lnTo>
                  <a:pt x="74930" y="0"/>
                </a:lnTo>
                <a:close/>
              </a:path>
            </a:pathLst>
          </a:custGeom>
          <a:solidFill>
            <a:srgbClr val="000000"/>
          </a:solidFill>
        </p:spPr>
        <p:txBody>
          <a:bodyPr wrap="square" lIns="0" tIns="0" rIns="0" bIns="0" rtlCol="0"/>
          <a:lstStyle/>
          <a:p>
            <a:endParaRPr/>
          </a:p>
        </p:txBody>
      </p:sp>
      <p:sp>
        <p:nvSpPr>
          <p:cNvPr id="11" name="object 11"/>
          <p:cNvSpPr txBox="1"/>
          <p:nvPr/>
        </p:nvSpPr>
        <p:spPr>
          <a:xfrm>
            <a:off x="4438142" y="2792095"/>
            <a:ext cx="810260" cy="764540"/>
          </a:xfrm>
          <a:prstGeom prst="rect">
            <a:avLst/>
          </a:prstGeom>
        </p:spPr>
        <p:txBody>
          <a:bodyPr vert="horz" wrap="square" lIns="0" tIns="12700" rIns="0" bIns="0" rtlCol="0">
            <a:spAutoFit/>
          </a:bodyPr>
          <a:lstStyle/>
          <a:p>
            <a:pPr marL="306705" indent="-268605">
              <a:spcBef>
                <a:spcPts val="100"/>
              </a:spcBef>
              <a:buChar char="∙"/>
              <a:tabLst>
                <a:tab pos="306070" algn="l"/>
                <a:tab pos="306705" algn="l"/>
              </a:tabLst>
            </a:pPr>
            <a:r>
              <a:rPr sz="3600" spc="-7" baseline="11574" dirty="0">
                <a:latin typeface="Cambria Math"/>
                <a:cs typeface="Cambria Math"/>
              </a:rPr>
              <a:t>𝒃</a:t>
            </a:r>
            <a:r>
              <a:rPr sz="1750" spc="-5" dirty="0">
                <a:latin typeface="Cambria Math"/>
                <a:cs typeface="Cambria Math"/>
              </a:rPr>
              <a:t>𝟏𝟏</a:t>
            </a:r>
            <a:endParaRPr sz="1750">
              <a:latin typeface="Cambria Math"/>
              <a:cs typeface="Cambria Math"/>
            </a:endParaRPr>
          </a:p>
          <a:p>
            <a:pPr marL="306705">
              <a:spcBef>
                <a:spcPts val="60"/>
              </a:spcBef>
            </a:pPr>
            <a:r>
              <a:rPr sz="3600" spc="-7" baseline="11574" dirty="0">
                <a:latin typeface="Cambria Math"/>
                <a:cs typeface="Cambria Math"/>
              </a:rPr>
              <a:t>𝒃</a:t>
            </a:r>
            <a:r>
              <a:rPr sz="1750" spc="-5" dirty="0">
                <a:latin typeface="Cambria Math"/>
                <a:cs typeface="Cambria Math"/>
              </a:rPr>
              <a:t>𝟐𝟏</a:t>
            </a:r>
            <a:endParaRPr sz="1750">
              <a:latin typeface="Cambria Math"/>
              <a:cs typeface="Cambria Math"/>
            </a:endParaRPr>
          </a:p>
        </p:txBody>
      </p:sp>
      <p:sp>
        <p:nvSpPr>
          <p:cNvPr id="12" name="object 12"/>
          <p:cNvSpPr txBox="1"/>
          <p:nvPr/>
        </p:nvSpPr>
        <p:spPr>
          <a:xfrm>
            <a:off x="5477890" y="2792095"/>
            <a:ext cx="525780" cy="764540"/>
          </a:xfrm>
          <a:prstGeom prst="rect">
            <a:avLst/>
          </a:prstGeom>
        </p:spPr>
        <p:txBody>
          <a:bodyPr vert="horz" wrap="square" lIns="0" tIns="12700" rIns="0" bIns="0" rtlCol="0">
            <a:spAutoFit/>
          </a:bodyPr>
          <a:lstStyle/>
          <a:p>
            <a:pPr marL="38100">
              <a:spcBef>
                <a:spcPts val="100"/>
              </a:spcBef>
            </a:pPr>
            <a:r>
              <a:rPr sz="3600" spc="-7" baseline="11574" dirty="0">
                <a:latin typeface="Cambria Math"/>
                <a:cs typeface="Cambria Math"/>
              </a:rPr>
              <a:t>𝒃</a:t>
            </a:r>
            <a:r>
              <a:rPr sz="1750" spc="-5" dirty="0">
                <a:latin typeface="Cambria Math"/>
                <a:cs typeface="Cambria Math"/>
              </a:rPr>
              <a:t>𝟏𝟐</a:t>
            </a:r>
            <a:endParaRPr sz="1750">
              <a:latin typeface="Cambria Math"/>
              <a:cs typeface="Cambria Math"/>
            </a:endParaRPr>
          </a:p>
          <a:p>
            <a:pPr marL="38100">
              <a:spcBef>
                <a:spcPts val="60"/>
              </a:spcBef>
            </a:pPr>
            <a:r>
              <a:rPr sz="3600" spc="-7" baseline="11574" dirty="0">
                <a:latin typeface="Cambria Math"/>
                <a:cs typeface="Cambria Math"/>
              </a:rPr>
              <a:t>𝒃</a:t>
            </a:r>
            <a:r>
              <a:rPr sz="1750" spc="-5" dirty="0">
                <a:latin typeface="Cambria Math"/>
                <a:cs typeface="Cambria Math"/>
              </a:rPr>
              <a:t>𝟐𝟐</a:t>
            </a:r>
            <a:endParaRPr sz="1750">
              <a:latin typeface="Cambria Math"/>
              <a:cs typeface="Cambria Math"/>
            </a:endParaRPr>
          </a:p>
        </p:txBody>
      </p:sp>
      <p:sp>
        <p:nvSpPr>
          <p:cNvPr id="13" name="object 13"/>
          <p:cNvSpPr txBox="1"/>
          <p:nvPr/>
        </p:nvSpPr>
        <p:spPr>
          <a:xfrm>
            <a:off x="6167755" y="2927730"/>
            <a:ext cx="253365" cy="391160"/>
          </a:xfrm>
          <a:prstGeom prst="rect">
            <a:avLst/>
          </a:prstGeom>
        </p:spPr>
        <p:txBody>
          <a:bodyPr vert="horz" wrap="square" lIns="0" tIns="12700" rIns="0" bIns="0" rtlCol="0">
            <a:spAutoFit/>
          </a:bodyPr>
          <a:lstStyle/>
          <a:p>
            <a:pPr marL="12700">
              <a:spcBef>
                <a:spcPts val="100"/>
              </a:spcBef>
            </a:pPr>
            <a:r>
              <a:rPr sz="2400" dirty="0">
                <a:latin typeface="Cambria Math"/>
                <a:cs typeface="Cambria Math"/>
              </a:rPr>
              <a:t>=</a:t>
            </a:r>
            <a:endParaRPr sz="2400">
              <a:latin typeface="Cambria Math"/>
              <a:cs typeface="Cambria Math"/>
            </a:endParaRPr>
          </a:p>
        </p:txBody>
      </p:sp>
      <p:sp>
        <p:nvSpPr>
          <p:cNvPr id="14" name="object 14"/>
          <p:cNvSpPr/>
          <p:nvPr/>
        </p:nvSpPr>
        <p:spPr>
          <a:xfrm>
            <a:off x="8784971" y="2854959"/>
            <a:ext cx="74930" cy="605790"/>
          </a:xfrm>
          <a:custGeom>
            <a:avLst/>
            <a:gdLst/>
            <a:ahLst/>
            <a:cxnLst/>
            <a:rect l="l" t="t" r="r" b="b"/>
            <a:pathLst>
              <a:path w="74929" h="605789">
                <a:moveTo>
                  <a:pt x="74803" y="0"/>
                </a:moveTo>
                <a:lnTo>
                  <a:pt x="0" y="0"/>
                </a:lnTo>
                <a:lnTo>
                  <a:pt x="0" y="12700"/>
                </a:lnTo>
                <a:lnTo>
                  <a:pt x="45720" y="12700"/>
                </a:lnTo>
                <a:lnTo>
                  <a:pt x="45720" y="591820"/>
                </a:lnTo>
                <a:lnTo>
                  <a:pt x="0" y="591820"/>
                </a:lnTo>
                <a:lnTo>
                  <a:pt x="0" y="605790"/>
                </a:lnTo>
                <a:lnTo>
                  <a:pt x="74803" y="605790"/>
                </a:lnTo>
                <a:lnTo>
                  <a:pt x="74803" y="591820"/>
                </a:lnTo>
                <a:lnTo>
                  <a:pt x="74803" y="12700"/>
                </a:lnTo>
                <a:lnTo>
                  <a:pt x="74803" y="0"/>
                </a:lnTo>
                <a:close/>
              </a:path>
            </a:pathLst>
          </a:custGeom>
          <a:solidFill>
            <a:srgbClr val="000000"/>
          </a:solidFill>
        </p:spPr>
        <p:txBody>
          <a:bodyPr wrap="square" lIns="0" tIns="0" rIns="0" bIns="0" rtlCol="0"/>
          <a:lstStyle/>
          <a:p>
            <a:endParaRPr/>
          </a:p>
        </p:txBody>
      </p:sp>
      <p:sp>
        <p:nvSpPr>
          <p:cNvPr id="15" name="object 15"/>
          <p:cNvSpPr/>
          <p:nvPr/>
        </p:nvSpPr>
        <p:spPr>
          <a:xfrm>
            <a:off x="6526149" y="2854959"/>
            <a:ext cx="74930" cy="605790"/>
          </a:xfrm>
          <a:custGeom>
            <a:avLst/>
            <a:gdLst/>
            <a:ahLst/>
            <a:cxnLst/>
            <a:rect l="l" t="t" r="r" b="b"/>
            <a:pathLst>
              <a:path w="74929" h="605789">
                <a:moveTo>
                  <a:pt x="74930" y="0"/>
                </a:moveTo>
                <a:lnTo>
                  <a:pt x="0" y="0"/>
                </a:lnTo>
                <a:lnTo>
                  <a:pt x="0" y="12700"/>
                </a:lnTo>
                <a:lnTo>
                  <a:pt x="0" y="591820"/>
                </a:lnTo>
                <a:lnTo>
                  <a:pt x="0" y="605790"/>
                </a:lnTo>
                <a:lnTo>
                  <a:pt x="74930" y="605790"/>
                </a:lnTo>
                <a:lnTo>
                  <a:pt x="74930" y="591820"/>
                </a:lnTo>
                <a:lnTo>
                  <a:pt x="29210" y="591820"/>
                </a:lnTo>
                <a:lnTo>
                  <a:pt x="29210" y="12700"/>
                </a:lnTo>
                <a:lnTo>
                  <a:pt x="74930" y="12700"/>
                </a:lnTo>
                <a:lnTo>
                  <a:pt x="74930" y="0"/>
                </a:lnTo>
                <a:close/>
              </a:path>
            </a:pathLst>
          </a:custGeom>
          <a:solidFill>
            <a:srgbClr val="000000"/>
          </a:solidFill>
        </p:spPr>
        <p:txBody>
          <a:bodyPr wrap="square" lIns="0" tIns="0" rIns="0" bIns="0" rtlCol="0"/>
          <a:lstStyle/>
          <a:p>
            <a:endParaRPr/>
          </a:p>
        </p:txBody>
      </p:sp>
      <p:sp>
        <p:nvSpPr>
          <p:cNvPr id="16" name="object 16"/>
          <p:cNvSpPr txBox="1"/>
          <p:nvPr/>
        </p:nvSpPr>
        <p:spPr>
          <a:xfrm>
            <a:off x="6569328" y="2792095"/>
            <a:ext cx="995680" cy="764540"/>
          </a:xfrm>
          <a:prstGeom prst="rect">
            <a:avLst/>
          </a:prstGeom>
        </p:spPr>
        <p:txBody>
          <a:bodyPr vert="horz" wrap="square" lIns="0" tIns="12700" rIns="0" bIns="0" rtlCol="0">
            <a:spAutoFit/>
          </a:bodyPr>
          <a:lstStyle/>
          <a:p>
            <a:pPr marL="38100">
              <a:spcBef>
                <a:spcPts val="100"/>
              </a:spcBef>
            </a:pPr>
            <a:r>
              <a:rPr sz="3600" spc="22" baseline="11574" dirty="0">
                <a:latin typeface="Cambria Math"/>
                <a:cs typeface="Cambria Math"/>
              </a:rPr>
              <a:t>𝒂</a:t>
            </a:r>
            <a:r>
              <a:rPr sz="1750" spc="15" dirty="0">
                <a:latin typeface="Cambria Math"/>
                <a:cs typeface="Cambria Math"/>
              </a:rPr>
              <a:t>𝟏𝟏</a:t>
            </a:r>
            <a:r>
              <a:rPr sz="3600" spc="22" baseline="11574" dirty="0">
                <a:latin typeface="Cambria Math"/>
                <a:cs typeface="Cambria Math"/>
              </a:rPr>
              <a:t>𝒃</a:t>
            </a:r>
            <a:r>
              <a:rPr sz="1750" spc="15" dirty="0">
                <a:latin typeface="Cambria Math"/>
                <a:cs typeface="Cambria Math"/>
              </a:rPr>
              <a:t>𝟏𝟏</a:t>
            </a:r>
            <a:endParaRPr sz="1750">
              <a:latin typeface="Cambria Math"/>
              <a:cs typeface="Cambria Math"/>
            </a:endParaRPr>
          </a:p>
          <a:p>
            <a:pPr marL="38100">
              <a:spcBef>
                <a:spcPts val="60"/>
              </a:spcBef>
            </a:pPr>
            <a:r>
              <a:rPr sz="3600" spc="22" baseline="11574" dirty="0">
                <a:latin typeface="Cambria Math"/>
                <a:cs typeface="Cambria Math"/>
              </a:rPr>
              <a:t>𝒂</a:t>
            </a:r>
            <a:r>
              <a:rPr sz="1750" spc="15" dirty="0">
                <a:latin typeface="Cambria Math"/>
                <a:cs typeface="Cambria Math"/>
              </a:rPr>
              <a:t>𝟐𝟏</a:t>
            </a:r>
            <a:r>
              <a:rPr sz="3600" spc="22" baseline="11574" dirty="0">
                <a:latin typeface="Cambria Math"/>
                <a:cs typeface="Cambria Math"/>
              </a:rPr>
              <a:t>𝒃</a:t>
            </a:r>
            <a:r>
              <a:rPr sz="1750" spc="15" dirty="0">
                <a:latin typeface="Cambria Math"/>
                <a:cs typeface="Cambria Math"/>
              </a:rPr>
              <a:t>𝟐𝟏</a:t>
            </a:r>
            <a:endParaRPr sz="1750">
              <a:latin typeface="Cambria Math"/>
              <a:cs typeface="Cambria Math"/>
            </a:endParaRPr>
          </a:p>
        </p:txBody>
      </p:sp>
      <p:sp>
        <p:nvSpPr>
          <p:cNvPr id="17" name="object 17"/>
          <p:cNvSpPr txBox="1"/>
          <p:nvPr/>
        </p:nvSpPr>
        <p:spPr>
          <a:xfrm>
            <a:off x="7808340" y="2792095"/>
            <a:ext cx="994410" cy="764540"/>
          </a:xfrm>
          <a:prstGeom prst="rect">
            <a:avLst/>
          </a:prstGeom>
        </p:spPr>
        <p:txBody>
          <a:bodyPr vert="horz" wrap="square" lIns="0" tIns="12700" rIns="0" bIns="0" rtlCol="0">
            <a:spAutoFit/>
          </a:bodyPr>
          <a:lstStyle/>
          <a:p>
            <a:pPr marL="38100">
              <a:spcBef>
                <a:spcPts val="100"/>
              </a:spcBef>
            </a:pPr>
            <a:r>
              <a:rPr sz="3600" spc="22" baseline="11574" dirty="0">
                <a:latin typeface="Cambria Math"/>
                <a:cs typeface="Cambria Math"/>
              </a:rPr>
              <a:t>𝒂</a:t>
            </a:r>
            <a:r>
              <a:rPr sz="1750" spc="15" dirty="0">
                <a:latin typeface="Cambria Math"/>
                <a:cs typeface="Cambria Math"/>
              </a:rPr>
              <a:t>𝟏𝟐</a:t>
            </a:r>
            <a:r>
              <a:rPr sz="3600" spc="22" baseline="11574" dirty="0">
                <a:latin typeface="Cambria Math"/>
                <a:cs typeface="Cambria Math"/>
              </a:rPr>
              <a:t>𝒃</a:t>
            </a:r>
            <a:r>
              <a:rPr sz="1750" spc="15" dirty="0">
                <a:latin typeface="Cambria Math"/>
                <a:cs typeface="Cambria Math"/>
              </a:rPr>
              <a:t>𝟏𝟐</a:t>
            </a:r>
            <a:endParaRPr sz="1750">
              <a:latin typeface="Cambria Math"/>
              <a:cs typeface="Cambria Math"/>
            </a:endParaRPr>
          </a:p>
          <a:p>
            <a:pPr marL="38100">
              <a:spcBef>
                <a:spcPts val="60"/>
              </a:spcBef>
            </a:pPr>
            <a:r>
              <a:rPr sz="3600" spc="15" baseline="11574" dirty="0">
                <a:latin typeface="Cambria Math"/>
                <a:cs typeface="Cambria Math"/>
              </a:rPr>
              <a:t>𝒂</a:t>
            </a:r>
            <a:r>
              <a:rPr sz="1750" spc="10" dirty="0">
                <a:latin typeface="Cambria Math"/>
                <a:cs typeface="Cambria Math"/>
              </a:rPr>
              <a:t>𝟐𝟐</a:t>
            </a:r>
            <a:r>
              <a:rPr sz="3600" spc="15" baseline="11574" dirty="0">
                <a:latin typeface="Cambria Math"/>
                <a:cs typeface="Cambria Math"/>
              </a:rPr>
              <a:t>𝒃</a:t>
            </a:r>
            <a:r>
              <a:rPr sz="1750" spc="10" dirty="0">
                <a:latin typeface="Cambria Math"/>
                <a:cs typeface="Cambria Math"/>
              </a:rPr>
              <a:t>𝟐𝟐</a:t>
            </a:r>
            <a:endParaRPr sz="1750">
              <a:latin typeface="Cambria Math"/>
              <a:cs typeface="Cambria Math"/>
            </a:endParaRPr>
          </a:p>
        </p:txBody>
      </p:sp>
      <p:sp>
        <p:nvSpPr>
          <p:cNvPr id="18" name="object 18"/>
          <p:cNvSpPr/>
          <p:nvPr/>
        </p:nvSpPr>
        <p:spPr>
          <a:xfrm>
            <a:off x="3284855" y="4583429"/>
            <a:ext cx="71120" cy="500380"/>
          </a:xfrm>
          <a:custGeom>
            <a:avLst/>
            <a:gdLst/>
            <a:ahLst/>
            <a:cxnLst/>
            <a:rect l="l" t="t" r="r" b="b"/>
            <a:pathLst>
              <a:path w="71119" h="500379">
                <a:moveTo>
                  <a:pt x="70866" y="0"/>
                </a:moveTo>
                <a:lnTo>
                  <a:pt x="0" y="0"/>
                </a:lnTo>
                <a:lnTo>
                  <a:pt x="0" y="12700"/>
                </a:lnTo>
                <a:lnTo>
                  <a:pt x="43307" y="12700"/>
                </a:lnTo>
                <a:lnTo>
                  <a:pt x="43307" y="487680"/>
                </a:lnTo>
                <a:lnTo>
                  <a:pt x="0" y="487680"/>
                </a:lnTo>
                <a:lnTo>
                  <a:pt x="0" y="500380"/>
                </a:lnTo>
                <a:lnTo>
                  <a:pt x="70866" y="500380"/>
                </a:lnTo>
                <a:lnTo>
                  <a:pt x="70866" y="487680"/>
                </a:lnTo>
                <a:lnTo>
                  <a:pt x="70866" y="12700"/>
                </a:lnTo>
                <a:lnTo>
                  <a:pt x="70866" y="0"/>
                </a:lnTo>
                <a:close/>
              </a:path>
            </a:pathLst>
          </a:custGeom>
          <a:solidFill>
            <a:srgbClr val="000000"/>
          </a:solidFill>
        </p:spPr>
        <p:txBody>
          <a:bodyPr wrap="square" lIns="0" tIns="0" rIns="0" bIns="0" rtlCol="0"/>
          <a:lstStyle/>
          <a:p>
            <a:endParaRPr/>
          </a:p>
        </p:txBody>
      </p:sp>
      <p:sp>
        <p:nvSpPr>
          <p:cNvPr id="19" name="object 19"/>
          <p:cNvSpPr/>
          <p:nvPr/>
        </p:nvSpPr>
        <p:spPr>
          <a:xfrm>
            <a:off x="1958594" y="4583429"/>
            <a:ext cx="71120" cy="500380"/>
          </a:xfrm>
          <a:custGeom>
            <a:avLst/>
            <a:gdLst/>
            <a:ahLst/>
            <a:cxnLst/>
            <a:rect l="l" t="t" r="r" b="b"/>
            <a:pathLst>
              <a:path w="71120" h="500379">
                <a:moveTo>
                  <a:pt x="70840" y="0"/>
                </a:moveTo>
                <a:lnTo>
                  <a:pt x="0" y="0"/>
                </a:lnTo>
                <a:lnTo>
                  <a:pt x="0" y="12700"/>
                </a:lnTo>
                <a:lnTo>
                  <a:pt x="0" y="487680"/>
                </a:lnTo>
                <a:lnTo>
                  <a:pt x="0" y="500380"/>
                </a:lnTo>
                <a:lnTo>
                  <a:pt x="70840" y="500380"/>
                </a:lnTo>
                <a:lnTo>
                  <a:pt x="70840" y="487680"/>
                </a:lnTo>
                <a:lnTo>
                  <a:pt x="27533" y="487680"/>
                </a:lnTo>
                <a:lnTo>
                  <a:pt x="27533" y="12700"/>
                </a:lnTo>
                <a:lnTo>
                  <a:pt x="70840" y="12700"/>
                </a:lnTo>
                <a:lnTo>
                  <a:pt x="70840" y="0"/>
                </a:lnTo>
                <a:close/>
              </a:path>
            </a:pathLst>
          </a:custGeom>
          <a:solidFill>
            <a:srgbClr val="000000"/>
          </a:solidFill>
        </p:spPr>
        <p:txBody>
          <a:bodyPr wrap="square" lIns="0" tIns="0" rIns="0" bIns="0" rtlCol="0"/>
          <a:lstStyle/>
          <a:p>
            <a:endParaRPr/>
          </a:p>
        </p:txBody>
      </p:sp>
      <p:sp>
        <p:nvSpPr>
          <p:cNvPr id="20" name="object 20"/>
          <p:cNvSpPr txBox="1"/>
          <p:nvPr/>
        </p:nvSpPr>
        <p:spPr>
          <a:xfrm>
            <a:off x="1997963" y="4444365"/>
            <a:ext cx="530860" cy="749300"/>
          </a:xfrm>
          <a:prstGeom prst="rect">
            <a:avLst/>
          </a:prstGeom>
        </p:spPr>
        <p:txBody>
          <a:bodyPr vert="horz" wrap="square" lIns="0" tIns="12700" rIns="0" bIns="0" rtlCol="0">
            <a:spAutoFit/>
          </a:bodyPr>
          <a:lstStyle/>
          <a:p>
            <a:pPr marL="38100">
              <a:lnSpc>
                <a:spcPts val="2850"/>
              </a:lnSpc>
              <a:spcBef>
                <a:spcPts val="100"/>
              </a:spcBef>
            </a:pPr>
            <a:r>
              <a:rPr sz="3600" spc="-7" baseline="11574" dirty="0">
                <a:latin typeface="Cambria Math"/>
                <a:cs typeface="Cambria Math"/>
              </a:rPr>
              <a:t>𝒂</a:t>
            </a:r>
            <a:r>
              <a:rPr sz="1750" spc="-5" dirty="0">
                <a:latin typeface="Cambria Math"/>
                <a:cs typeface="Cambria Math"/>
              </a:rPr>
              <a:t>𝟏𝟏</a:t>
            </a:r>
            <a:endParaRPr sz="1750">
              <a:latin typeface="Cambria Math"/>
              <a:cs typeface="Cambria Math"/>
            </a:endParaRPr>
          </a:p>
          <a:p>
            <a:pPr marL="38100">
              <a:lnSpc>
                <a:spcPts val="2850"/>
              </a:lnSpc>
            </a:pPr>
            <a:r>
              <a:rPr sz="3600" spc="-7" baseline="11574" dirty="0">
                <a:latin typeface="Cambria Math"/>
                <a:cs typeface="Cambria Math"/>
              </a:rPr>
              <a:t>𝒂</a:t>
            </a:r>
            <a:r>
              <a:rPr sz="1750" spc="-5" dirty="0">
                <a:latin typeface="Cambria Math"/>
                <a:cs typeface="Cambria Math"/>
              </a:rPr>
              <a:t>𝟐𝟏</a:t>
            </a:r>
            <a:endParaRPr sz="1750">
              <a:latin typeface="Cambria Math"/>
              <a:cs typeface="Cambria Math"/>
            </a:endParaRPr>
          </a:p>
        </p:txBody>
      </p:sp>
      <p:sp>
        <p:nvSpPr>
          <p:cNvPr id="21" name="object 21"/>
          <p:cNvSpPr txBox="1"/>
          <p:nvPr/>
        </p:nvSpPr>
        <p:spPr>
          <a:xfrm>
            <a:off x="2772410" y="4444365"/>
            <a:ext cx="530860" cy="749300"/>
          </a:xfrm>
          <a:prstGeom prst="rect">
            <a:avLst/>
          </a:prstGeom>
        </p:spPr>
        <p:txBody>
          <a:bodyPr vert="horz" wrap="square" lIns="0" tIns="12700" rIns="0" bIns="0" rtlCol="0">
            <a:spAutoFit/>
          </a:bodyPr>
          <a:lstStyle/>
          <a:p>
            <a:pPr marL="38100">
              <a:lnSpc>
                <a:spcPts val="2850"/>
              </a:lnSpc>
              <a:spcBef>
                <a:spcPts val="100"/>
              </a:spcBef>
            </a:pPr>
            <a:r>
              <a:rPr sz="3600" spc="-7" baseline="11574" dirty="0">
                <a:latin typeface="Cambria Math"/>
                <a:cs typeface="Cambria Math"/>
              </a:rPr>
              <a:t>𝒂</a:t>
            </a:r>
            <a:r>
              <a:rPr sz="1750" spc="-5" dirty="0">
                <a:latin typeface="Cambria Math"/>
                <a:cs typeface="Cambria Math"/>
              </a:rPr>
              <a:t>𝟏𝟐</a:t>
            </a:r>
            <a:endParaRPr sz="1750">
              <a:latin typeface="Cambria Math"/>
              <a:cs typeface="Cambria Math"/>
            </a:endParaRPr>
          </a:p>
          <a:p>
            <a:pPr marL="38100">
              <a:lnSpc>
                <a:spcPts val="2850"/>
              </a:lnSpc>
            </a:pPr>
            <a:r>
              <a:rPr sz="3600" spc="-7" baseline="11574" dirty="0">
                <a:latin typeface="Cambria Math"/>
                <a:cs typeface="Cambria Math"/>
              </a:rPr>
              <a:t>𝒂</a:t>
            </a:r>
            <a:r>
              <a:rPr sz="1750" spc="-5" dirty="0">
                <a:latin typeface="Cambria Math"/>
                <a:cs typeface="Cambria Math"/>
              </a:rPr>
              <a:t>𝟐𝟐</a:t>
            </a:r>
            <a:endParaRPr sz="1750">
              <a:latin typeface="Cambria Math"/>
              <a:cs typeface="Cambria Math"/>
            </a:endParaRPr>
          </a:p>
        </p:txBody>
      </p:sp>
      <p:sp>
        <p:nvSpPr>
          <p:cNvPr id="22" name="object 22"/>
          <p:cNvSpPr txBox="1"/>
          <p:nvPr/>
        </p:nvSpPr>
        <p:spPr>
          <a:xfrm>
            <a:off x="3443985" y="4604384"/>
            <a:ext cx="243204" cy="391160"/>
          </a:xfrm>
          <a:prstGeom prst="rect">
            <a:avLst/>
          </a:prstGeom>
        </p:spPr>
        <p:txBody>
          <a:bodyPr vert="horz" wrap="square" lIns="0" tIns="12700" rIns="0" bIns="0" rtlCol="0">
            <a:spAutoFit/>
          </a:bodyPr>
          <a:lstStyle/>
          <a:p>
            <a:pPr marL="12700">
              <a:spcBef>
                <a:spcPts val="100"/>
              </a:spcBef>
            </a:pPr>
            <a:r>
              <a:rPr sz="2400" dirty="0">
                <a:latin typeface="Cambria Math"/>
                <a:cs typeface="Cambria Math"/>
              </a:rPr>
              <a:t>×</a:t>
            </a:r>
            <a:endParaRPr sz="2400">
              <a:latin typeface="Cambria Math"/>
              <a:cs typeface="Cambria Math"/>
            </a:endParaRPr>
          </a:p>
        </p:txBody>
      </p:sp>
      <p:sp>
        <p:nvSpPr>
          <p:cNvPr id="23" name="object 23"/>
          <p:cNvSpPr/>
          <p:nvPr/>
        </p:nvSpPr>
        <p:spPr>
          <a:xfrm>
            <a:off x="5099939" y="4531359"/>
            <a:ext cx="74930" cy="605790"/>
          </a:xfrm>
          <a:custGeom>
            <a:avLst/>
            <a:gdLst/>
            <a:ahLst/>
            <a:cxnLst/>
            <a:rect l="l" t="t" r="r" b="b"/>
            <a:pathLst>
              <a:path w="74929" h="605789">
                <a:moveTo>
                  <a:pt x="74803" y="0"/>
                </a:moveTo>
                <a:lnTo>
                  <a:pt x="0" y="0"/>
                </a:lnTo>
                <a:lnTo>
                  <a:pt x="0" y="12700"/>
                </a:lnTo>
                <a:lnTo>
                  <a:pt x="45720" y="12700"/>
                </a:lnTo>
                <a:lnTo>
                  <a:pt x="45720" y="591820"/>
                </a:lnTo>
                <a:lnTo>
                  <a:pt x="0" y="591820"/>
                </a:lnTo>
                <a:lnTo>
                  <a:pt x="0" y="605790"/>
                </a:lnTo>
                <a:lnTo>
                  <a:pt x="74803" y="605790"/>
                </a:lnTo>
                <a:lnTo>
                  <a:pt x="74803" y="591820"/>
                </a:lnTo>
                <a:lnTo>
                  <a:pt x="74803" y="12700"/>
                </a:lnTo>
                <a:lnTo>
                  <a:pt x="74803" y="0"/>
                </a:lnTo>
                <a:close/>
              </a:path>
            </a:pathLst>
          </a:custGeom>
          <a:solidFill>
            <a:srgbClr val="000000"/>
          </a:solidFill>
        </p:spPr>
        <p:txBody>
          <a:bodyPr wrap="square" lIns="0" tIns="0" rIns="0" bIns="0" rtlCol="0"/>
          <a:lstStyle/>
          <a:p>
            <a:endParaRPr/>
          </a:p>
        </p:txBody>
      </p:sp>
      <p:sp>
        <p:nvSpPr>
          <p:cNvPr id="24" name="object 24"/>
          <p:cNvSpPr/>
          <p:nvPr/>
        </p:nvSpPr>
        <p:spPr>
          <a:xfrm>
            <a:off x="3776853" y="4531359"/>
            <a:ext cx="74930" cy="605790"/>
          </a:xfrm>
          <a:custGeom>
            <a:avLst/>
            <a:gdLst/>
            <a:ahLst/>
            <a:cxnLst/>
            <a:rect l="l" t="t" r="r" b="b"/>
            <a:pathLst>
              <a:path w="74930" h="605789">
                <a:moveTo>
                  <a:pt x="74930" y="0"/>
                </a:moveTo>
                <a:lnTo>
                  <a:pt x="0" y="0"/>
                </a:lnTo>
                <a:lnTo>
                  <a:pt x="0" y="12700"/>
                </a:lnTo>
                <a:lnTo>
                  <a:pt x="0" y="591820"/>
                </a:lnTo>
                <a:lnTo>
                  <a:pt x="0" y="605790"/>
                </a:lnTo>
                <a:lnTo>
                  <a:pt x="74930" y="605790"/>
                </a:lnTo>
                <a:lnTo>
                  <a:pt x="74930" y="591820"/>
                </a:lnTo>
                <a:lnTo>
                  <a:pt x="29210" y="591820"/>
                </a:lnTo>
                <a:lnTo>
                  <a:pt x="29210" y="12700"/>
                </a:lnTo>
                <a:lnTo>
                  <a:pt x="74930" y="12700"/>
                </a:lnTo>
                <a:lnTo>
                  <a:pt x="74930" y="0"/>
                </a:lnTo>
                <a:close/>
              </a:path>
            </a:pathLst>
          </a:custGeom>
          <a:solidFill>
            <a:srgbClr val="000000"/>
          </a:solidFill>
        </p:spPr>
        <p:txBody>
          <a:bodyPr wrap="square" lIns="0" tIns="0" rIns="0" bIns="0" rtlCol="0"/>
          <a:lstStyle/>
          <a:p>
            <a:endParaRPr/>
          </a:p>
        </p:txBody>
      </p:sp>
      <p:sp>
        <p:nvSpPr>
          <p:cNvPr id="25" name="object 25"/>
          <p:cNvSpPr txBox="1"/>
          <p:nvPr/>
        </p:nvSpPr>
        <p:spPr>
          <a:xfrm>
            <a:off x="3819399" y="4468748"/>
            <a:ext cx="528955" cy="764540"/>
          </a:xfrm>
          <a:prstGeom prst="rect">
            <a:avLst/>
          </a:prstGeom>
        </p:spPr>
        <p:txBody>
          <a:bodyPr vert="horz" wrap="square" lIns="0" tIns="12700" rIns="0" bIns="0" rtlCol="0">
            <a:spAutoFit/>
          </a:bodyPr>
          <a:lstStyle/>
          <a:p>
            <a:pPr marL="38100">
              <a:spcBef>
                <a:spcPts val="100"/>
              </a:spcBef>
            </a:pPr>
            <a:r>
              <a:rPr sz="3600" spc="-7" baseline="11574" dirty="0">
                <a:latin typeface="Cambria Math"/>
                <a:cs typeface="Cambria Math"/>
              </a:rPr>
              <a:t>𝒃</a:t>
            </a:r>
            <a:r>
              <a:rPr sz="1750" spc="-5" dirty="0">
                <a:latin typeface="Cambria Math"/>
                <a:cs typeface="Cambria Math"/>
              </a:rPr>
              <a:t>𝟏𝟏</a:t>
            </a:r>
            <a:endParaRPr sz="1750">
              <a:latin typeface="Cambria Math"/>
              <a:cs typeface="Cambria Math"/>
            </a:endParaRPr>
          </a:p>
          <a:p>
            <a:pPr marL="38100">
              <a:spcBef>
                <a:spcPts val="60"/>
              </a:spcBef>
            </a:pPr>
            <a:r>
              <a:rPr sz="3600" spc="-7" baseline="11574" dirty="0">
                <a:latin typeface="Cambria Math"/>
                <a:cs typeface="Cambria Math"/>
              </a:rPr>
              <a:t>𝒃</a:t>
            </a:r>
            <a:r>
              <a:rPr sz="1750" spc="-5" dirty="0">
                <a:latin typeface="Cambria Math"/>
                <a:cs typeface="Cambria Math"/>
              </a:rPr>
              <a:t>𝟐𝟏</a:t>
            </a:r>
            <a:endParaRPr sz="1750">
              <a:latin typeface="Cambria Math"/>
              <a:cs typeface="Cambria Math"/>
            </a:endParaRPr>
          </a:p>
        </p:txBody>
      </p:sp>
      <p:sp>
        <p:nvSpPr>
          <p:cNvPr id="26" name="object 26"/>
          <p:cNvSpPr txBox="1"/>
          <p:nvPr/>
        </p:nvSpPr>
        <p:spPr>
          <a:xfrm>
            <a:off x="4590923" y="4468748"/>
            <a:ext cx="525780" cy="764540"/>
          </a:xfrm>
          <a:prstGeom prst="rect">
            <a:avLst/>
          </a:prstGeom>
        </p:spPr>
        <p:txBody>
          <a:bodyPr vert="horz" wrap="square" lIns="0" tIns="12700" rIns="0" bIns="0" rtlCol="0">
            <a:spAutoFit/>
          </a:bodyPr>
          <a:lstStyle/>
          <a:p>
            <a:pPr marL="38100">
              <a:spcBef>
                <a:spcPts val="100"/>
              </a:spcBef>
            </a:pPr>
            <a:r>
              <a:rPr sz="3600" spc="-7" baseline="11574" dirty="0">
                <a:latin typeface="Cambria Math"/>
                <a:cs typeface="Cambria Math"/>
              </a:rPr>
              <a:t>𝒃</a:t>
            </a:r>
            <a:r>
              <a:rPr sz="1750" spc="-5" dirty="0">
                <a:latin typeface="Cambria Math"/>
                <a:cs typeface="Cambria Math"/>
              </a:rPr>
              <a:t>𝟏𝟐</a:t>
            </a:r>
            <a:endParaRPr sz="1750">
              <a:latin typeface="Cambria Math"/>
              <a:cs typeface="Cambria Math"/>
            </a:endParaRPr>
          </a:p>
          <a:p>
            <a:pPr marL="38100">
              <a:spcBef>
                <a:spcPts val="60"/>
              </a:spcBef>
            </a:pPr>
            <a:r>
              <a:rPr sz="3600" spc="-7" baseline="11574" dirty="0">
                <a:latin typeface="Cambria Math"/>
                <a:cs typeface="Cambria Math"/>
              </a:rPr>
              <a:t>𝒃</a:t>
            </a:r>
            <a:r>
              <a:rPr sz="1750" spc="-5" dirty="0">
                <a:latin typeface="Cambria Math"/>
                <a:cs typeface="Cambria Math"/>
              </a:rPr>
              <a:t>𝟐𝟐</a:t>
            </a:r>
            <a:endParaRPr sz="1750">
              <a:latin typeface="Cambria Math"/>
              <a:cs typeface="Cambria Math"/>
            </a:endParaRPr>
          </a:p>
        </p:txBody>
      </p:sp>
      <p:sp>
        <p:nvSpPr>
          <p:cNvPr id="27" name="object 27"/>
          <p:cNvSpPr txBox="1"/>
          <p:nvPr/>
        </p:nvSpPr>
        <p:spPr>
          <a:xfrm>
            <a:off x="5280787" y="4604384"/>
            <a:ext cx="253365" cy="391160"/>
          </a:xfrm>
          <a:prstGeom prst="rect">
            <a:avLst/>
          </a:prstGeom>
        </p:spPr>
        <p:txBody>
          <a:bodyPr vert="horz" wrap="square" lIns="0" tIns="12700" rIns="0" bIns="0" rtlCol="0">
            <a:spAutoFit/>
          </a:bodyPr>
          <a:lstStyle/>
          <a:p>
            <a:pPr marL="12700">
              <a:spcBef>
                <a:spcPts val="100"/>
              </a:spcBef>
            </a:pPr>
            <a:r>
              <a:rPr sz="2400" dirty="0">
                <a:latin typeface="Cambria Math"/>
                <a:cs typeface="Cambria Math"/>
              </a:rPr>
              <a:t>=</a:t>
            </a:r>
            <a:endParaRPr sz="2400">
              <a:latin typeface="Cambria Math"/>
              <a:cs typeface="Cambria Math"/>
            </a:endParaRPr>
          </a:p>
        </p:txBody>
      </p:sp>
      <p:sp>
        <p:nvSpPr>
          <p:cNvPr id="28" name="object 28"/>
          <p:cNvSpPr/>
          <p:nvPr/>
        </p:nvSpPr>
        <p:spPr>
          <a:xfrm>
            <a:off x="10490327" y="4531359"/>
            <a:ext cx="74930" cy="605790"/>
          </a:xfrm>
          <a:custGeom>
            <a:avLst/>
            <a:gdLst/>
            <a:ahLst/>
            <a:cxnLst/>
            <a:rect l="l" t="t" r="r" b="b"/>
            <a:pathLst>
              <a:path w="74929" h="605789">
                <a:moveTo>
                  <a:pt x="74803" y="0"/>
                </a:moveTo>
                <a:lnTo>
                  <a:pt x="0" y="0"/>
                </a:lnTo>
                <a:lnTo>
                  <a:pt x="0" y="12700"/>
                </a:lnTo>
                <a:lnTo>
                  <a:pt x="45593" y="12700"/>
                </a:lnTo>
                <a:lnTo>
                  <a:pt x="45593" y="591820"/>
                </a:lnTo>
                <a:lnTo>
                  <a:pt x="0" y="591820"/>
                </a:lnTo>
                <a:lnTo>
                  <a:pt x="0" y="605790"/>
                </a:lnTo>
                <a:lnTo>
                  <a:pt x="74803" y="605790"/>
                </a:lnTo>
                <a:lnTo>
                  <a:pt x="74803" y="591820"/>
                </a:lnTo>
                <a:lnTo>
                  <a:pt x="74803" y="12700"/>
                </a:lnTo>
                <a:lnTo>
                  <a:pt x="74803" y="0"/>
                </a:lnTo>
                <a:close/>
              </a:path>
            </a:pathLst>
          </a:custGeom>
          <a:solidFill>
            <a:srgbClr val="000000"/>
          </a:solidFill>
        </p:spPr>
        <p:txBody>
          <a:bodyPr wrap="square" lIns="0" tIns="0" rIns="0" bIns="0" rtlCol="0"/>
          <a:lstStyle/>
          <a:p>
            <a:endParaRPr/>
          </a:p>
        </p:txBody>
      </p:sp>
      <p:sp>
        <p:nvSpPr>
          <p:cNvPr id="29" name="object 29"/>
          <p:cNvSpPr/>
          <p:nvPr/>
        </p:nvSpPr>
        <p:spPr>
          <a:xfrm>
            <a:off x="5639181" y="4531359"/>
            <a:ext cx="74930" cy="605790"/>
          </a:xfrm>
          <a:custGeom>
            <a:avLst/>
            <a:gdLst/>
            <a:ahLst/>
            <a:cxnLst/>
            <a:rect l="l" t="t" r="r" b="b"/>
            <a:pathLst>
              <a:path w="74929" h="605789">
                <a:moveTo>
                  <a:pt x="74930" y="0"/>
                </a:moveTo>
                <a:lnTo>
                  <a:pt x="0" y="0"/>
                </a:lnTo>
                <a:lnTo>
                  <a:pt x="0" y="12700"/>
                </a:lnTo>
                <a:lnTo>
                  <a:pt x="0" y="591820"/>
                </a:lnTo>
                <a:lnTo>
                  <a:pt x="0" y="605790"/>
                </a:lnTo>
                <a:lnTo>
                  <a:pt x="74930" y="605790"/>
                </a:lnTo>
                <a:lnTo>
                  <a:pt x="74930" y="591820"/>
                </a:lnTo>
                <a:lnTo>
                  <a:pt x="29210" y="591820"/>
                </a:lnTo>
                <a:lnTo>
                  <a:pt x="29210" y="12700"/>
                </a:lnTo>
                <a:lnTo>
                  <a:pt x="74930" y="12700"/>
                </a:lnTo>
                <a:lnTo>
                  <a:pt x="74930" y="0"/>
                </a:lnTo>
                <a:close/>
              </a:path>
            </a:pathLst>
          </a:custGeom>
          <a:solidFill>
            <a:srgbClr val="000000"/>
          </a:solidFill>
        </p:spPr>
        <p:txBody>
          <a:bodyPr wrap="square" lIns="0" tIns="0" rIns="0" bIns="0" rtlCol="0"/>
          <a:lstStyle/>
          <a:p>
            <a:endParaRPr/>
          </a:p>
        </p:txBody>
      </p:sp>
      <p:sp>
        <p:nvSpPr>
          <p:cNvPr id="30" name="object 30"/>
          <p:cNvSpPr txBox="1"/>
          <p:nvPr/>
        </p:nvSpPr>
        <p:spPr>
          <a:xfrm>
            <a:off x="5682108" y="4468748"/>
            <a:ext cx="2291715" cy="764540"/>
          </a:xfrm>
          <a:prstGeom prst="rect">
            <a:avLst/>
          </a:prstGeom>
        </p:spPr>
        <p:txBody>
          <a:bodyPr vert="horz" wrap="square" lIns="0" tIns="12700" rIns="0" bIns="0" rtlCol="0">
            <a:spAutoFit/>
          </a:bodyPr>
          <a:lstStyle/>
          <a:p>
            <a:pPr marL="38100">
              <a:spcBef>
                <a:spcPts val="100"/>
              </a:spcBef>
            </a:pPr>
            <a:r>
              <a:rPr sz="3600" spc="22" baseline="11574" dirty="0">
                <a:latin typeface="Cambria Math"/>
                <a:cs typeface="Cambria Math"/>
              </a:rPr>
              <a:t>𝒂</a:t>
            </a:r>
            <a:r>
              <a:rPr sz="1750" spc="15" dirty="0">
                <a:latin typeface="Cambria Math"/>
                <a:cs typeface="Cambria Math"/>
              </a:rPr>
              <a:t>𝟏𝟏</a:t>
            </a:r>
            <a:r>
              <a:rPr sz="3600" spc="22" baseline="11574" dirty="0">
                <a:latin typeface="Cambria Math"/>
                <a:cs typeface="Cambria Math"/>
              </a:rPr>
              <a:t>𝒃</a:t>
            </a:r>
            <a:r>
              <a:rPr sz="1750" spc="15" dirty="0">
                <a:latin typeface="Cambria Math"/>
                <a:cs typeface="Cambria Math"/>
              </a:rPr>
              <a:t>𝟏𝟏</a:t>
            </a:r>
            <a:r>
              <a:rPr sz="1750" spc="220" dirty="0">
                <a:latin typeface="Cambria Math"/>
                <a:cs typeface="Cambria Math"/>
              </a:rPr>
              <a:t> </a:t>
            </a:r>
            <a:r>
              <a:rPr sz="3600" baseline="11574" dirty="0">
                <a:latin typeface="Cambria Math"/>
                <a:cs typeface="Cambria Math"/>
              </a:rPr>
              <a:t>+</a:t>
            </a:r>
            <a:r>
              <a:rPr sz="3600" spc="-30" baseline="11574" dirty="0">
                <a:latin typeface="Cambria Math"/>
                <a:cs typeface="Cambria Math"/>
              </a:rPr>
              <a:t> </a:t>
            </a:r>
            <a:r>
              <a:rPr sz="3600" spc="15" baseline="11574" dirty="0">
                <a:latin typeface="Cambria Math"/>
                <a:cs typeface="Cambria Math"/>
              </a:rPr>
              <a:t>𝒂</a:t>
            </a:r>
            <a:r>
              <a:rPr sz="1750" spc="10" dirty="0">
                <a:latin typeface="Cambria Math"/>
                <a:cs typeface="Cambria Math"/>
              </a:rPr>
              <a:t>𝟏𝟐</a:t>
            </a:r>
            <a:r>
              <a:rPr sz="3600" spc="15" baseline="11574" dirty="0">
                <a:latin typeface="Cambria Math"/>
                <a:cs typeface="Cambria Math"/>
              </a:rPr>
              <a:t>𝒃</a:t>
            </a:r>
            <a:r>
              <a:rPr sz="1750" spc="10" dirty="0">
                <a:latin typeface="Cambria Math"/>
                <a:cs typeface="Cambria Math"/>
              </a:rPr>
              <a:t>𝟐𝟏</a:t>
            </a:r>
            <a:endParaRPr sz="1750">
              <a:latin typeface="Cambria Math"/>
              <a:cs typeface="Cambria Math"/>
            </a:endParaRPr>
          </a:p>
          <a:p>
            <a:pPr marL="38100">
              <a:spcBef>
                <a:spcPts val="60"/>
              </a:spcBef>
            </a:pPr>
            <a:r>
              <a:rPr sz="3600" spc="22" baseline="11574" dirty="0">
                <a:latin typeface="Cambria Math"/>
                <a:cs typeface="Cambria Math"/>
              </a:rPr>
              <a:t>𝒂</a:t>
            </a:r>
            <a:r>
              <a:rPr sz="1750" spc="15" dirty="0">
                <a:latin typeface="Cambria Math"/>
                <a:cs typeface="Cambria Math"/>
              </a:rPr>
              <a:t>𝟐𝟏</a:t>
            </a:r>
            <a:r>
              <a:rPr sz="3600" spc="22" baseline="11574" dirty="0">
                <a:latin typeface="Cambria Math"/>
                <a:cs typeface="Cambria Math"/>
              </a:rPr>
              <a:t>𝒃</a:t>
            </a:r>
            <a:r>
              <a:rPr sz="1750" spc="15" dirty="0">
                <a:latin typeface="Cambria Math"/>
                <a:cs typeface="Cambria Math"/>
              </a:rPr>
              <a:t>𝟏𝟏</a:t>
            </a:r>
            <a:r>
              <a:rPr sz="1750" spc="220" dirty="0">
                <a:latin typeface="Cambria Math"/>
                <a:cs typeface="Cambria Math"/>
              </a:rPr>
              <a:t> </a:t>
            </a:r>
            <a:r>
              <a:rPr sz="3600" baseline="11574" dirty="0">
                <a:latin typeface="Cambria Math"/>
                <a:cs typeface="Cambria Math"/>
              </a:rPr>
              <a:t>+</a:t>
            </a:r>
            <a:r>
              <a:rPr sz="3600" spc="-37" baseline="11574" dirty="0">
                <a:latin typeface="Cambria Math"/>
                <a:cs typeface="Cambria Math"/>
              </a:rPr>
              <a:t> </a:t>
            </a:r>
            <a:r>
              <a:rPr sz="3600" spc="15" baseline="11574" dirty="0">
                <a:latin typeface="Cambria Math"/>
                <a:cs typeface="Cambria Math"/>
              </a:rPr>
              <a:t>𝒂</a:t>
            </a:r>
            <a:r>
              <a:rPr sz="1750" spc="10" dirty="0">
                <a:latin typeface="Cambria Math"/>
                <a:cs typeface="Cambria Math"/>
              </a:rPr>
              <a:t>𝟐𝟐</a:t>
            </a:r>
            <a:r>
              <a:rPr sz="3600" spc="15" baseline="11574" dirty="0">
                <a:latin typeface="Cambria Math"/>
                <a:cs typeface="Cambria Math"/>
              </a:rPr>
              <a:t>𝒃</a:t>
            </a:r>
            <a:r>
              <a:rPr sz="1750" spc="10" dirty="0">
                <a:latin typeface="Cambria Math"/>
                <a:cs typeface="Cambria Math"/>
              </a:rPr>
              <a:t>𝟐𝟏</a:t>
            </a:r>
            <a:endParaRPr sz="1750">
              <a:latin typeface="Cambria Math"/>
              <a:cs typeface="Cambria Math"/>
            </a:endParaRPr>
          </a:p>
        </p:txBody>
      </p:sp>
      <p:sp>
        <p:nvSpPr>
          <p:cNvPr id="31" name="object 31"/>
          <p:cNvSpPr txBox="1"/>
          <p:nvPr/>
        </p:nvSpPr>
        <p:spPr>
          <a:xfrm>
            <a:off x="8216772" y="4468748"/>
            <a:ext cx="2291080" cy="764540"/>
          </a:xfrm>
          <a:prstGeom prst="rect">
            <a:avLst/>
          </a:prstGeom>
        </p:spPr>
        <p:txBody>
          <a:bodyPr vert="horz" wrap="square" lIns="0" tIns="12700" rIns="0" bIns="0" rtlCol="0">
            <a:spAutoFit/>
          </a:bodyPr>
          <a:lstStyle/>
          <a:p>
            <a:pPr marL="38100">
              <a:spcBef>
                <a:spcPts val="100"/>
              </a:spcBef>
            </a:pPr>
            <a:r>
              <a:rPr sz="3600" spc="22" baseline="11574" dirty="0">
                <a:latin typeface="Cambria Math"/>
                <a:cs typeface="Cambria Math"/>
              </a:rPr>
              <a:t>𝒂</a:t>
            </a:r>
            <a:r>
              <a:rPr sz="1750" spc="15" dirty="0">
                <a:latin typeface="Cambria Math"/>
                <a:cs typeface="Cambria Math"/>
              </a:rPr>
              <a:t>𝟏𝟏</a:t>
            </a:r>
            <a:r>
              <a:rPr sz="3600" spc="22" baseline="11574" dirty="0">
                <a:latin typeface="Cambria Math"/>
                <a:cs typeface="Cambria Math"/>
              </a:rPr>
              <a:t>𝒃</a:t>
            </a:r>
            <a:r>
              <a:rPr sz="1750" spc="15" dirty="0">
                <a:latin typeface="Cambria Math"/>
                <a:cs typeface="Cambria Math"/>
              </a:rPr>
              <a:t>𝟏𝟐</a:t>
            </a:r>
            <a:r>
              <a:rPr sz="1750" spc="204" dirty="0">
                <a:latin typeface="Cambria Math"/>
                <a:cs typeface="Cambria Math"/>
              </a:rPr>
              <a:t> </a:t>
            </a:r>
            <a:r>
              <a:rPr sz="3600" baseline="11574" dirty="0">
                <a:latin typeface="Cambria Math"/>
                <a:cs typeface="Cambria Math"/>
              </a:rPr>
              <a:t>+</a:t>
            </a:r>
            <a:r>
              <a:rPr sz="3600" spc="-67" baseline="11574" dirty="0">
                <a:latin typeface="Cambria Math"/>
                <a:cs typeface="Cambria Math"/>
              </a:rPr>
              <a:t> </a:t>
            </a:r>
            <a:r>
              <a:rPr sz="3600" spc="22" baseline="11574" dirty="0">
                <a:latin typeface="Cambria Math"/>
                <a:cs typeface="Cambria Math"/>
              </a:rPr>
              <a:t>𝒂</a:t>
            </a:r>
            <a:r>
              <a:rPr sz="1750" spc="15" dirty="0">
                <a:latin typeface="Cambria Math"/>
                <a:cs typeface="Cambria Math"/>
              </a:rPr>
              <a:t>𝟏𝟐</a:t>
            </a:r>
            <a:r>
              <a:rPr sz="3600" spc="22" baseline="11574" dirty="0">
                <a:latin typeface="Cambria Math"/>
                <a:cs typeface="Cambria Math"/>
              </a:rPr>
              <a:t>𝒃</a:t>
            </a:r>
            <a:r>
              <a:rPr sz="1750" spc="15" dirty="0">
                <a:latin typeface="Cambria Math"/>
                <a:cs typeface="Cambria Math"/>
              </a:rPr>
              <a:t>𝟐𝟐</a:t>
            </a:r>
            <a:endParaRPr sz="1750">
              <a:latin typeface="Cambria Math"/>
              <a:cs typeface="Cambria Math"/>
            </a:endParaRPr>
          </a:p>
          <a:p>
            <a:pPr marL="38100">
              <a:spcBef>
                <a:spcPts val="60"/>
              </a:spcBef>
            </a:pPr>
            <a:r>
              <a:rPr sz="3600" spc="22" baseline="11574" dirty="0">
                <a:latin typeface="Cambria Math"/>
                <a:cs typeface="Cambria Math"/>
              </a:rPr>
              <a:t>𝒂</a:t>
            </a:r>
            <a:r>
              <a:rPr sz="1750" spc="15" dirty="0">
                <a:latin typeface="Cambria Math"/>
                <a:cs typeface="Cambria Math"/>
              </a:rPr>
              <a:t>𝟐𝟏</a:t>
            </a:r>
            <a:r>
              <a:rPr sz="3600" spc="22" baseline="11574" dirty="0">
                <a:latin typeface="Cambria Math"/>
                <a:cs typeface="Cambria Math"/>
              </a:rPr>
              <a:t>𝒃</a:t>
            </a:r>
            <a:r>
              <a:rPr sz="1750" spc="15" dirty="0">
                <a:latin typeface="Cambria Math"/>
                <a:cs typeface="Cambria Math"/>
              </a:rPr>
              <a:t>𝟏𝟐</a:t>
            </a:r>
            <a:r>
              <a:rPr sz="1750" spc="204" dirty="0">
                <a:latin typeface="Cambria Math"/>
                <a:cs typeface="Cambria Math"/>
              </a:rPr>
              <a:t> </a:t>
            </a:r>
            <a:r>
              <a:rPr sz="3600" baseline="11574" dirty="0">
                <a:latin typeface="Cambria Math"/>
                <a:cs typeface="Cambria Math"/>
              </a:rPr>
              <a:t>+</a:t>
            </a:r>
            <a:r>
              <a:rPr sz="3600" spc="-67" baseline="11574" dirty="0">
                <a:latin typeface="Cambria Math"/>
                <a:cs typeface="Cambria Math"/>
              </a:rPr>
              <a:t> </a:t>
            </a:r>
            <a:r>
              <a:rPr sz="3600" spc="22" baseline="11574" dirty="0">
                <a:latin typeface="Cambria Math"/>
                <a:cs typeface="Cambria Math"/>
              </a:rPr>
              <a:t>𝒂</a:t>
            </a:r>
            <a:r>
              <a:rPr sz="1750" spc="15" dirty="0">
                <a:latin typeface="Cambria Math"/>
                <a:cs typeface="Cambria Math"/>
              </a:rPr>
              <a:t>𝟐𝟐</a:t>
            </a:r>
            <a:r>
              <a:rPr sz="3600" spc="22" baseline="11574" dirty="0">
                <a:latin typeface="Cambria Math"/>
                <a:cs typeface="Cambria Math"/>
              </a:rPr>
              <a:t>𝒃</a:t>
            </a:r>
            <a:r>
              <a:rPr sz="1750" spc="15" dirty="0">
                <a:latin typeface="Cambria Math"/>
                <a:cs typeface="Cambria Math"/>
              </a:rPr>
              <a:t>𝟐𝟐</a:t>
            </a:r>
            <a:endParaRPr sz="1750">
              <a:latin typeface="Cambria Math"/>
              <a:cs typeface="Cambria Math"/>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00200" y="1661161"/>
            <a:ext cx="5273040" cy="4405135"/>
          </a:xfrm>
          <a:prstGeom prst="rect">
            <a:avLst/>
          </a:prstGeom>
        </p:spPr>
      </p:pic>
      <p:sp>
        <p:nvSpPr>
          <p:cNvPr id="3" name="object 3"/>
          <p:cNvSpPr txBox="1">
            <a:spLocks noGrp="1"/>
          </p:cNvSpPr>
          <p:nvPr>
            <p:ph type="title"/>
          </p:nvPr>
        </p:nvSpPr>
        <p:spPr>
          <a:xfrm>
            <a:off x="2288541" y="854676"/>
            <a:ext cx="7922635" cy="689932"/>
          </a:xfrm>
          <a:prstGeom prst="rect">
            <a:avLst/>
          </a:prstGeom>
        </p:spPr>
        <p:txBody>
          <a:bodyPr vert="horz" wrap="square" lIns="0" tIns="12700" rIns="0" bIns="0" rtlCol="0" anchor="ctr">
            <a:spAutoFit/>
          </a:bodyPr>
          <a:lstStyle/>
          <a:p>
            <a:pPr marL="12700">
              <a:lnSpc>
                <a:spcPct val="100000"/>
              </a:lnSpc>
              <a:spcBef>
                <a:spcPts val="100"/>
              </a:spcBef>
            </a:pPr>
            <a:r>
              <a:rPr spc="5" dirty="0"/>
              <a:t>Image</a:t>
            </a:r>
            <a:r>
              <a:rPr spc="-15" dirty="0"/>
              <a:t> </a:t>
            </a:r>
            <a:r>
              <a:rPr spc="-5" dirty="0"/>
              <a:t>Averaging</a:t>
            </a:r>
            <a:r>
              <a:rPr spc="-30" dirty="0"/>
              <a:t> </a:t>
            </a:r>
            <a:r>
              <a:rPr dirty="0"/>
              <a:t>–</a:t>
            </a:r>
            <a:r>
              <a:rPr spc="-30" dirty="0"/>
              <a:t> </a:t>
            </a:r>
            <a:r>
              <a:rPr dirty="0"/>
              <a:t>Noise</a:t>
            </a:r>
            <a:r>
              <a:rPr spc="-20" dirty="0"/>
              <a:t> </a:t>
            </a:r>
            <a:r>
              <a:rPr spc="-10" dirty="0"/>
              <a:t>Reduction</a:t>
            </a:r>
          </a:p>
        </p:txBody>
      </p:sp>
      <p:pic>
        <p:nvPicPr>
          <p:cNvPr id="4" name="object 4"/>
          <p:cNvPicPr/>
          <p:nvPr/>
        </p:nvPicPr>
        <p:blipFill>
          <a:blip r:embed="rId3" cstate="print"/>
          <a:stretch>
            <a:fillRect/>
          </a:stretch>
        </p:blipFill>
        <p:spPr>
          <a:xfrm>
            <a:off x="7067556" y="1866943"/>
            <a:ext cx="3143620" cy="267004"/>
          </a:xfrm>
          <a:prstGeom prst="rect">
            <a:avLst/>
          </a:prstGeom>
        </p:spPr>
      </p:pic>
      <p:pic>
        <p:nvPicPr>
          <p:cNvPr id="5" name="object 5"/>
          <p:cNvPicPr/>
          <p:nvPr/>
        </p:nvPicPr>
        <p:blipFill>
          <a:blip r:embed="rId4" cstate="print"/>
          <a:stretch>
            <a:fillRect/>
          </a:stretch>
        </p:blipFill>
        <p:spPr>
          <a:xfrm>
            <a:off x="7277100" y="3528489"/>
            <a:ext cx="2705100" cy="696038"/>
          </a:xfrm>
          <a:prstGeom prst="rect">
            <a:avLst/>
          </a:prstGeom>
        </p:spPr>
      </p:pic>
      <p:pic>
        <p:nvPicPr>
          <p:cNvPr id="6" name="object 6"/>
          <p:cNvPicPr/>
          <p:nvPr/>
        </p:nvPicPr>
        <p:blipFill>
          <a:blip r:embed="rId5" cstate="print"/>
          <a:stretch>
            <a:fillRect/>
          </a:stretch>
        </p:blipFill>
        <p:spPr>
          <a:xfrm>
            <a:off x="7263385" y="4388334"/>
            <a:ext cx="2447543" cy="266376"/>
          </a:xfrm>
          <a:prstGeom prst="rect">
            <a:avLst/>
          </a:prstGeom>
        </p:spPr>
      </p:pic>
      <p:grpSp>
        <p:nvGrpSpPr>
          <p:cNvPr id="7" name="object 7"/>
          <p:cNvGrpSpPr/>
          <p:nvPr/>
        </p:nvGrpSpPr>
        <p:grpSpPr>
          <a:xfrm>
            <a:off x="7144765" y="4906009"/>
            <a:ext cx="2470150" cy="975360"/>
            <a:chOff x="5620765" y="4906009"/>
            <a:chExt cx="2470150" cy="975360"/>
          </a:xfrm>
        </p:grpSpPr>
        <p:pic>
          <p:nvPicPr>
            <p:cNvPr id="8" name="object 8"/>
            <p:cNvPicPr/>
            <p:nvPr/>
          </p:nvPicPr>
          <p:blipFill>
            <a:blip r:embed="rId6" cstate="print"/>
            <a:stretch>
              <a:fillRect/>
            </a:stretch>
          </p:blipFill>
          <p:spPr>
            <a:xfrm>
              <a:off x="5892556" y="5097398"/>
              <a:ext cx="2067295" cy="581025"/>
            </a:xfrm>
            <a:prstGeom prst="rect">
              <a:avLst/>
            </a:prstGeom>
          </p:spPr>
        </p:pic>
        <p:sp>
          <p:nvSpPr>
            <p:cNvPr id="9" name="object 9"/>
            <p:cNvSpPr/>
            <p:nvPr/>
          </p:nvSpPr>
          <p:spPr>
            <a:xfrm>
              <a:off x="5633465" y="4918709"/>
              <a:ext cx="2444750" cy="949960"/>
            </a:xfrm>
            <a:custGeom>
              <a:avLst/>
              <a:gdLst/>
              <a:ahLst/>
              <a:cxnLst/>
              <a:rect l="l" t="t" r="r" b="b"/>
              <a:pathLst>
                <a:path w="2444750" h="949960">
                  <a:moveTo>
                    <a:pt x="0" y="474725"/>
                  </a:moveTo>
                  <a:lnTo>
                    <a:pt x="7172" y="423009"/>
                  </a:lnTo>
                  <a:lnTo>
                    <a:pt x="28191" y="372902"/>
                  </a:lnTo>
                  <a:lnTo>
                    <a:pt x="62313" y="324697"/>
                  </a:lnTo>
                  <a:lnTo>
                    <a:pt x="108790" y="278682"/>
                  </a:lnTo>
                  <a:lnTo>
                    <a:pt x="166878" y="235147"/>
                  </a:lnTo>
                  <a:lnTo>
                    <a:pt x="200042" y="214400"/>
                  </a:lnTo>
                  <a:lnTo>
                    <a:pt x="235829" y="194383"/>
                  </a:lnTo>
                  <a:lnTo>
                    <a:pt x="274146" y="175130"/>
                  </a:lnTo>
                  <a:lnTo>
                    <a:pt x="314900" y="156678"/>
                  </a:lnTo>
                  <a:lnTo>
                    <a:pt x="357997" y="139065"/>
                  </a:lnTo>
                  <a:lnTo>
                    <a:pt x="403343" y="122324"/>
                  </a:lnTo>
                  <a:lnTo>
                    <a:pt x="450847" y="106494"/>
                  </a:lnTo>
                  <a:lnTo>
                    <a:pt x="500414" y="91610"/>
                  </a:lnTo>
                  <a:lnTo>
                    <a:pt x="551952" y="77709"/>
                  </a:lnTo>
                  <a:lnTo>
                    <a:pt x="605366" y="64826"/>
                  </a:lnTo>
                  <a:lnTo>
                    <a:pt x="660565" y="52998"/>
                  </a:lnTo>
                  <a:lnTo>
                    <a:pt x="717454" y="42261"/>
                  </a:lnTo>
                  <a:lnTo>
                    <a:pt x="775941" y="32652"/>
                  </a:lnTo>
                  <a:lnTo>
                    <a:pt x="835932" y="24207"/>
                  </a:lnTo>
                  <a:lnTo>
                    <a:pt x="897334" y="16961"/>
                  </a:lnTo>
                  <a:lnTo>
                    <a:pt x="960054" y="10952"/>
                  </a:lnTo>
                  <a:lnTo>
                    <a:pt x="1023998" y="6214"/>
                  </a:lnTo>
                  <a:lnTo>
                    <a:pt x="1089074" y="2786"/>
                  </a:lnTo>
                  <a:lnTo>
                    <a:pt x="1155188" y="702"/>
                  </a:lnTo>
                  <a:lnTo>
                    <a:pt x="1222248" y="0"/>
                  </a:lnTo>
                  <a:lnTo>
                    <a:pt x="1289307" y="702"/>
                  </a:lnTo>
                  <a:lnTo>
                    <a:pt x="1355421" y="2786"/>
                  </a:lnTo>
                  <a:lnTo>
                    <a:pt x="1420497" y="6214"/>
                  </a:lnTo>
                  <a:lnTo>
                    <a:pt x="1484441" y="10952"/>
                  </a:lnTo>
                  <a:lnTo>
                    <a:pt x="1547161" y="16961"/>
                  </a:lnTo>
                  <a:lnTo>
                    <a:pt x="1608563" y="24207"/>
                  </a:lnTo>
                  <a:lnTo>
                    <a:pt x="1668554" y="32652"/>
                  </a:lnTo>
                  <a:lnTo>
                    <a:pt x="1727041" y="42261"/>
                  </a:lnTo>
                  <a:lnTo>
                    <a:pt x="1783930" y="52998"/>
                  </a:lnTo>
                  <a:lnTo>
                    <a:pt x="1839129" y="64826"/>
                  </a:lnTo>
                  <a:lnTo>
                    <a:pt x="1892543" y="77709"/>
                  </a:lnTo>
                  <a:lnTo>
                    <a:pt x="1944081" y="91610"/>
                  </a:lnTo>
                  <a:lnTo>
                    <a:pt x="1993648" y="106494"/>
                  </a:lnTo>
                  <a:lnTo>
                    <a:pt x="2041152" y="122324"/>
                  </a:lnTo>
                  <a:lnTo>
                    <a:pt x="2086498" y="139064"/>
                  </a:lnTo>
                  <a:lnTo>
                    <a:pt x="2129595" y="156678"/>
                  </a:lnTo>
                  <a:lnTo>
                    <a:pt x="2170349" y="175130"/>
                  </a:lnTo>
                  <a:lnTo>
                    <a:pt x="2208666" y="194383"/>
                  </a:lnTo>
                  <a:lnTo>
                    <a:pt x="2244453" y="214400"/>
                  </a:lnTo>
                  <a:lnTo>
                    <a:pt x="2277618" y="235147"/>
                  </a:lnTo>
                  <a:lnTo>
                    <a:pt x="2335705" y="278682"/>
                  </a:lnTo>
                  <a:lnTo>
                    <a:pt x="2382182" y="324697"/>
                  </a:lnTo>
                  <a:lnTo>
                    <a:pt x="2416304" y="372902"/>
                  </a:lnTo>
                  <a:lnTo>
                    <a:pt x="2437323" y="423009"/>
                  </a:lnTo>
                  <a:lnTo>
                    <a:pt x="2444495" y="474725"/>
                  </a:lnTo>
                  <a:lnTo>
                    <a:pt x="2442687" y="500772"/>
                  </a:lnTo>
                  <a:lnTo>
                    <a:pt x="2428498" y="551727"/>
                  </a:lnTo>
                  <a:lnTo>
                    <a:pt x="2400834" y="600925"/>
                  </a:lnTo>
                  <a:lnTo>
                    <a:pt x="2360441" y="648075"/>
                  </a:lnTo>
                  <a:lnTo>
                    <a:pt x="2308066" y="692887"/>
                  </a:lnTo>
                  <a:lnTo>
                    <a:pt x="2244453" y="735073"/>
                  </a:lnTo>
                  <a:lnTo>
                    <a:pt x="2208666" y="755090"/>
                  </a:lnTo>
                  <a:lnTo>
                    <a:pt x="2170349" y="774342"/>
                  </a:lnTo>
                  <a:lnTo>
                    <a:pt x="2129595" y="792793"/>
                  </a:lnTo>
                  <a:lnTo>
                    <a:pt x="2086498" y="810406"/>
                  </a:lnTo>
                  <a:lnTo>
                    <a:pt x="2041152" y="827144"/>
                  </a:lnTo>
                  <a:lnTo>
                    <a:pt x="1993648" y="842973"/>
                  </a:lnTo>
                  <a:lnTo>
                    <a:pt x="1944081" y="857855"/>
                  </a:lnTo>
                  <a:lnTo>
                    <a:pt x="1892543" y="871755"/>
                  </a:lnTo>
                  <a:lnTo>
                    <a:pt x="1839129" y="884636"/>
                  </a:lnTo>
                  <a:lnTo>
                    <a:pt x="1783930" y="896462"/>
                  </a:lnTo>
                  <a:lnTo>
                    <a:pt x="1727041" y="907197"/>
                  </a:lnTo>
                  <a:lnTo>
                    <a:pt x="1668554" y="916805"/>
                  </a:lnTo>
                  <a:lnTo>
                    <a:pt x="1608563" y="925249"/>
                  </a:lnTo>
                  <a:lnTo>
                    <a:pt x="1547161" y="932493"/>
                  </a:lnTo>
                  <a:lnTo>
                    <a:pt x="1484441" y="938502"/>
                  </a:lnTo>
                  <a:lnTo>
                    <a:pt x="1420497" y="943238"/>
                  </a:lnTo>
                  <a:lnTo>
                    <a:pt x="1355421" y="946666"/>
                  </a:lnTo>
                  <a:lnTo>
                    <a:pt x="1289307" y="948749"/>
                  </a:lnTo>
                  <a:lnTo>
                    <a:pt x="1222248" y="949451"/>
                  </a:lnTo>
                  <a:lnTo>
                    <a:pt x="1155188" y="948749"/>
                  </a:lnTo>
                  <a:lnTo>
                    <a:pt x="1089074" y="946666"/>
                  </a:lnTo>
                  <a:lnTo>
                    <a:pt x="1023998" y="943238"/>
                  </a:lnTo>
                  <a:lnTo>
                    <a:pt x="960054" y="938502"/>
                  </a:lnTo>
                  <a:lnTo>
                    <a:pt x="897334" y="932493"/>
                  </a:lnTo>
                  <a:lnTo>
                    <a:pt x="835932" y="925249"/>
                  </a:lnTo>
                  <a:lnTo>
                    <a:pt x="775941" y="916805"/>
                  </a:lnTo>
                  <a:lnTo>
                    <a:pt x="717454" y="907197"/>
                  </a:lnTo>
                  <a:lnTo>
                    <a:pt x="660565" y="896462"/>
                  </a:lnTo>
                  <a:lnTo>
                    <a:pt x="605366" y="884636"/>
                  </a:lnTo>
                  <a:lnTo>
                    <a:pt x="551952" y="871755"/>
                  </a:lnTo>
                  <a:lnTo>
                    <a:pt x="500414" y="857855"/>
                  </a:lnTo>
                  <a:lnTo>
                    <a:pt x="450847" y="842973"/>
                  </a:lnTo>
                  <a:lnTo>
                    <a:pt x="403343" y="827144"/>
                  </a:lnTo>
                  <a:lnTo>
                    <a:pt x="357997" y="810406"/>
                  </a:lnTo>
                  <a:lnTo>
                    <a:pt x="314900" y="792793"/>
                  </a:lnTo>
                  <a:lnTo>
                    <a:pt x="274146" y="774342"/>
                  </a:lnTo>
                  <a:lnTo>
                    <a:pt x="235829" y="755090"/>
                  </a:lnTo>
                  <a:lnTo>
                    <a:pt x="200042" y="735073"/>
                  </a:lnTo>
                  <a:lnTo>
                    <a:pt x="166878" y="714327"/>
                  </a:lnTo>
                  <a:lnTo>
                    <a:pt x="108790" y="670791"/>
                  </a:lnTo>
                  <a:lnTo>
                    <a:pt x="62313" y="624774"/>
                  </a:lnTo>
                  <a:lnTo>
                    <a:pt x="28191" y="576564"/>
                  </a:lnTo>
                  <a:lnTo>
                    <a:pt x="7172" y="526451"/>
                  </a:lnTo>
                  <a:lnTo>
                    <a:pt x="0" y="474725"/>
                  </a:lnTo>
                  <a:close/>
                </a:path>
              </a:pathLst>
            </a:custGeom>
            <a:ln w="25399">
              <a:solidFill>
                <a:srgbClr val="00946E"/>
              </a:solidFill>
            </a:ln>
          </p:spPr>
          <p:txBody>
            <a:bodyPr wrap="square" lIns="0" tIns="0" rIns="0" bIns="0" rtlCol="0"/>
            <a:lstStyle/>
            <a:p>
              <a:endParaRPr/>
            </a:p>
          </p:txBody>
        </p:sp>
      </p:grpSp>
      <p:grpSp>
        <p:nvGrpSpPr>
          <p:cNvPr id="10" name="object 10"/>
          <p:cNvGrpSpPr/>
          <p:nvPr/>
        </p:nvGrpSpPr>
        <p:grpSpPr>
          <a:xfrm>
            <a:off x="8206994" y="2350261"/>
            <a:ext cx="431165" cy="939800"/>
            <a:chOff x="6682993" y="2350261"/>
            <a:chExt cx="431165" cy="939800"/>
          </a:xfrm>
        </p:grpSpPr>
        <p:sp>
          <p:nvSpPr>
            <p:cNvPr id="11" name="object 11"/>
            <p:cNvSpPr/>
            <p:nvPr/>
          </p:nvSpPr>
          <p:spPr>
            <a:xfrm>
              <a:off x="6695693" y="2362961"/>
              <a:ext cx="405765" cy="914400"/>
            </a:xfrm>
            <a:custGeom>
              <a:avLst/>
              <a:gdLst/>
              <a:ahLst/>
              <a:cxnLst/>
              <a:rect l="l" t="t" r="r" b="b"/>
              <a:pathLst>
                <a:path w="405765" h="914400">
                  <a:moveTo>
                    <a:pt x="304037" y="0"/>
                  </a:moveTo>
                  <a:lnTo>
                    <a:pt x="101346" y="0"/>
                  </a:lnTo>
                  <a:lnTo>
                    <a:pt x="101346" y="711708"/>
                  </a:lnTo>
                  <a:lnTo>
                    <a:pt x="0" y="711708"/>
                  </a:lnTo>
                  <a:lnTo>
                    <a:pt x="202691" y="914400"/>
                  </a:lnTo>
                  <a:lnTo>
                    <a:pt x="405383" y="711708"/>
                  </a:lnTo>
                  <a:lnTo>
                    <a:pt x="304037" y="711708"/>
                  </a:lnTo>
                  <a:lnTo>
                    <a:pt x="304037" y="0"/>
                  </a:lnTo>
                  <a:close/>
                </a:path>
              </a:pathLst>
            </a:custGeom>
            <a:solidFill>
              <a:srgbClr val="00CC99"/>
            </a:solidFill>
          </p:spPr>
          <p:txBody>
            <a:bodyPr wrap="square" lIns="0" tIns="0" rIns="0" bIns="0" rtlCol="0"/>
            <a:lstStyle/>
            <a:p>
              <a:endParaRPr/>
            </a:p>
          </p:txBody>
        </p:sp>
        <p:sp>
          <p:nvSpPr>
            <p:cNvPr id="12" name="object 12"/>
            <p:cNvSpPr/>
            <p:nvPr/>
          </p:nvSpPr>
          <p:spPr>
            <a:xfrm>
              <a:off x="6695693" y="2362961"/>
              <a:ext cx="405765" cy="914400"/>
            </a:xfrm>
            <a:custGeom>
              <a:avLst/>
              <a:gdLst/>
              <a:ahLst/>
              <a:cxnLst/>
              <a:rect l="l" t="t" r="r" b="b"/>
              <a:pathLst>
                <a:path w="405765" h="914400">
                  <a:moveTo>
                    <a:pt x="0" y="711708"/>
                  </a:moveTo>
                  <a:lnTo>
                    <a:pt x="101346" y="711708"/>
                  </a:lnTo>
                  <a:lnTo>
                    <a:pt x="101346" y="0"/>
                  </a:lnTo>
                  <a:lnTo>
                    <a:pt x="304037" y="0"/>
                  </a:lnTo>
                  <a:lnTo>
                    <a:pt x="304037" y="711708"/>
                  </a:lnTo>
                  <a:lnTo>
                    <a:pt x="405383" y="711708"/>
                  </a:lnTo>
                  <a:lnTo>
                    <a:pt x="202691" y="914400"/>
                  </a:lnTo>
                  <a:lnTo>
                    <a:pt x="0" y="711708"/>
                  </a:lnTo>
                  <a:close/>
                </a:path>
              </a:pathLst>
            </a:custGeom>
            <a:ln w="25399">
              <a:solidFill>
                <a:srgbClr val="00946E"/>
              </a:solidFill>
            </a:ln>
          </p:spPr>
          <p:txBody>
            <a:bodyPr wrap="square" lIns="0" tIns="0" rIns="0" bIns="0" rtlCol="0"/>
            <a:lstStyle/>
            <a:p>
              <a:endParaRPr/>
            </a:p>
          </p:txBody>
        </p:sp>
      </p:grpSp>
      <p:sp>
        <p:nvSpPr>
          <p:cNvPr id="13" name="object 13"/>
          <p:cNvSpPr txBox="1"/>
          <p:nvPr/>
        </p:nvSpPr>
        <p:spPr>
          <a:xfrm>
            <a:off x="1678939" y="6158891"/>
            <a:ext cx="8089900" cy="391795"/>
          </a:xfrm>
          <a:prstGeom prst="rect">
            <a:avLst/>
          </a:prstGeom>
        </p:spPr>
        <p:txBody>
          <a:bodyPr vert="horz" wrap="square" lIns="0" tIns="12700" rIns="0" bIns="0" rtlCol="0">
            <a:spAutoFit/>
          </a:bodyPr>
          <a:lstStyle/>
          <a:p>
            <a:pPr marL="12700">
              <a:spcBef>
                <a:spcPts val="100"/>
              </a:spcBef>
            </a:pPr>
            <a:r>
              <a:rPr sz="2400" spc="-5" dirty="0">
                <a:latin typeface="Times New Roman"/>
                <a:cs typeface="Times New Roman"/>
              </a:rPr>
              <a:t>Assumption:</a:t>
            </a:r>
            <a:r>
              <a:rPr sz="2400" dirty="0">
                <a:latin typeface="Times New Roman"/>
                <a:cs typeface="Times New Roman"/>
              </a:rPr>
              <a:t> the</a:t>
            </a:r>
            <a:r>
              <a:rPr sz="2400" spc="-15" dirty="0">
                <a:latin typeface="Times New Roman"/>
                <a:cs typeface="Times New Roman"/>
              </a:rPr>
              <a:t> </a:t>
            </a:r>
            <a:r>
              <a:rPr sz="2400" dirty="0">
                <a:latin typeface="Times New Roman"/>
                <a:cs typeface="Times New Roman"/>
              </a:rPr>
              <a:t>noise</a:t>
            </a:r>
            <a:r>
              <a:rPr sz="2400" spc="-10" dirty="0">
                <a:latin typeface="Times New Roman"/>
                <a:cs typeface="Times New Roman"/>
              </a:rPr>
              <a:t> </a:t>
            </a:r>
            <a:r>
              <a:rPr sz="2400" dirty="0">
                <a:latin typeface="Times New Roman"/>
                <a:cs typeface="Times New Roman"/>
              </a:rPr>
              <a:t>is</a:t>
            </a:r>
            <a:r>
              <a:rPr sz="2400" spc="-5" dirty="0">
                <a:latin typeface="Times New Roman"/>
                <a:cs typeface="Times New Roman"/>
              </a:rPr>
              <a:t> </a:t>
            </a:r>
            <a:r>
              <a:rPr sz="2400" dirty="0">
                <a:latin typeface="Times New Roman"/>
                <a:cs typeface="Times New Roman"/>
              </a:rPr>
              <a:t>uncorrelated</a:t>
            </a:r>
            <a:r>
              <a:rPr sz="2400" spc="-40" dirty="0">
                <a:latin typeface="Times New Roman"/>
                <a:cs typeface="Times New Roman"/>
              </a:rPr>
              <a:t> </a:t>
            </a:r>
            <a:r>
              <a:rPr sz="2400" dirty="0">
                <a:latin typeface="Times New Roman"/>
                <a:cs typeface="Times New Roman"/>
              </a:rPr>
              <a:t>in</a:t>
            </a:r>
            <a:r>
              <a:rPr sz="2400" spc="-15" dirty="0">
                <a:latin typeface="Times New Roman"/>
                <a:cs typeface="Times New Roman"/>
              </a:rPr>
              <a:t> </a:t>
            </a:r>
            <a:r>
              <a:rPr sz="2400" spc="-5" dirty="0">
                <a:latin typeface="Times New Roman"/>
                <a:cs typeface="Times New Roman"/>
              </a:rPr>
              <a:t>image</a:t>
            </a:r>
            <a:r>
              <a:rPr sz="2400" spc="-20" dirty="0">
                <a:latin typeface="Times New Roman"/>
                <a:cs typeface="Times New Roman"/>
              </a:rPr>
              <a:t> </a:t>
            </a:r>
            <a:r>
              <a:rPr sz="2400" dirty="0">
                <a:latin typeface="Times New Roman"/>
                <a:cs typeface="Times New Roman"/>
              </a:rPr>
              <a:t>and has</a:t>
            </a:r>
            <a:r>
              <a:rPr sz="2400" spc="-5" dirty="0">
                <a:latin typeface="Times New Roman"/>
                <a:cs typeface="Times New Roman"/>
              </a:rPr>
              <a:t> </a:t>
            </a:r>
            <a:r>
              <a:rPr sz="2400" dirty="0">
                <a:latin typeface="Times New Roman"/>
                <a:cs typeface="Times New Roman"/>
              </a:rPr>
              <a:t>zero</a:t>
            </a:r>
            <a:r>
              <a:rPr sz="2400" spc="-20" dirty="0">
                <a:latin typeface="Times New Roman"/>
                <a:cs typeface="Times New Roman"/>
              </a:rPr>
              <a:t> </a:t>
            </a:r>
            <a:r>
              <a:rPr sz="2400" spc="-5" dirty="0">
                <a:latin typeface="Times New Roman"/>
                <a:cs typeface="Times New Roman"/>
              </a:rPr>
              <a:t>mean</a:t>
            </a:r>
            <a:endParaRPr sz="2400">
              <a:latin typeface="Times New Roman"/>
              <a:cs typeface="Times New Roman"/>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44728" y="1956815"/>
            <a:ext cx="7304090" cy="3570681"/>
          </a:xfrm>
          <a:prstGeom prst="rect">
            <a:avLst/>
          </a:prstGeom>
        </p:spPr>
      </p:pic>
      <p:sp>
        <p:nvSpPr>
          <p:cNvPr id="3" name="object 3"/>
          <p:cNvSpPr txBox="1">
            <a:spLocks noGrp="1"/>
          </p:cNvSpPr>
          <p:nvPr>
            <p:ph type="title"/>
          </p:nvPr>
        </p:nvSpPr>
        <p:spPr>
          <a:xfrm>
            <a:off x="760287" y="854676"/>
            <a:ext cx="9205645" cy="689932"/>
          </a:xfrm>
          <a:prstGeom prst="rect">
            <a:avLst/>
          </a:prstGeom>
        </p:spPr>
        <p:txBody>
          <a:bodyPr vert="horz" wrap="square" lIns="0" tIns="12700" rIns="0" bIns="0" rtlCol="0" anchor="ctr">
            <a:spAutoFit/>
          </a:bodyPr>
          <a:lstStyle/>
          <a:p>
            <a:pPr marL="12700">
              <a:lnSpc>
                <a:spcPct val="100000"/>
              </a:lnSpc>
              <a:spcBef>
                <a:spcPts val="100"/>
              </a:spcBef>
            </a:pPr>
            <a:r>
              <a:rPr spc="5" dirty="0"/>
              <a:t>Image</a:t>
            </a:r>
            <a:r>
              <a:rPr spc="-10" dirty="0"/>
              <a:t> </a:t>
            </a:r>
            <a:r>
              <a:rPr dirty="0"/>
              <a:t>Subtraction</a:t>
            </a:r>
            <a:r>
              <a:rPr spc="-10" dirty="0"/>
              <a:t> </a:t>
            </a:r>
            <a:r>
              <a:rPr dirty="0"/>
              <a:t>–</a:t>
            </a:r>
            <a:r>
              <a:rPr spc="-10" dirty="0"/>
              <a:t> Enhance</a:t>
            </a:r>
            <a:r>
              <a:rPr spc="5" dirty="0"/>
              <a:t> </a:t>
            </a:r>
            <a:r>
              <a:rPr dirty="0"/>
              <a:t>Difference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34668" y="1591436"/>
            <a:ext cx="8480425" cy="4184650"/>
            <a:chOff x="10667" y="1591436"/>
            <a:chExt cx="8480425" cy="4184650"/>
          </a:xfrm>
        </p:grpSpPr>
        <p:pic>
          <p:nvPicPr>
            <p:cNvPr id="3" name="object 3"/>
            <p:cNvPicPr/>
            <p:nvPr/>
          </p:nvPicPr>
          <p:blipFill>
            <a:blip r:embed="rId2" cstate="print"/>
            <a:stretch>
              <a:fillRect/>
            </a:stretch>
          </p:blipFill>
          <p:spPr>
            <a:xfrm>
              <a:off x="1828800" y="1600199"/>
              <a:ext cx="4197822" cy="4175647"/>
            </a:xfrm>
            <a:prstGeom prst="rect">
              <a:avLst/>
            </a:prstGeom>
          </p:spPr>
        </p:pic>
        <p:pic>
          <p:nvPicPr>
            <p:cNvPr id="4" name="object 4"/>
            <p:cNvPicPr/>
            <p:nvPr/>
          </p:nvPicPr>
          <p:blipFill>
            <a:blip r:embed="rId3" cstate="print"/>
            <a:stretch>
              <a:fillRect/>
            </a:stretch>
          </p:blipFill>
          <p:spPr>
            <a:xfrm>
              <a:off x="6098434" y="1735588"/>
              <a:ext cx="911054" cy="2609911"/>
            </a:xfrm>
            <a:prstGeom prst="rect">
              <a:avLst/>
            </a:prstGeom>
          </p:spPr>
        </p:pic>
      </p:grpSp>
      <p:sp>
        <p:nvSpPr>
          <p:cNvPr id="5" name="object 5"/>
          <p:cNvSpPr txBox="1">
            <a:spLocks noGrp="1"/>
          </p:cNvSpPr>
          <p:nvPr>
            <p:ph type="title"/>
          </p:nvPr>
        </p:nvSpPr>
        <p:spPr>
          <a:xfrm>
            <a:off x="2288541" y="854676"/>
            <a:ext cx="5653383" cy="689932"/>
          </a:xfrm>
          <a:prstGeom prst="rect">
            <a:avLst/>
          </a:prstGeom>
        </p:spPr>
        <p:txBody>
          <a:bodyPr vert="horz" wrap="square" lIns="0" tIns="12700" rIns="0" bIns="0" rtlCol="0" anchor="ctr">
            <a:spAutoFit/>
          </a:bodyPr>
          <a:lstStyle/>
          <a:p>
            <a:pPr marL="12700">
              <a:lnSpc>
                <a:spcPct val="100000"/>
              </a:lnSpc>
              <a:spcBef>
                <a:spcPts val="100"/>
              </a:spcBef>
            </a:pPr>
            <a:r>
              <a:rPr spc="5" dirty="0"/>
              <a:t>Image</a:t>
            </a:r>
            <a:r>
              <a:rPr spc="-80" dirty="0"/>
              <a:t> </a:t>
            </a:r>
            <a:r>
              <a:rPr dirty="0"/>
              <a:t>Subtraction</a:t>
            </a:r>
          </a:p>
        </p:txBody>
      </p:sp>
      <p:sp>
        <p:nvSpPr>
          <p:cNvPr id="6" name="object 6"/>
          <p:cNvSpPr txBox="1"/>
          <p:nvPr/>
        </p:nvSpPr>
        <p:spPr>
          <a:xfrm>
            <a:off x="1983740" y="5817819"/>
            <a:ext cx="7675880" cy="756920"/>
          </a:xfrm>
          <a:prstGeom prst="rect">
            <a:avLst/>
          </a:prstGeom>
        </p:spPr>
        <p:txBody>
          <a:bodyPr vert="horz" wrap="square" lIns="0" tIns="12700" rIns="0" bIns="0" rtlCol="0">
            <a:spAutoFit/>
          </a:bodyPr>
          <a:lstStyle/>
          <a:p>
            <a:pPr marL="12700" marR="5080">
              <a:spcBef>
                <a:spcPts val="100"/>
              </a:spcBef>
            </a:pPr>
            <a:r>
              <a:rPr sz="2400" b="1" dirty="0">
                <a:latin typeface="Arial"/>
                <a:cs typeface="Arial"/>
              </a:rPr>
              <a:t>The </a:t>
            </a:r>
            <a:r>
              <a:rPr sz="2400" b="1" spc="-5" dirty="0">
                <a:latin typeface="Arial"/>
                <a:cs typeface="Arial"/>
              </a:rPr>
              <a:t>images used </a:t>
            </a:r>
            <a:r>
              <a:rPr sz="2400" b="1" dirty="0">
                <a:latin typeface="Arial"/>
                <a:cs typeface="Arial"/>
              </a:rPr>
              <a:t>in </a:t>
            </a:r>
            <a:r>
              <a:rPr sz="2400" b="1" spc="-5" dirty="0">
                <a:latin typeface="Arial"/>
                <a:cs typeface="Arial"/>
              </a:rPr>
              <a:t>averaging &amp; </a:t>
            </a:r>
            <a:r>
              <a:rPr sz="2400" b="1" dirty="0">
                <a:latin typeface="Arial"/>
                <a:cs typeface="Arial"/>
              </a:rPr>
              <a:t>subtraction </a:t>
            </a:r>
            <a:r>
              <a:rPr sz="2400" b="1" spc="-5" dirty="0">
                <a:latin typeface="Arial"/>
                <a:cs typeface="Arial"/>
              </a:rPr>
              <a:t>must </a:t>
            </a:r>
            <a:r>
              <a:rPr sz="2400" b="1" dirty="0">
                <a:latin typeface="Arial"/>
                <a:cs typeface="Arial"/>
              </a:rPr>
              <a:t>be </a:t>
            </a:r>
            <a:r>
              <a:rPr sz="2400" b="1" spc="-660" dirty="0">
                <a:latin typeface="Arial"/>
                <a:cs typeface="Arial"/>
              </a:rPr>
              <a:t> </a:t>
            </a:r>
            <a:r>
              <a:rPr sz="2400" b="1" dirty="0">
                <a:latin typeface="Arial"/>
                <a:cs typeface="Arial"/>
              </a:rPr>
              <a:t>registered!</a:t>
            </a:r>
            <a:endParaRPr sz="240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436400"/>
            <a:ext cx="10515600" cy="1183015"/>
          </a:xfrm>
          <a:prstGeom prst="rect">
            <a:avLst/>
          </a:prstGeom>
        </p:spPr>
        <p:txBody>
          <a:bodyPr vert="horz" wrap="square" lIns="0" tIns="501014" rIns="0" bIns="0" rtlCol="0" anchor="ctr">
            <a:spAutoFit/>
          </a:bodyPr>
          <a:lstStyle/>
          <a:p>
            <a:pPr marL="564515">
              <a:lnSpc>
                <a:spcPct val="100000"/>
              </a:lnSpc>
              <a:spcBef>
                <a:spcPts val="105"/>
              </a:spcBef>
            </a:pPr>
            <a:r>
              <a:rPr dirty="0"/>
              <a:t>“No”</a:t>
            </a:r>
            <a:r>
              <a:rPr spc="-10" dirty="0"/>
              <a:t> Cases</a:t>
            </a:r>
          </a:p>
        </p:txBody>
      </p:sp>
      <p:pic>
        <p:nvPicPr>
          <p:cNvPr id="3" name="object 3"/>
          <p:cNvPicPr/>
          <p:nvPr/>
        </p:nvPicPr>
        <p:blipFill>
          <a:blip r:embed="rId2" cstate="print"/>
          <a:stretch>
            <a:fillRect/>
          </a:stretch>
        </p:blipFill>
        <p:spPr>
          <a:xfrm>
            <a:off x="2362200" y="1828800"/>
            <a:ext cx="1714500" cy="2089404"/>
          </a:xfrm>
          <a:prstGeom prst="rect">
            <a:avLst/>
          </a:prstGeom>
        </p:spPr>
      </p:pic>
      <p:pic>
        <p:nvPicPr>
          <p:cNvPr id="4" name="object 4"/>
          <p:cNvPicPr/>
          <p:nvPr/>
        </p:nvPicPr>
        <p:blipFill>
          <a:blip r:embed="rId3" cstate="print"/>
          <a:stretch>
            <a:fillRect/>
          </a:stretch>
        </p:blipFill>
        <p:spPr>
          <a:xfrm>
            <a:off x="7543801" y="1905000"/>
            <a:ext cx="2311907" cy="1600200"/>
          </a:xfrm>
          <a:prstGeom prst="rect">
            <a:avLst/>
          </a:prstGeom>
        </p:spPr>
      </p:pic>
      <p:pic>
        <p:nvPicPr>
          <p:cNvPr id="5" name="object 5"/>
          <p:cNvPicPr/>
          <p:nvPr/>
        </p:nvPicPr>
        <p:blipFill>
          <a:blip r:embed="rId4" cstate="print"/>
          <a:stretch>
            <a:fillRect/>
          </a:stretch>
        </p:blipFill>
        <p:spPr>
          <a:xfrm>
            <a:off x="2209800" y="4114800"/>
            <a:ext cx="2311908" cy="1892808"/>
          </a:xfrm>
          <a:prstGeom prst="rect">
            <a:avLst/>
          </a:prstGeom>
        </p:spPr>
      </p:pic>
      <p:pic>
        <p:nvPicPr>
          <p:cNvPr id="6" name="object 6"/>
          <p:cNvPicPr/>
          <p:nvPr/>
        </p:nvPicPr>
        <p:blipFill>
          <a:blip r:embed="rId5" cstate="print"/>
          <a:stretch>
            <a:fillRect/>
          </a:stretch>
        </p:blipFill>
        <p:spPr>
          <a:xfrm>
            <a:off x="7620001" y="4267200"/>
            <a:ext cx="2311907" cy="1898904"/>
          </a:xfrm>
          <a:prstGeom prst="rect">
            <a:avLst/>
          </a:prstGeom>
        </p:spPr>
      </p:pic>
      <p:pic>
        <p:nvPicPr>
          <p:cNvPr id="7" name="object 7"/>
          <p:cNvPicPr/>
          <p:nvPr/>
        </p:nvPicPr>
        <p:blipFill>
          <a:blip r:embed="rId6" cstate="print"/>
          <a:stretch>
            <a:fillRect/>
          </a:stretch>
        </p:blipFill>
        <p:spPr>
          <a:xfrm>
            <a:off x="4572000" y="2133600"/>
            <a:ext cx="2394204" cy="1498092"/>
          </a:xfrm>
          <a:prstGeom prst="rect">
            <a:avLst/>
          </a:prstGeom>
        </p:spPr>
      </p:pic>
      <p:pic>
        <p:nvPicPr>
          <p:cNvPr id="8" name="object 8"/>
          <p:cNvPicPr/>
          <p:nvPr/>
        </p:nvPicPr>
        <p:blipFill>
          <a:blip r:embed="rId7" cstate="print"/>
          <a:stretch>
            <a:fillRect/>
          </a:stretch>
        </p:blipFill>
        <p:spPr>
          <a:xfrm>
            <a:off x="4724400" y="4343400"/>
            <a:ext cx="2406396" cy="144780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1" y="3986782"/>
            <a:ext cx="6857999" cy="2811814"/>
          </a:xfrm>
          <a:prstGeom prst="rect">
            <a:avLst/>
          </a:prstGeom>
        </p:spPr>
      </p:pic>
      <p:sp>
        <p:nvSpPr>
          <p:cNvPr id="3" name="object 3"/>
          <p:cNvSpPr txBox="1"/>
          <p:nvPr/>
        </p:nvSpPr>
        <p:spPr>
          <a:xfrm>
            <a:off x="2288540" y="807085"/>
            <a:ext cx="5107940" cy="1151255"/>
          </a:xfrm>
          <a:prstGeom prst="rect">
            <a:avLst/>
          </a:prstGeom>
        </p:spPr>
        <p:txBody>
          <a:bodyPr vert="horz" wrap="square" lIns="0" tIns="209550" rIns="0" bIns="0" rtlCol="0">
            <a:spAutoFit/>
          </a:bodyPr>
          <a:lstStyle/>
          <a:p>
            <a:pPr marL="12700">
              <a:spcBef>
                <a:spcPts val="1650"/>
              </a:spcBef>
            </a:pPr>
            <a:r>
              <a:rPr sz="2400" spc="5" dirty="0">
                <a:latin typeface="Arial Black"/>
                <a:cs typeface="Arial Black"/>
              </a:rPr>
              <a:t>Image</a:t>
            </a:r>
            <a:r>
              <a:rPr sz="2400" spc="-30" dirty="0">
                <a:latin typeface="Arial Black"/>
                <a:cs typeface="Arial Black"/>
              </a:rPr>
              <a:t> </a:t>
            </a:r>
            <a:r>
              <a:rPr sz="2400" spc="-5" dirty="0">
                <a:latin typeface="Arial Black"/>
                <a:cs typeface="Arial Black"/>
              </a:rPr>
              <a:t>Multiplication</a:t>
            </a:r>
            <a:r>
              <a:rPr sz="2400" spc="-45" dirty="0">
                <a:latin typeface="Arial Black"/>
                <a:cs typeface="Arial Black"/>
              </a:rPr>
              <a:t> </a:t>
            </a:r>
            <a:r>
              <a:rPr sz="2400" dirty="0">
                <a:latin typeface="Arial Black"/>
                <a:cs typeface="Arial Black"/>
              </a:rPr>
              <a:t>(Division)</a:t>
            </a:r>
            <a:endParaRPr sz="2400">
              <a:latin typeface="Arial Black"/>
              <a:cs typeface="Arial Black"/>
            </a:endParaRPr>
          </a:p>
          <a:p>
            <a:pPr marL="2451735">
              <a:spcBef>
                <a:spcPts val="1550"/>
              </a:spcBef>
            </a:pPr>
            <a:r>
              <a:rPr sz="2400" dirty="0">
                <a:latin typeface="Times New Roman"/>
                <a:cs typeface="Times New Roman"/>
              </a:rPr>
              <a:t>g(x,y)=f(x,y)h(x,y)</a:t>
            </a:r>
            <a:endParaRPr sz="2400">
              <a:latin typeface="Times New Roman"/>
              <a:cs typeface="Times New Roman"/>
            </a:endParaRPr>
          </a:p>
        </p:txBody>
      </p:sp>
      <p:sp>
        <p:nvSpPr>
          <p:cNvPr id="4" name="object 4"/>
          <p:cNvSpPr txBox="1"/>
          <p:nvPr/>
        </p:nvSpPr>
        <p:spPr>
          <a:xfrm>
            <a:off x="8105648" y="5967171"/>
            <a:ext cx="2444115" cy="391160"/>
          </a:xfrm>
          <a:prstGeom prst="rect">
            <a:avLst/>
          </a:prstGeom>
        </p:spPr>
        <p:txBody>
          <a:bodyPr vert="horz" wrap="square" lIns="0" tIns="12700" rIns="0" bIns="0" rtlCol="0">
            <a:spAutoFit/>
          </a:bodyPr>
          <a:lstStyle/>
          <a:p>
            <a:pPr marL="12700">
              <a:spcBef>
                <a:spcPts val="100"/>
              </a:spcBef>
            </a:pPr>
            <a:r>
              <a:rPr sz="2400" dirty="0">
                <a:latin typeface="Times New Roman"/>
                <a:cs typeface="Times New Roman"/>
              </a:rPr>
              <a:t>g(x,y)=f</a:t>
            </a:r>
            <a:r>
              <a:rPr sz="2400" spc="5" dirty="0">
                <a:latin typeface="Times New Roman"/>
                <a:cs typeface="Times New Roman"/>
              </a:rPr>
              <a:t>(</a:t>
            </a:r>
            <a:r>
              <a:rPr sz="2400" dirty="0">
                <a:latin typeface="Times New Roman"/>
                <a:cs typeface="Times New Roman"/>
              </a:rPr>
              <a:t>x,y)</a:t>
            </a:r>
            <a:r>
              <a:rPr sz="2400" spc="5" dirty="0">
                <a:latin typeface="Times New Roman"/>
                <a:cs typeface="Times New Roman"/>
              </a:rPr>
              <a:t>/</a:t>
            </a:r>
            <a:r>
              <a:rPr sz="2400" dirty="0">
                <a:latin typeface="Times New Roman"/>
                <a:cs typeface="Times New Roman"/>
              </a:rPr>
              <a:t>h</a:t>
            </a:r>
            <a:r>
              <a:rPr sz="2400" spc="5" dirty="0">
                <a:latin typeface="Times New Roman"/>
                <a:cs typeface="Times New Roman"/>
              </a:rPr>
              <a:t>(</a:t>
            </a:r>
            <a:r>
              <a:rPr sz="2400" dirty="0">
                <a:latin typeface="Times New Roman"/>
                <a:cs typeface="Times New Roman"/>
              </a:rPr>
              <a:t>x,y)</a:t>
            </a:r>
            <a:endParaRPr sz="2400">
              <a:latin typeface="Times New Roman"/>
              <a:cs typeface="Times New Roman"/>
            </a:endParaRPr>
          </a:p>
        </p:txBody>
      </p:sp>
      <p:pic>
        <p:nvPicPr>
          <p:cNvPr id="5" name="object 5"/>
          <p:cNvPicPr/>
          <p:nvPr/>
        </p:nvPicPr>
        <p:blipFill>
          <a:blip r:embed="rId3" cstate="print"/>
          <a:stretch>
            <a:fillRect/>
          </a:stretch>
        </p:blipFill>
        <p:spPr>
          <a:xfrm>
            <a:off x="1573428" y="2035970"/>
            <a:ext cx="7216345" cy="1920426"/>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8541" y="1004061"/>
            <a:ext cx="5307965" cy="391160"/>
          </a:xfrm>
          <a:prstGeom prst="rect">
            <a:avLst/>
          </a:prstGeom>
        </p:spPr>
        <p:txBody>
          <a:bodyPr vert="horz" wrap="square" lIns="0" tIns="12700" rIns="0" bIns="0" rtlCol="0">
            <a:spAutoFit/>
          </a:bodyPr>
          <a:lstStyle/>
          <a:p>
            <a:pPr marL="12700">
              <a:spcBef>
                <a:spcPts val="100"/>
              </a:spcBef>
            </a:pPr>
            <a:r>
              <a:rPr sz="2400" dirty="0">
                <a:latin typeface="Arial Black"/>
                <a:cs typeface="Arial Black"/>
              </a:rPr>
              <a:t>Notes</a:t>
            </a:r>
            <a:r>
              <a:rPr sz="2400" spc="-35" dirty="0">
                <a:latin typeface="Arial Black"/>
                <a:cs typeface="Arial Black"/>
              </a:rPr>
              <a:t> </a:t>
            </a:r>
            <a:r>
              <a:rPr sz="2400" dirty="0">
                <a:latin typeface="Arial Black"/>
                <a:cs typeface="Arial Black"/>
              </a:rPr>
              <a:t>on</a:t>
            </a:r>
            <a:r>
              <a:rPr sz="2400" spc="-15" dirty="0">
                <a:latin typeface="Arial Black"/>
                <a:cs typeface="Arial Black"/>
              </a:rPr>
              <a:t> </a:t>
            </a:r>
            <a:r>
              <a:rPr sz="2400" dirty="0">
                <a:latin typeface="Arial Black"/>
                <a:cs typeface="Arial Black"/>
              </a:rPr>
              <a:t>Arithmetic</a:t>
            </a:r>
            <a:r>
              <a:rPr sz="2400" spc="-35" dirty="0">
                <a:latin typeface="Arial Black"/>
                <a:cs typeface="Arial Black"/>
              </a:rPr>
              <a:t> </a:t>
            </a:r>
            <a:r>
              <a:rPr sz="2400" spc="-5" dirty="0">
                <a:latin typeface="Arial Black"/>
                <a:cs typeface="Arial Black"/>
              </a:rPr>
              <a:t>Operations</a:t>
            </a:r>
            <a:endParaRPr sz="2400">
              <a:latin typeface="Arial Black"/>
              <a:cs typeface="Arial Black"/>
            </a:endParaRPr>
          </a:p>
        </p:txBody>
      </p:sp>
      <p:sp>
        <p:nvSpPr>
          <p:cNvPr id="3" name="object 3"/>
          <p:cNvSpPr txBox="1"/>
          <p:nvPr/>
        </p:nvSpPr>
        <p:spPr>
          <a:xfrm>
            <a:off x="1953667" y="3807715"/>
            <a:ext cx="8082915" cy="1844095"/>
          </a:xfrm>
          <a:prstGeom prst="rect">
            <a:avLst/>
          </a:prstGeom>
        </p:spPr>
        <p:txBody>
          <a:bodyPr vert="horz" wrap="square" lIns="0" tIns="12700" rIns="0" bIns="0" rtlCol="0">
            <a:spAutoFit/>
          </a:bodyPr>
          <a:lstStyle/>
          <a:p>
            <a:pPr marL="25400">
              <a:spcBef>
                <a:spcPts val="100"/>
              </a:spcBef>
            </a:pPr>
            <a:r>
              <a:rPr sz="2400" dirty="0">
                <a:latin typeface="Arial MT"/>
                <a:cs typeface="Arial MT"/>
              </a:rPr>
              <a:t>Output</a:t>
            </a:r>
            <a:r>
              <a:rPr sz="2400" spc="-20" dirty="0">
                <a:latin typeface="Arial MT"/>
                <a:cs typeface="Arial MT"/>
              </a:rPr>
              <a:t> </a:t>
            </a:r>
            <a:r>
              <a:rPr sz="2400" spc="-5" dirty="0">
                <a:latin typeface="Arial MT"/>
                <a:cs typeface="Arial MT"/>
              </a:rPr>
              <a:t>images</a:t>
            </a:r>
            <a:r>
              <a:rPr sz="2400" spc="10" dirty="0">
                <a:latin typeface="Arial MT"/>
                <a:cs typeface="Arial MT"/>
              </a:rPr>
              <a:t> </a:t>
            </a:r>
            <a:r>
              <a:rPr sz="2400" spc="-5" dirty="0">
                <a:latin typeface="Arial MT"/>
                <a:cs typeface="Arial MT"/>
              </a:rPr>
              <a:t>should</a:t>
            </a:r>
            <a:r>
              <a:rPr sz="2400" spc="25" dirty="0">
                <a:latin typeface="Arial MT"/>
                <a:cs typeface="Arial MT"/>
              </a:rPr>
              <a:t> </a:t>
            </a:r>
            <a:r>
              <a:rPr sz="2400" spc="-5" dirty="0">
                <a:latin typeface="Arial MT"/>
                <a:cs typeface="Arial MT"/>
              </a:rPr>
              <a:t>be</a:t>
            </a:r>
            <a:r>
              <a:rPr sz="2400" spc="5" dirty="0">
                <a:latin typeface="Arial MT"/>
                <a:cs typeface="Arial MT"/>
              </a:rPr>
              <a:t> </a:t>
            </a:r>
            <a:r>
              <a:rPr sz="2400" spc="-5" dirty="0">
                <a:latin typeface="Arial MT"/>
                <a:cs typeface="Arial MT"/>
              </a:rPr>
              <a:t>normalized</a:t>
            </a:r>
            <a:r>
              <a:rPr sz="2400" spc="30" dirty="0">
                <a:latin typeface="Arial MT"/>
                <a:cs typeface="Arial MT"/>
              </a:rPr>
              <a:t> </a:t>
            </a:r>
            <a:r>
              <a:rPr sz="2400" dirty="0">
                <a:latin typeface="Arial MT"/>
                <a:cs typeface="Arial MT"/>
              </a:rPr>
              <a:t>to</a:t>
            </a:r>
            <a:r>
              <a:rPr sz="2400" spc="5" dirty="0">
                <a:latin typeface="Arial MT"/>
                <a:cs typeface="Arial MT"/>
              </a:rPr>
              <a:t> </a:t>
            </a:r>
            <a:r>
              <a:rPr sz="2400" dirty="0">
                <a:latin typeface="Arial MT"/>
                <a:cs typeface="Arial MT"/>
              </a:rPr>
              <a:t>the</a:t>
            </a:r>
            <a:r>
              <a:rPr sz="2400" spc="-10" dirty="0">
                <a:latin typeface="Arial MT"/>
                <a:cs typeface="Arial MT"/>
              </a:rPr>
              <a:t> </a:t>
            </a:r>
            <a:r>
              <a:rPr sz="2400" spc="-5" dirty="0">
                <a:latin typeface="Arial MT"/>
                <a:cs typeface="Arial MT"/>
              </a:rPr>
              <a:t>range</a:t>
            </a:r>
            <a:r>
              <a:rPr sz="2400" spc="15" dirty="0">
                <a:latin typeface="Arial MT"/>
                <a:cs typeface="Arial MT"/>
              </a:rPr>
              <a:t> </a:t>
            </a:r>
            <a:r>
              <a:rPr sz="2400" dirty="0">
                <a:latin typeface="Arial MT"/>
                <a:cs typeface="Arial MT"/>
              </a:rPr>
              <a:t>of</a:t>
            </a:r>
            <a:r>
              <a:rPr sz="2400" spc="-15" dirty="0">
                <a:latin typeface="Arial MT"/>
                <a:cs typeface="Arial MT"/>
              </a:rPr>
              <a:t> </a:t>
            </a:r>
            <a:r>
              <a:rPr sz="2400" spc="-5" dirty="0">
                <a:latin typeface="Arial MT"/>
                <a:cs typeface="Arial MT"/>
              </a:rPr>
              <a:t>[0,255]</a:t>
            </a:r>
            <a:endParaRPr sz="2400">
              <a:latin typeface="Arial MT"/>
              <a:cs typeface="Arial MT"/>
            </a:endParaRPr>
          </a:p>
          <a:p>
            <a:pPr>
              <a:spcBef>
                <a:spcPts val="45"/>
              </a:spcBef>
            </a:pPr>
            <a:endParaRPr sz="3450">
              <a:latin typeface="Arial MT"/>
              <a:cs typeface="Arial MT"/>
            </a:endParaRPr>
          </a:p>
          <a:p>
            <a:pPr marL="2044064">
              <a:tabLst>
                <a:tab pos="2727960" algn="l"/>
                <a:tab pos="2949575" algn="l"/>
              </a:tabLst>
            </a:pPr>
            <a:r>
              <a:rPr sz="2650" i="1" spc="150" dirty="0">
                <a:latin typeface="Times New Roman"/>
                <a:cs typeface="Times New Roman"/>
              </a:rPr>
              <a:t>f</a:t>
            </a:r>
            <a:r>
              <a:rPr sz="2325" i="1" spc="-30" baseline="-23297" dirty="0">
                <a:latin typeface="Times New Roman"/>
                <a:cs typeface="Times New Roman"/>
              </a:rPr>
              <a:t>m</a:t>
            </a:r>
            <a:r>
              <a:rPr sz="2325" i="1" baseline="-23297" dirty="0">
                <a:latin typeface="Times New Roman"/>
                <a:cs typeface="Times New Roman"/>
              </a:rPr>
              <a:t> </a:t>
            </a:r>
            <a:r>
              <a:rPr sz="2325" i="1" spc="142" baseline="-23297" dirty="0">
                <a:latin typeface="Times New Roman"/>
                <a:cs typeface="Times New Roman"/>
              </a:rPr>
              <a:t> </a:t>
            </a:r>
            <a:r>
              <a:rPr sz="2650" spc="-20" dirty="0">
                <a:latin typeface="Symbol"/>
                <a:cs typeface="Symbol"/>
              </a:rPr>
              <a:t></a:t>
            </a:r>
            <a:r>
              <a:rPr sz="2650" dirty="0">
                <a:latin typeface="Times New Roman"/>
                <a:cs typeface="Times New Roman"/>
              </a:rPr>
              <a:t>	</a:t>
            </a:r>
            <a:r>
              <a:rPr sz="2650" i="1" spc="-10" dirty="0">
                <a:latin typeface="Times New Roman"/>
                <a:cs typeface="Times New Roman"/>
              </a:rPr>
              <a:t>f</a:t>
            </a:r>
            <a:r>
              <a:rPr sz="2650" i="1" dirty="0">
                <a:latin typeface="Times New Roman"/>
                <a:cs typeface="Times New Roman"/>
              </a:rPr>
              <a:t>	</a:t>
            </a:r>
            <a:r>
              <a:rPr sz="2650" spc="-20" dirty="0">
                <a:latin typeface="Symbol"/>
                <a:cs typeface="Symbol"/>
              </a:rPr>
              <a:t></a:t>
            </a:r>
            <a:r>
              <a:rPr sz="2650" spc="-235" dirty="0">
                <a:latin typeface="Times New Roman"/>
                <a:cs typeface="Times New Roman"/>
              </a:rPr>
              <a:t> </a:t>
            </a:r>
            <a:r>
              <a:rPr sz="2650" spc="-85" dirty="0">
                <a:latin typeface="Times New Roman"/>
                <a:cs typeface="Times New Roman"/>
              </a:rPr>
              <a:t>m</a:t>
            </a:r>
            <a:r>
              <a:rPr sz="2650" spc="20" dirty="0">
                <a:latin typeface="Times New Roman"/>
                <a:cs typeface="Times New Roman"/>
              </a:rPr>
              <a:t>i</a:t>
            </a:r>
            <a:r>
              <a:rPr sz="2650" spc="-110" dirty="0">
                <a:latin typeface="Times New Roman"/>
                <a:cs typeface="Times New Roman"/>
              </a:rPr>
              <a:t>n</a:t>
            </a:r>
            <a:r>
              <a:rPr sz="2650" spc="-10" dirty="0">
                <a:latin typeface="Times New Roman"/>
                <a:cs typeface="Times New Roman"/>
              </a:rPr>
              <a:t>(</a:t>
            </a:r>
            <a:r>
              <a:rPr sz="2650" spc="-55" dirty="0">
                <a:latin typeface="Times New Roman"/>
                <a:cs typeface="Times New Roman"/>
              </a:rPr>
              <a:t> </a:t>
            </a:r>
            <a:r>
              <a:rPr sz="2650" i="1" spc="-10" dirty="0">
                <a:latin typeface="Times New Roman"/>
                <a:cs typeface="Times New Roman"/>
              </a:rPr>
              <a:t>f</a:t>
            </a:r>
            <a:r>
              <a:rPr sz="2650" i="1" spc="-55" dirty="0">
                <a:latin typeface="Times New Roman"/>
                <a:cs typeface="Times New Roman"/>
              </a:rPr>
              <a:t> </a:t>
            </a:r>
            <a:r>
              <a:rPr sz="2650" spc="-10" dirty="0">
                <a:latin typeface="Times New Roman"/>
                <a:cs typeface="Times New Roman"/>
              </a:rPr>
              <a:t>)</a:t>
            </a:r>
            <a:endParaRPr sz="2650">
              <a:latin typeface="Times New Roman"/>
              <a:cs typeface="Times New Roman"/>
            </a:endParaRPr>
          </a:p>
          <a:p>
            <a:pPr marL="2044064">
              <a:spcBef>
                <a:spcPts val="875"/>
              </a:spcBef>
            </a:pPr>
            <a:r>
              <a:rPr sz="2650" i="1" spc="170" dirty="0">
                <a:latin typeface="Times New Roman"/>
                <a:cs typeface="Times New Roman"/>
              </a:rPr>
              <a:t>f</a:t>
            </a:r>
            <a:r>
              <a:rPr sz="2325" i="1" spc="-15" baseline="-23297" dirty="0">
                <a:latin typeface="Times New Roman"/>
                <a:cs typeface="Times New Roman"/>
              </a:rPr>
              <a:t>s</a:t>
            </a:r>
            <a:r>
              <a:rPr sz="2325" i="1" baseline="-23297" dirty="0">
                <a:latin typeface="Times New Roman"/>
                <a:cs typeface="Times New Roman"/>
              </a:rPr>
              <a:t> </a:t>
            </a:r>
            <a:r>
              <a:rPr sz="2325" i="1" spc="195" baseline="-23297" dirty="0">
                <a:latin typeface="Times New Roman"/>
                <a:cs typeface="Times New Roman"/>
              </a:rPr>
              <a:t> </a:t>
            </a:r>
            <a:r>
              <a:rPr sz="2650" spc="-20" dirty="0">
                <a:latin typeface="Symbol"/>
                <a:cs typeface="Symbol"/>
              </a:rPr>
              <a:t></a:t>
            </a:r>
            <a:r>
              <a:rPr sz="2650" spc="10" dirty="0">
                <a:latin typeface="Times New Roman"/>
                <a:cs typeface="Times New Roman"/>
              </a:rPr>
              <a:t> </a:t>
            </a:r>
            <a:r>
              <a:rPr sz="2650" i="1" spc="95" dirty="0">
                <a:latin typeface="Times New Roman"/>
                <a:cs typeface="Times New Roman"/>
              </a:rPr>
              <a:t>K</a:t>
            </a:r>
            <a:r>
              <a:rPr sz="2650" spc="-10" dirty="0">
                <a:latin typeface="Times New Roman"/>
                <a:cs typeface="Times New Roman"/>
              </a:rPr>
              <a:t>[</a:t>
            </a:r>
            <a:r>
              <a:rPr sz="2650" spc="-120" dirty="0">
                <a:latin typeface="Times New Roman"/>
                <a:cs typeface="Times New Roman"/>
              </a:rPr>
              <a:t> </a:t>
            </a:r>
            <a:r>
              <a:rPr sz="2650" i="1" spc="150" dirty="0">
                <a:latin typeface="Times New Roman"/>
                <a:cs typeface="Times New Roman"/>
              </a:rPr>
              <a:t>f</a:t>
            </a:r>
            <a:r>
              <a:rPr sz="2325" i="1" spc="-30" baseline="-23297" dirty="0">
                <a:latin typeface="Times New Roman"/>
                <a:cs typeface="Times New Roman"/>
              </a:rPr>
              <a:t>m</a:t>
            </a:r>
            <a:r>
              <a:rPr sz="2325" i="1" baseline="-23297" dirty="0">
                <a:latin typeface="Times New Roman"/>
                <a:cs typeface="Times New Roman"/>
              </a:rPr>
              <a:t> </a:t>
            </a:r>
            <a:r>
              <a:rPr sz="2325" i="1" spc="-157" baseline="-23297" dirty="0">
                <a:latin typeface="Times New Roman"/>
                <a:cs typeface="Times New Roman"/>
              </a:rPr>
              <a:t> </a:t>
            </a:r>
            <a:r>
              <a:rPr sz="2650" spc="-10" dirty="0">
                <a:latin typeface="Times New Roman"/>
                <a:cs typeface="Times New Roman"/>
              </a:rPr>
              <a:t>/</a:t>
            </a:r>
            <a:r>
              <a:rPr sz="2650" spc="-215" dirty="0">
                <a:latin typeface="Times New Roman"/>
                <a:cs typeface="Times New Roman"/>
              </a:rPr>
              <a:t> </a:t>
            </a:r>
            <a:r>
              <a:rPr sz="2650" spc="-85" dirty="0">
                <a:latin typeface="Times New Roman"/>
                <a:cs typeface="Times New Roman"/>
              </a:rPr>
              <a:t>m</a:t>
            </a:r>
            <a:r>
              <a:rPr sz="2650" spc="-114" dirty="0">
                <a:latin typeface="Times New Roman"/>
                <a:cs typeface="Times New Roman"/>
              </a:rPr>
              <a:t>a</a:t>
            </a:r>
            <a:r>
              <a:rPr sz="2650" spc="-110" dirty="0">
                <a:latin typeface="Times New Roman"/>
                <a:cs typeface="Times New Roman"/>
              </a:rPr>
              <a:t>x</a:t>
            </a:r>
            <a:r>
              <a:rPr sz="2650" spc="-10" dirty="0">
                <a:latin typeface="Times New Roman"/>
                <a:cs typeface="Times New Roman"/>
              </a:rPr>
              <a:t>(</a:t>
            </a:r>
            <a:r>
              <a:rPr sz="2650" spc="45" dirty="0">
                <a:latin typeface="Times New Roman"/>
                <a:cs typeface="Times New Roman"/>
              </a:rPr>
              <a:t> </a:t>
            </a:r>
            <a:r>
              <a:rPr sz="2650" i="1" spc="145" dirty="0">
                <a:latin typeface="Times New Roman"/>
                <a:cs typeface="Times New Roman"/>
              </a:rPr>
              <a:t>f</a:t>
            </a:r>
            <a:r>
              <a:rPr sz="2325" i="1" spc="-30" baseline="-23297" dirty="0">
                <a:latin typeface="Times New Roman"/>
                <a:cs typeface="Times New Roman"/>
              </a:rPr>
              <a:t>m</a:t>
            </a:r>
            <a:r>
              <a:rPr sz="2325" i="1" spc="-127" baseline="-23297" dirty="0">
                <a:latin typeface="Times New Roman"/>
                <a:cs typeface="Times New Roman"/>
              </a:rPr>
              <a:t> </a:t>
            </a:r>
            <a:r>
              <a:rPr sz="2650" spc="30" dirty="0">
                <a:latin typeface="Times New Roman"/>
                <a:cs typeface="Times New Roman"/>
              </a:rPr>
              <a:t>)]</a:t>
            </a:r>
            <a:endParaRPr sz="2650">
              <a:latin typeface="Times New Roman"/>
              <a:cs typeface="Times New Roman"/>
            </a:endParaRPr>
          </a:p>
        </p:txBody>
      </p:sp>
      <p:sp>
        <p:nvSpPr>
          <p:cNvPr id="4" name="object 4"/>
          <p:cNvSpPr txBox="1">
            <a:spLocks noGrp="1"/>
          </p:cNvSpPr>
          <p:nvPr>
            <p:ph type="title"/>
          </p:nvPr>
        </p:nvSpPr>
        <p:spPr>
          <a:xfrm>
            <a:off x="1089061" y="1257524"/>
            <a:ext cx="11548152" cy="2044149"/>
          </a:xfrm>
          <a:prstGeom prst="rect">
            <a:avLst/>
          </a:prstGeom>
        </p:spPr>
        <p:txBody>
          <a:bodyPr vert="horz" wrap="square" lIns="0" tIns="12700" rIns="0" bIns="0" rtlCol="0" anchor="ctr">
            <a:spAutoFit/>
          </a:bodyPr>
          <a:lstStyle/>
          <a:p>
            <a:pPr marL="12700">
              <a:lnSpc>
                <a:spcPct val="100000"/>
              </a:lnSpc>
              <a:spcBef>
                <a:spcPts val="100"/>
              </a:spcBef>
            </a:pPr>
            <a:r>
              <a:rPr b="1" spc="-5" dirty="0">
                <a:latin typeface="Arial"/>
                <a:cs typeface="Arial"/>
              </a:rPr>
              <a:t>The</a:t>
            </a:r>
            <a:r>
              <a:rPr b="1" spc="-20" dirty="0">
                <a:latin typeface="Arial"/>
                <a:cs typeface="Arial"/>
              </a:rPr>
              <a:t> </a:t>
            </a:r>
            <a:r>
              <a:rPr b="1" dirty="0">
                <a:latin typeface="Arial"/>
                <a:cs typeface="Arial"/>
              </a:rPr>
              <a:t>images</a:t>
            </a:r>
            <a:r>
              <a:rPr b="1" spc="-10" dirty="0">
                <a:latin typeface="Arial"/>
                <a:cs typeface="Arial"/>
              </a:rPr>
              <a:t> </a:t>
            </a:r>
            <a:r>
              <a:rPr b="1" dirty="0">
                <a:latin typeface="Arial"/>
                <a:cs typeface="Arial"/>
              </a:rPr>
              <a:t>used</a:t>
            </a:r>
            <a:r>
              <a:rPr b="1" spc="-20" dirty="0">
                <a:latin typeface="Arial"/>
                <a:cs typeface="Arial"/>
              </a:rPr>
              <a:t> </a:t>
            </a:r>
            <a:r>
              <a:rPr b="1" dirty="0">
                <a:latin typeface="Arial"/>
                <a:cs typeface="Arial"/>
              </a:rPr>
              <a:t>in</a:t>
            </a:r>
            <a:r>
              <a:rPr b="1" spc="-25" dirty="0">
                <a:latin typeface="Arial"/>
                <a:cs typeface="Arial"/>
              </a:rPr>
              <a:t> </a:t>
            </a:r>
            <a:r>
              <a:rPr b="1" spc="-5" dirty="0">
                <a:latin typeface="Arial"/>
                <a:cs typeface="Arial"/>
              </a:rPr>
              <a:t>averaging</a:t>
            </a:r>
            <a:r>
              <a:rPr b="1" dirty="0">
                <a:latin typeface="Arial"/>
                <a:cs typeface="Arial"/>
              </a:rPr>
              <a:t> &amp;</a:t>
            </a:r>
            <a:r>
              <a:rPr b="1" spc="-5" dirty="0">
                <a:latin typeface="Arial"/>
                <a:cs typeface="Arial"/>
              </a:rPr>
              <a:t> </a:t>
            </a:r>
            <a:r>
              <a:rPr b="1" dirty="0">
                <a:latin typeface="Arial"/>
                <a:cs typeface="Arial"/>
              </a:rPr>
              <a:t>subtraction</a:t>
            </a:r>
            <a:r>
              <a:rPr b="1" spc="-15" dirty="0">
                <a:latin typeface="Arial"/>
                <a:cs typeface="Arial"/>
              </a:rPr>
              <a:t> </a:t>
            </a:r>
            <a:r>
              <a:rPr b="1" spc="-5" dirty="0">
                <a:latin typeface="Arial"/>
                <a:cs typeface="Arial"/>
              </a:rPr>
              <a:t>must</a:t>
            </a:r>
            <a:r>
              <a:rPr b="1" dirty="0">
                <a:latin typeface="Arial"/>
                <a:cs typeface="Arial"/>
              </a:rPr>
              <a:t> </a:t>
            </a:r>
            <a:r>
              <a:rPr b="1" spc="-5" dirty="0">
                <a:latin typeface="Arial"/>
                <a:cs typeface="Arial"/>
              </a:rPr>
              <a:t>be</a:t>
            </a:r>
          </a:p>
          <a:p>
            <a:pPr marL="12700">
              <a:lnSpc>
                <a:spcPct val="100000"/>
              </a:lnSpc>
              <a:spcBef>
                <a:spcPts val="5"/>
              </a:spcBef>
            </a:pPr>
            <a:r>
              <a:rPr b="1" spc="-5" dirty="0">
                <a:latin typeface="Arial"/>
                <a:cs typeface="Arial"/>
              </a:rPr>
              <a:t>registered!</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810000" y="1905000"/>
            <a:ext cx="4537822" cy="2922538"/>
          </a:xfrm>
          <a:prstGeom prst="rect">
            <a:avLst/>
          </a:prstGeom>
        </p:spPr>
      </p:pic>
      <p:pic>
        <p:nvPicPr>
          <p:cNvPr id="3" name="object 3"/>
          <p:cNvPicPr/>
          <p:nvPr/>
        </p:nvPicPr>
        <p:blipFill>
          <a:blip r:embed="rId3" cstate="print"/>
          <a:stretch>
            <a:fillRect/>
          </a:stretch>
        </p:blipFill>
        <p:spPr>
          <a:xfrm>
            <a:off x="8527140" y="1962877"/>
            <a:ext cx="973275" cy="2274990"/>
          </a:xfrm>
          <a:prstGeom prst="rect">
            <a:avLst/>
          </a:prstGeom>
        </p:spPr>
      </p:pic>
      <p:sp>
        <p:nvSpPr>
          <p:cNvPr id="4" name="object 4"/>
          <p:cNvSpPr txBox="1">
            <a:spLocks noGrp="1"/>
          </p:cNvSpPr>
          <p:nvPr>
            <p:ph type="title"/>
          </p:nvPr>
        </p:nvSpPr>
        <p:spPr>
          <a:xfrm>
            <a:off x="2288540" y="516122"/>
            <a:ext cx="6037580" cy="1367041"/>
          </a:xfrm>
          <a:prstGeom prst="rect">
            <a:avLst/>
          </a:prstGeom>
        </p:spPr>
        <p:txBody>
          <a:bodyPr vert="horz" wrap="square" lIns="0" tIns="12700" rIns="0" bIns="0" rtlCol="0" anchor="ctr">
            <a:spAutoFit/>
          </a:bodyPr>
          <a:lstStyle/>
          <a:p>
            <a:pPr marL="12700">
              <a:lnSpc>
                <a:spcPct val="100000"/>
              </a:lnSpc>
              <a:spcBef>
                <a:spcPts val="100"/>
              </a:spcBef>
            </a:pPr>
            <a:r>
              <a:rPr spc="-5" dirty="0"/>
              <a:t>Set Operations</a:t>
            </a:r>
            <a:r>
              <a:rPr dirty="0"/>
              <a:t> Based</a:t>
            </a:r>
            <a:r>
              <a:rPr spc="-15" dirty="0"/>
              <a:t> </a:t>
            </a:r>
            <a:r>
              <a:rPr dirty="0"/>
              <a:t>on </a:t>
            </a:r>
            <a:r>
              <a:rPr spc="-5" dirty="0"/>
              <a:t>Intensities</a:t>
            </a:r>
          </a:p>
        </p:txBody>
      </p:sp>
      <p:sp>
        <p:nvSpPr>
          <p:cNvPr id="5" name="object 5"/>
          <p:cNvSpPr/>
          <p:nvPr/>
        </p:nvSpPr>
        <p:spPr>
          <a:xfrm>
            <a:off x="3056382" y="6152286"/>
            <a:ext cx="6332220" cy="502920"/>
          </a:xfrm>
          <a:custGeom>
            <a:avLst/>
            <a:gdLst/>
            <a:ahLst/>
            <a:cxnLst/>
            <a:rect l="l" t="t" r="r" b="b"/>
            <a:pathLst>
              <a:path w="6332220" h="502920">
                <a:moveTo>
                  <a:pt x="105537" y="1790"/>
                </a:moveTo>
                <a:lnTo>
                  <a:pt x="56857" y="18516"/>
                </a:lnTo>
                <a:lnTo>
                  <a:pt x="29794" y="63969"/>
                </a:lnTo>
                <a:lnTo>
                  <a:pt x="24638" y="112217"/>
                </a:lnTo>
                <a:lnTo>
                  <a:pt x="24917" y="122796"/>
                </a:lnTo>
                <a:lnTo>
                  <a:pt x="25781" y="134581"/>
                </a:lnTo>
                <a:lnTo>
                  <a:pt x="27203" y="147586"/>
                </a:lnTo>
                <a:lnTo>
                  <a:pt x="29210" y="161785"/>
                </a:lnTo>
                <a:lnTo>
                  <a:pt x="31203" y="175298"/>
                </a:lnTo>
                <a:lnTo>
                  <a:pt x="32639" y="186232"/>
                </a:lnTo>
                <a:lnTo>
                  <a:pt x="33489" y="194576"/>
                </a:lnTo>
                <a:lnTo>
                  <a:pt x="33782" y="200329"/>
                </a:lnTo>
                <a:lnTo>
                  <a:pt x="33235" y="210185"/>
                </a:lnTo>
                <a:lnTo>
                  <a:pt x="7708" y="244119"/>
                </a:lnTo>
                <a:lnTo>
                  <a:pt x="0" y="244970"/>
                </a:lnTo>
                <a:lnTo>
                  <a:pt x="0" y="257771"/>
                </a:lnTo>
                <a:lnTo>
                  <a:pt x="31597" y="284035"/>
                </a:lnTo>
                <a:lnTo>
                  <a:pt x="33782" y="302272"/>
                </a:lnTo>
                <a:lnTo>
                  <a:pt x="33489" y="307886"/>
                </a:lnTo>
                <a:lnTo>
                  <a:pt x="32626" y="316534"/>
                </a:lnTo>
                <a:lnTo>
                  <a:pt x="31203" y="328206"/>
                </a:lnTo>
                <a:lnTo>
                  <a:pt x="29210" y="342900"/>
                </a:lnTo>
                <a:lnTo>
                  <a:pt x="27203" y="358165"/>
                </a:lnTo>
                <a:lnTo>
                  <a:pt x="25768" y="371513"/>
                </a:lnTo>
                <a:lnTo>
                  <a:pt x="24917" y="382955"/>
                </a:lnTo>
                <a:lnTo>
                  <a:pt x="24638" y="392468"/>
                </a:lnTo>
                <a:lnTo>
                  <a:pt x="25869" y="416928"/>
                </a:lnTo>
                <a:lnTo>
                  <a:pt x="35674" y="456819"/>
                </a:lnTo>
                <a:lnTo>
                  <a:pt x="69342" y="493420"/>
                </a:lnTo>
                <a:lnTo>
                  <a:pt x="105537" y="501256"/>
                </a:lnTo>
                <a:lnTo>
                  <a:pt x="105537" y="489356"/>
                </a:lnTo>
                <a:lnTo>
                  <a:pt x="96774" y="488759"/>
                </a:lnTo>
                <a:lnTo>
                  <a:pt x="89027" y="486651"/>
                </a:lnTo>
                <a:lnTo>
                  <a:pt x="58801" y="454304"/>
                </a:lnTo>
                <a:lnTo>
                  <a:pt x="51257" y="409600"/>
                </a:lnTo>
                <a:lnTo>
                  <a:pt x="51054" y="398119"/>
                </a:lnTo>
                <a:lnTo>
                  <a:pt x="51282" y="391363"/>
                </a:lnTo>
                <a:lnTo>
                  <a:pt x="52019" y="381660"/>
                </a:lnTo>
                <a:lnTo>
                  <a:pt x="53238" y="368998"/>
                </a:lnTo>
                <a:lnTo>
                  <a:pt x="54991" y="353390"/>
                </a:lnTo>
                <a:lnTo>
                  <a:pt x="56743" y="337985"/>
                </a:lnTo>
                <a:lnTo>
                  <a:pt x="58013" y="325920"/>
                </a:lnTo>
                <a:lnTo>
                  <a:pt x="58788" y="317195"/>
                </a:lnTo>
                <a:lnTo>
                  <a:pt x="59055" y="311797"/>
                </a:lnTo>
                <a:lnTo>
                  <a:pt x="58356" y="299669"/>
                </a:lnTo>
                <a:lnTo>
                  <a:pt x="42748" y="264591"/>
                </a:lnTo>
                <a:lnTo>
                  <a:pt x="28194" y="252857"/>
                </a:lnTo>
                <a:lnTo>
                  <a:pt x="28194" y="249885"/>
                </a:lnTo>
                <a:lnTo>
                  <a:pt x="56299" y="213563"/>
                </a:lnTo>
                <a:lnTo>
                  <a:pt x="59055" y="190652"/>
                </a:lnTo>
                <a:lnTo>
                  <a:pt x="58788" y="183857"/>
                </a:lnTo>
                <a:lnTo>
                  <a:pt x="58013" y="174790"/>
                </a:lnTo>
                <a:lnTo>
                  <a:pt x="56743" y="163436"/>
                </a:lnTo>
                <a:lnTo>
                  <a:pt x="54991" y="149796"/>
                </a:lnTo>
                <a:lnTo>
                  <a:pt x="53238" y="135839"/>
                </a:lnTo>
                <a:lnTo>
                  <a:pt x="52019" y="123507"/>
                </a:lnTo>
                <a:lnTo>
                  <a:pt x="51282" y="112814"/>
                </a:lnTo>
                <a:lnTo>
                  <a:pt x="51054" y="103733"/>
                </a:lnTo>
                <a:lnTo>
                  <a:pt x="51282" y="92341"/>
                </a:lnTo>
                <a:lnTo>
                  <a:pt x="59397" y="48094"/>
                </a:lnTo>
                <a:lnTo>
                  <a:pt x="89662" y="16344"/>
                </a:lnTo>
                <a:lnTo>
                  <a:pt x="105537" y="13690"/>
                </a:lnTo>
                <a:lnTo>
                  <a:pt x="105537" y="1790"/>
                </a:lnTo>
                <a:close/>
              </a:path>
              <a:path w="6332220" h="502920">
                <a:moveTo>
                  <a:pt x="253111" y="11912"/>
                </a:moveTo>
                <a:lnTo>
                  <a:pt x="203619" y="35877"/>
                </a:lnTo>
                <a:lnTo>
                  <a:pt x="169164" y="92875"/>
                </a:lnTo>
                <a:lnTo>
                  <a:pt x="147040" y="166255"/>
                </a:lnTo>
                <a:lnTo>
                  <a:pt x="141528" y="207289"/>
                </a:lnTo>
                <a:lnTo>
                  <a:pt x="139700" y="251231"/>
                </a:lnTo>
                <a:lnTo>
                  <a:pt x="141528" y="294957"/>
                </a:lnTo>
                <a:lnTo>
                  <a:pt x="147040" y="335915"/>
                </a:lnTo>
                <a:lnTo>
                  <a:pt x="156248" y="374129"/>
                </a:lnTo>
                <a:lnTo>
                  <a:pt x="185115" y="440969"/>
                </a:lnTo>
                <a:lnTo>
                  <a:pt x="224688" y="487553"/>
                </a:lnTo>
                <a:lnTo>
                  <a:pt x="248285" y="502742"/>
                </a:lnTo>
                <a:lnTo>
                  <a:pt x="253111" y="490842"/>
                </a:lnTo>
                <a:lnTo>
                  <a:pt x="234200" y="475564"/>
                </a:lnTo>
                <a:lnTo>
                  <a:pt x="217487" y="455637"/>
                </a:lnTo>
                <a:lnTo>
                  <a:pt x="190627" y="401840"/>
                </a:lnTo>
                <a:lnTo>
                  <a:pt x="173761" y="332714"/>
                </a:lnTo>
                <a:lnTo>
                  <a:pt x="169545" y="293624"/>
                </a:lnTo>
                <a:lnTo>
                  <a:pt x="168148" y="251523"/>
                </a:lnTo>
                <a:lnTo>
                  <a:pt x="169570" y="208749"/>
                </a:lnTo>
                <a:lnTo>
                  <a:pt x="173837" y="169278"/>
                </a:lnTo>
                <a:lnTo>
                  <a:pt x="190881" y="100241"/>
                </a:lnTo>
                <a:lnTo>
                  <a:pt x="217754" y="46939"/>
                </a:lnTo>
                <a:lnTo>
                  <a:pt x="234365" y="27152"/>
                </a:lnTo>
                <a:lnTo>
                  <a:pt x="253111" y="11912"/>
                </a:lnTo>
                <a:close/>
              </a:path>
              <a:path w="6332220" h="502920">
                <a:moveTo>
                  <a:pt x="1519174" y="122796"/>
                </a:moveTo>
                <a:lnTo>
                  <a:pt x="1515110" y="111340"/>
                </a:lnTo>
                <a:lnTo>
                  <a:pt x="1494650" y="118732"/>
                </a:lnTo>
                <a:lnTo>
                  <a:pt x="1476705" y="129438"/>
                </a:lnTo>
                <a:lnTo>
                  <a:pt x="1448308" y="160820"/>
                </a:lnTo>
                <a:lnTo>
                  <a:pt x="1430870" y="202780"/>
                </a:lnTo>
                <a:lnTo>
                  <a:pt x="1425067" y="252577"/>
                </a:lnTo>
                <a:lnTo>
                  <a:pt x="1426514" y="278523"/>
                </a:lnTo>
                <a:lnTo>
                  <a:pt x="1438135" y="324396"/>
                </a:lnTo>
                <a:lnTo>
                  <a:pt x="1461185" y="361632"/>
                </a:lnTo>
                <a:lnTo>
                  <a:pt x="1494574" y="386295"/>
                </a:lnTo>
                <a:lnTo>
                  <a:pt x="1515110" y="393661"/>
                </a:lnTo>
                <a:lnTo>
                  <a:pt x="1518666" y="382206"/>
                </a:lnTo>
                <a:lnTo>
                  <a:pt x="1502587" y="375081"/>
                </a:lnTo>
                <a:lnTo>
                  <a:pt x="1488706" y="365175"/>
                </a:lnTo>
                <a:lnTo>
                  <a:pt x="1460271" y="318935"/>
                </a:lnTo>
                <a:lnTo>
                  <a:pt x="1451889" y="275996"/>
                </a:lnTo>
                <a:lnTo>
                  <a:pt x="1450848" y="251091"/>
                </a:lnTo>
                <a:lnTo>
                  <a:pt x="1451889" y="227012"/>
                </a:lnTo>
                <a:lnTo>
                  <a:pt x="1460271" y="185229"/>
                </a:lnTo>
                <a:lnTo>
                  <a:pt x="1488821" y="139712"/>
                </a:lnTo>
                <a:lnTo>
                  <a:pt x="1502854" y="129895"/>
                </a:lnTo>
                <a:lnTo>
                  <a:pt x="1519174" y="122796"/>
                </a:lnTo>
                <a:close/>
              </a:path>
              <a:path w="6332220" h="502920">
                <a:moveTo>
                  <a:pt x="2349881" y="252577"/>
                </a:moveTo>
                <a:lnTo>
                  <a:pt x="2344064" y="202780"/>
                </a:lnTo>
                <a:lnTo>
                  <a:pt x="2326640" y="160820"/>
                </a:lnTo>
                <a:lnTo>
                  <a:pt x="2298230" y="129438"/>
                </a:lnTo>
                <a:lnTo>
                  <a:pt x="2259838" y="111340"/>
                </a:lnTo>
                <a:lnTo>
                  <a:pt x="2255901" y="122796"/>
                </a:lnTo>
                <a:lnTo>
                  <a:pt x="2272207" y="129895"/>
                </a:lnTo>
                <a:lnTo>
                  <a:pt x="2286254" y="139712"/>
                </a:lnTo>
                <a:lnTo>
                  <a:pt x="2314765" y="185229"/>
                </a:lnTo>
                <a:lnTo>
                  <a:pt x="2323071" y="227012"/>
                </a:lnTo>
                <a:lnTo>
                  <a:pt x="2324100" y="251091"/>
                </a:lnTo>
                <a:lnTo>
                  <a:pt x="2323046" y="275996"/>
                </a:lnTo>
                <a:lnTo>
                  <a:pt x="2314714" y="318935"/>
                </a:lnTo>
                <a:lnTo>
                  <a:pt x="2286292" y="365163"/>
                </a:lnTo>
                <a:lnTo>
                  <a:pt x="2256282" y="382206"/>
                </a:lnTo>
                <a:lnTo>
                  <a:pt x="2259838" y="393661"/>
                </a:lnTo>
                <a:lnTo>
                  <a:pt x="2298331" y="375615"/>
                </a:lnTo>
                <a:lnTo>
                  <a:pt x="2326640" y="344335"/>
                </a:lnTo>
                <a:lnTo>
                  <a:pt x="2344064" y="302463"/>
                </a:lnTo>
                <a:lnTo>
                  <a:pt x="2348420" y="278523"/>
                </a:lnTo>
                <a:lnTo>
                  <a:pt x="2349881" y="252577"/>
                </a:lnTo>
                <a:close/>
              </a:path>
              <a:path w="6332220" h="502920">
                <a:moveTo>
                  <a:pt x="2499868" y="251231"/>
                </a:moveTo>
                <a:lnTo>
                  <a:pt x="2498026" y="207289"/>
                </a:lnTo>
                <a:lnTo>
                  <a:pt x="2492527" y="166255"/>
                </a:lnTo>
                <a:lnTo>
                  <a:pt x="2483358" y="128117"/>
                </a:lnTo>
                <a:lnTo>
                  <a:pt x="2454567" y="61734"/>
                </a:lnTo>
                <a:lnTo>
                  <a:pt x="2414943" y="15303"/>
                </a:lnTo>
                <a:lnTo>
                  <a:pt x="2391283" y="0"/>
                </a:lnTo>
                <a:lnTo>
                  <a:pt x="2386457" y="11912"/>
                </a:lnTo>
                <a:lnTo>
                  <a:pt x="2405215" y="27152"/>
                </a:lnTo>
                <a:lnTo>
                  <a:pt x="2421864" y="46939"/>
                </a:lnTo>
                <a:lnTo>
                  <a:pt x="2448814" y="100241"/>
                </a:lnTo>
                <a:lnTo>
                  <a:pt x="2465781" y="169278"/>
                </a:lnTo>
                <a:lnTo>
                  <a:pt x="2470010" y="208749"/>
                </a:lnTo>
                <a:lnTo>
                  <a:pt x="2471420" y="251523"/>
                </a:lnTo>
                <a:lnTo>
                  <a:pt x="2470010" y="293624"/>
                </a:lnTo>
                <a:lnTo>
                  <a:pt x="2465794" y="332714"/>
                </a:lnTo>
                <a:lnTo>
                  <a:pt x="2448941" y="401840"/>
                </a:lnTo>
                <a:lnTo>
                  <a:pt x="2422080" y="455637"/>
                </a:lnTo>
                <a:lnTo>
                  <a:pt x="2386457" y="490842"/>
                </a:lnTo>
                <a:lnTo>
                  <a:pt x="2391283" y="502742"/>
                </a:lnTo>
                <a:lnTo>
                  <a:pt x="2436037" y="466953"/>
                </a:lnTo>
                <a:lnTo>
                  <a:pt x="2470531" y="409575"/>
                </a:lnTo>
                <a:lnTo>
                  <a:pt x="2492527" y="335915"/>
                </a:lnTo>
                <a:lnTo>
                  <a:pt x="2498026" y="294957"/>
                </a:lnTo>
                <a:lnTo>
                  <a:pt x="2499868" y="251231"/>
                </a:lnTo>
                <a:close/>
              </a:path>
              <a:path w="6332220" h="502920">
                <a:moveTo>
                  <a:pt x="2637282" y="1485"/>
                </a:moveTo>
                <a:lnTo>
                  <a:pt x="2613025" y="1485"/>
                </a:lnTo>
                <a:lnTo>
                  <a:pt x="2613025" y="501548"/>
                </a:lnTo>
                <a:lnTo>
                  <a:pt x="2637282" y="501548"/>
                </a:lnTo>
                <a:lnTo>
                  <a:pt x="2637282" y="1485"/>
                </a:lnTo>
                <a:close/>
              </a:path>
              <a:path w="6332220" h="502920">
                <a:moveTo>
                  <a:pt x="2796286" y="122796"/>
                </a:moveTo>
                <a:lnTo>
                  <a:pt x="2792222" y="111340"/>
                </a:lnTo>
                <a:lnTo>
                  <a:pt x="2771762" y="118732"/>
                </a:lnTo>
                <a:lnTo>
                  <a:pt x="2753817" y="129438"/>
                </a:lnTo>
                <a:lnTo>
                  <a:pt x="2725420" y="160820"/>
                </a:lnTo>
                <a:lnTo>
                  <a:pt x="2707983" y="202780"/>
                </a:lnTo>
                <a:lnTo>
                  <a:pt x="2702179" y="252577"/>
                </a:lnTo>
                <a:lnTo>
                  <a:pt x="2703626" y="278523"/>
                </a:lnTo>
                <a:lnTo>
                  <a:pt x="2715247" y="324396"/>
                </a:lnTo>
                <a:lnTo>
                  <a:pt x="2738297" y="361632"/>
                </a:lnTo>
                <a:lnTo>
                  <a:pt x="2771686" y="386295"/>
                </a:lnTo>
                <a:lnTo>
                  <a:pt x="2792222" y="393661"/>
                </a:lnTo>
                <a:lnTo>
                  <a:pt x="2795778" y="382206"/>
                </a:lnTo>
                <a:lnTo>
                  <a:pt x="2779699" y="375081"/>
                </a:lnTo>
                <a:lnTo>
                  <a:pt x="2765818" y="365175"/>
                </a:lnTo>
                <a:lnTo>
                  <a:pt x="2737383" y="318935"/>
                </a:lnTo>
                <a:lnTo>
                  <a:pt x="2729001" y="275996"/>
                </a:lnTo>
                <a:lnTo>
                  <a:pt x="2727960" y="251091"/>
                </a:lnTo>
                <a:lnTo>
                  <a:pt x="2729001" y="227012"/>
                </a:lnTo>
                <a:lnTo>
                  <a:pt x="2737383" y="185229"/>
                </a:lnTo>
                <a:lnTo>
                  <a:pt x="2765933" y="139712"/>
                </a:lnTo>
                <a:lnTo>
                  <a:pt x="2779966" y="129895"/>
                </a:lnTo>
                <a:lnTo>
                  <a:pt x="2796286" y="122796"/>
                </a:lnTo>
                <a:close/>
              </a:path>
              <a:path w="6332220" h="502920">
                <a:moveTo>
                  <a:pt x="3793109" y="252577"/>
                </a:moveTo>
                <a:lnTo>
                  <a:pt x="3787292" y="202780"/>
                </a:lnTo>
                <a:lnTo>
                  <a:pt x="3769868" y="160820"/>
                </a:lnTo>
                <a:lnTo>
                  <a:pt x="3741458" y="129438"/>
                </a:lnTo>
                <a:lnTo>
                  <a:pt x="3703066" y="111340"/>
                </a:lnTo>
                <a:lnTo>
                  <a:pt x="3699129" y="122796"/>
                </a:lnTo>
                <a:lnTo>
                  <a:pt x="3715435" y="129895"/>
                </a:lnTo>
                <a:lnTo>
                  <a:pt x="3729482" y="139712"/>
                </a:lnTo>
                <a:lnTo>
                  <a:pt x="3757993" y="185229"/>
                </a:lnTo>
                <a:lnTo>
                  <a:pt x="3766299" y="227012"/>
                </a:lnTo>
                <a:lnTo>
                  <a:pt x="3767328" y="251091"/>
                </a:lnTo>
                <a:lnTo>
                  <a:pt x="3766274" y="275996"/>
                </a:lnTo>
                <a:lnTo>
                  <a:pt x="3757942" y="318935"/>
                </a:lnTo>
                <a:lnTo>
                  <a:pt x="3729520" y="365163"/>
                </a:lnTo>
                <a:lnTo>
                  <a:pt x="3699510" y="382206"/>
                </a:lnTo>
                <a:lnTo>
                  <a:pt x="3703066" y="393661"/>
                </a:lnTo>
                <a:lnTo>
                  <a:pt x="3741559" y="375615"/>
                </a:lnTo>
                <a:lnTo>
                  <a:pt x="3769868" y="344335"/>
                </a:lnTo>
                <a:lnTo>
                  <a:pt x="3787292" y="302463"/>
                </a:lnTo>
                <a:lnTo>
                  <a:pt x="3791648" y="278523"/>
                </a:lnTo>
                <a:lnTo>
                  <a:pt x="3793109" y="252577"/>
                </a:lnTo>
                <a:close/>
              </a:path>
              <a:path w="6332220" h="502920">
                <a:moveTo>
                  <a:pt x="4614418" y="122796"/>
                </a:moveTo>
                <a:lnTo>
                  <a:pt x="4610354" y="111340"/>
                </a:lnTo>
                <a:lnTo>
                  <a:pt x="4589894" y="118732"/>
                </a:lnTo>
                <a:lnTo>
                  <a:pt x="4571949" y="129438"/>
                </a:lnTo>
                <a:lnTo>
                  <a:pt x="4543552" y="160820"/>
                </a:lnTo>
                <a:lnTo>
                  <a:pt x="4526115" y="202780"/>
                </a:lnTo>
                <a:lnTo>
                  <a:pt x="4520311" y="252577"/>
                </a:lnTo>
                <a:lnTo>
                  <a:pt x="4521759" y="278523"/>
                </a:lnTo>
                <a:lnTo>
                  <a:pt x="4533379" y="324396"/>
                </a:lnTo>
                <a:lnTo>
                  <a:pt x="4556430" y="361632"/>
                </a:lnTo>
                <a:lnTo>
                  <a:pt x="4589818" y="386295"/>
                </a:lnTo>
                <a:lnTo>
                  <a:pt x="4610354" y="393661"/>
                </a:lnTo>
                <a:lnTo>
                  <a:pt x="4613910" y="382206"/>
                </a:lnTo>
                <a:lnTo>
                  <a:pt x="4597832" y="375081"/>
                </a:lnTo>
                <a:lnTo>
                  <a:pt x="4583950" y="365175"/>
                </a:lnTo>
                <a:lnTo>
                  <a:pt x="4555515" y="318935"/>
                </a:lnTo>
                <a:lnTo>
                  <a:pt x="4547133" y="275996"/>
                </a:lnTo>
                <a:lnTo>
                  <a:pt x="4546092" y="251091"/>
                </a:lnTo>
                <a:lnTo>
                  <a:pt x="4547133" y="227012"/>
                </a:lnTo>
                <a:lnTo>
                  <a:pt x="4555515" y="185229"/>
                </a:lnTo>
                <a:lnTo>
                  <a:pt x="4584065" y="139712"/>
                </a:lnTo>
                <a:lnTo>
                  <a:pt x="4598098" y="129895"/>
                </a:lnTo>
                <a:lnTo>
                  <a:pt x="4614418" y="122796"/>
                </a:lnTo>
                <a:close/>
              </a:path>
              <a:path w="6332220" h="502920">
                <a:moveTo>
                  <a:pt x="5609717" y="252577"/>
                </a:moveTo>
                <a:lnTo>
                  <a:pt x="5603900" y="202780"/>
                </a:lnTo>
                <a:lnTo>
                  <a:pt x="5586476" y="160820"/>
                </a:lnTo>
                <a:lnTo>
                  <a:pt x="5558066" y="129438"/>
                </a:lnTo>
                <a:lnTo>
                  <a:pt x="5519674" y="111340"/>
                </a:lnTo>
                <a:lnTo>
                  <a:pt x="5515737" y="122796"/>
                </a:lnTo>
                <a:lnTo>
                  <a:pt x="5532044" y="129895"/>
                </a:lnTo>
                <a:lnTo>
                  <a:pt x="5546077" y="139712"/>
                </a:lnTo>
                <a:lnTo>
                  <a:pt x="5574601" y="185229"/>
                </a:lnTo>
                <a:lnTo>
                  <a:pt x="5582907" y="227012"/>
                </a:lnTo>
                <a:lnTo>
                  <a:pt x="5583936" y="251091"/>
                </a:lnTo>
                <a:lnTo>
                  <a:pt x="5582882" y="275996"/>
                </a:lnTo>
                <a:lnTo>
                  <a:pt x="5574550" y="318935"/>
                </a:lnTo>
                <a:lnTo>
                  <a:pt x="5546128" y="365163"/>
                </a:lnTo>
                <a:lnTo>
                  <a:pt x="5516118" y="382206"/>
                </a:lnTo>
                <a:lnTo>
                  <a:pt x="5519674" y="393661"/>
                </a:lnTo>
                <a:lnTo>
                  <a:pt x="5558167" y="375615"/>
                </a:lnTo>
                <a:lnTo>
                  <a:pt x="5586476" y="344335"/>
                </a:lnTo>
                <a:lnTo>
                  <a:pt x="5603900" y="302463"/>
                </a:lnTo>
                <a:lnTo>
                  <a:pt x="5608256" y="278523"/>
                </a:lnTo>
                <a:lnTo>
                  <a:pt x="5609717" y="252577"/>
                </a:lnTo>
                <a:close/>
              </a:path>
              <a:path w="6332220" h="502920">
                <a:moveTo>
                  <a:pt x="6331966" y="244970"/>
                </a:moveTo>
                <a:lnTo>
                  <a:pt x="6300292" y="218897"/>
                </a:lnTo>
                <a:lnTo>
                  <a:pt x="6298184" y="200329"/>
                </a:lnTo>
                <a:lnTo>
                  <a:pt x="6298438" y="194576"/>
                </a:lnTo>
                <a:lnTo>
                  <a:pt x="6299263" y="186232"/>
                </a:lnTo>
                <a:lnTo>
                  <a:pt x="6300711" y="174790"/>
                </a:lnTo>
                <a:lnTo>
                  <a:pt x="6302629" y="161785"/>
                </a:lnTo>
                <a:lnTo>
                  <a:pt x="6304623" y="147586"/>
                </a:lnTo>
                <a:lnTo>
                  <a:pt x="6306045" y="134581"/>
                </a:lnTo>
                <a:lnTo>
                  <a:pt x="6306909" y="122796"/>
                </a:lnTo>
                <a:lnTo>
                  <a:pt x="6307201" y="112217"/>
                </a:lnTo>
                <a:lnTo>
                  <a:pt x="6305893" y="86283"/>
                </a:lnTo>
                <a:lnTo>
                  <a:pt x="6295517" y="45275"/>
                </a:lnTo>
                <a:lnTo>
                  <a:pt x="6261074" y="9867"/>
                </a:lnTo>
                <a:lnTo>
                  <a:pt x="6226429" y="1790"/>
                </a:lnTo>
                <a:lnTo>
                  <a:pt x="6226429" y="13690"/>
                </a:lnTo>
                <a:lnTo>
                  <a:pt x="6234684" y="14287"/>
                </a:lnTo>
                <a:lnTo>
                  <a:pt x="6242177" y="16344"/>
                </a:lnTo>
                <a:lnTo>
                  <a:pt x="6272441" y="48094"/>
                </a:lnTo>
                <a:lnTo>
                  <a:pt x="6280670" y="92341"/>
                </a:lnTo>
                <a:lnTo>
                  <a:pt x="6280912" y="103733"/>
                </a:lnTo>
                <a:lnTo>
                  <a:pt x="6280645" y="112814"/>
                </a:lnTo>
                <a:lnTo>
                  <a:pt x="6279870" y="123507"/>
                </a:lnTo>
                <a:lnTo>
                  <a:pt x="6278600" y="135839"/>
                </a:lnTo>
                <a:lnTo>
                  <a:pt x="6276848" y="149796"/>
                </a:lnTo>
                <a:lnTo>
                  <a:pt x="6275082" y="163436"/>
                </a:lnTo>
                <a:lnTo>
                  <a:pt x="6273812" y="174790"/>
                </a:lnTo>
                <a:lnTo>
                  <a:pt x="6273038" y="183857"/>
                </a:lnTo>
                <a:lnTo>
                  <a:pt x="6272784" y="190652"/>
                </a:lnTo>
                <a:lnTo>
                  <a:pt x="6273470" y="202742"/>
                </a:lnTo>
                <a:lnTo>
                  <a:pt x="6289014" y="238239"/>
                </a:lnTo>
                <a:lnTo>
                  <a:pt x="6303645" y="249885"/>
                </a:lnTo>
                <a:lnTo>
                  <a:pt x="6303645" y="252857"/>
                </a:lnTo>
                <a:lnTo>
                  <a:pt x="6275527" y="288886"/>
                </a:lnTo>
                <a:lnTo>
                  <a:pt x="6272784" y="311797"/>
                </a:lnTo>
                <a:lnTo>
                  <a:pt x="6273038" y="317195"/>
                </a:lnTo>
                <a:lnTo>
                  <a:pt x="6273812" y="325920"/>
                </a:lnTo>
                <a:lnTo>
                  <a:pt x="6275082" y="337985"/>
                </a:lnTo>
                <a:lnTo>
                  <a:pt x="6278600" y="368998"/>
                </a:lnTo>
                <a:lnTo>
                  <a:pt x="6279870" y="381660"/>
                </a:lnTo>
                <a:lnTo>
                  <a:pt x="6280645" y="391363"/>
                </a:lnTo>
                <a:lnTo>
                  <a:pt x="6280912" y="398119"/>
                </a:lnTo>
                <a:lnTo>
                  <a:pt x="6280696" y="409600"/>
                </a:lnTo>
                <a:lnTo>
                  <a:pt x="6273076" y="454304"/>
                </a:lnTo>
                <a:lnTo>
                  <a:pt x="6249416" y="483019"/>
                </a:lnTo>
                <a:lnTo>
                  <a:pt x="6242812" y="486651"/>
                </a:lnTo>
                <a:lnTo>
                  <a:pt x="6235065" y="488759"/>
                </a:lnTo>
                <a:lnTo>
                  <a:pt x="6226429" y="489356"/>
                </a:lnTo>
                <a:lnTo>
                  <a:pt x="6226429" y="501256"/>
                </a:lnTo>
                <a:lnTo>
                  <a:pt x="6276340" y="484492"/>
                </a:lnTo>
                <a:lnTo>
                  <a:pt x="6302260" y="438378"/>
                </a:lnTo>
                <a:lnTo>
                  <a:pt x="6307201" y="392468"/>
                </a:lnTo>
                <a:lnTo>
                  <a:pt x="6306909" y="382955"/>
                </a:lnTo>
                <a:lnTo>
                  <a:pt x="6306045" y="371513"/>
                </a:lnTo>
                <a:lnTo>
                  <a:pt x="6304623" y="358165"/>
                </a:lnTo>
                <a:lnTo>
                  <a:pt x="6302629" y="342900"/>
                </a:lnTo>
                <a:lnTo>
                  <a:pt x="6300648" y="328206"/>
                </a:lnTo>
                <a:lnTo>
                  <a:pt x="6299263" y="316534"/>
                </a:lnTo>
                <a:lnTo>
                  <a:pt x="6298438" y="307886"/>
                </a:lnTo>
                <a:lnTo>
                  <a:pt x="6298184" y="302272"/>
                </a:lnTo>
                <a:lnTo>
                  <a:pt x="6298704" y="292620"/>
                </a:lnTo>
                <a:lnTo>
                  <a:pt x="6324105" y="258711"/>
                </a:lnTo>
                <a:lnTo>
                  <a:pt x="6331966" y="257771"/>
                </a:lnTo>
                <a:lnTo>
                  <a:pt x="6331966" y="244970"/>
                </a:lnTo>
                <a:close/>
              </a:path>
            </a:pathLst>
          </a:custGeom>
          <a:solidFill>
            <a:srgbClr val="000000"/>
          </a:solidFill>
        </p:spPr>
        <p:txBody>
          <a:bodyPr wrap="square" lIns="0" tIns="0" rIns="0" bIns="0" rtlCol="0"/>
          <a:lstStyle/>
          <a:p>
            <a:endParaRPr/>
          </a:p>
        </p:txBody>
      </p:sp>
      <p:sp>
        <p:nvSpPr>
          <p:cNvPr id="6" name="object 6"/>
          <p:cNvSpPr txBox="1"/>
          <p:nvPr/>
        </p:nvSpPr>
        <p:spPr>
          <a:xfrm>
            <a:off x="5808091" y="6174740"/>
            <a:ext cx="3517265" cy="391160"/>
          </a:xfrm>
          <a:prstGeom prst="rect">
            <a:avLst/>
          </a:prstGeom>
        </p:spPr>
        <p:txBody>
          <a:bodyPr vert="horz" wrap="square" lIns="0" tIns="12700" rIns="0" bIns="0" rtlCol="0">
            <a:spAutoFit/>
          </a:bodyPr>
          <a:lstStyle/>
          <a:p>
            <a:pPr marL="50800">
              <a:spcBef>
                <a:spcPts val="100"/>
              </a:spcBef>
              <a:tabLst>
                <a:tab pos="1153795" algn="l"/>
                <a:tab pos="1868805" algn="l"/>
                <a:tab pos="2969260" algn="l"/>
              </a:tabLst>
            </a:pPr>
            <a:r>
              <a:rPr sz="2400" spc="-5" dirty="0">
                <a:latin typeface="Cambria Math"/>
                <a:cs typeface="Cambria Math"/>
              </a:rPr>
              <a:t>𝒙,</a:t>
            </a:r>
            <a:r>
              <a:rPr sz="2400" spc="-135" dirty="0">
                <a:latin typeface="Cambria Math"/>
                <a:cs typeface="Cambria Math"/>
              </a:rPr>
              <a:t> </a:t>
            </a:r>
            <a:r>
              <a:rPr sz="2400" dirty="0">
                <a:latin typeface="Cambria Math"/>
                <a:cs typeface="Cambria Math"/>
              </a:rPr>
              <a:t>𝒚,</a:t>
            </a:r>
            <a:r>
              <a:rPr sz="2400" spc="-130" dirty="0">
                <a:latin typeface="Cambria Math"/>
                <a:cs typeface="Cambria Math"/>
              </a:rPr>
              <a:t> </a:t>
            </a:r>
            <a:r>
              <a:rPr sz="2400" spc="-5" dirty="0">
                <a:latin typeface="Cambria Math"/>
                <a:cs typeface="Cambria Math"/>
              </a:rPr>
              <a:t>𝒛</a:t>
            </a:r>
            <a:r>
              <a:rPr sz="2625" spc="-7" baseline="-15873" dirty="0">
                <a:latin typeface="Cambria Math"/>
                <a:cs typeface="Cambria Math"/>
              </a:rPr>
              <a:t>𝒂	</a:t>
            </a:r>
            <a:r>
              <a:rPr sz="2400" dirty="0">
                <a:latin typeface="Cambria Math"/>
                <a:cs typeface="Cambria Math"/>
              </a:rPr>
              <a:t>∈</a:t>
            </a:r>
            <a:r>
              <a:rPr sz="2400" spc="135" dirty="0">
                <a:latin typeface="Cambria Math"/>
                <a:cs typeface="Cambria Math"/>
              </a:rPr>
              <a:t> </a:t>
            </a:r>
            <a:r>
              <a:rPr sz="2400" spc="-5" dirty="0">
                <a:latin typeface="Cambria Math"/>
                <a:cs typeface="Cambria Math"/>
              </a:rPr>
              <a:t>𝑨,	</a:t>
            </a:r>
            <a:r>
              <a:rPr sz="2400" dirty="0">
                <a:latin typeface="Cambria Math"/>
                <a:cs typeface="Cambria Math"/>
              </a:rPr>
              <a:t>𝒙,</a:t>
            </a:r>
            <a:r>
              <a:rPr sz="2400" spc="-130" dirty="0">
                <a:latin typeface="Cambria Math"/>
                <a:cs typeface="Cambria Math"/>
              </a:rPr>
              <a:t> </a:t>
            </a:r>
            <a:r>
              <a:rPr sz="2400" dirty="0">
                <a:latin typeface="Cambria Math"/>
                <a:cs typeface="Cambria Math"/>
              </a:rPr>
              <a:t>𝒚,</a:t>
            </a:r>
            <a:r>
              <a:rPr sz="2400" spc="-135" dirty="0">
                <a:latin typeface="Cambria Math"/>
                <a:cs typeface="Cambria Math"/>
              </a:rPr>
              <a:t> </a:t>
            </a:r>
            <a:r>
              <a:rPr sz="2400" spc="-5" dirty="0">
                <a:latin typeface="Cambria Math"/>
                <a:cs typeface="Cambria Math"/>
              </a:rPr>
              <a:t>𝒛</a:t>
            </a:r>
            <a:r>
              <a:rPr sz="2625" spc="-7" baseline="-15873" dirty="0">
                <a:latin typeface="Cambria Math"/>
                <a:cs typeface="Cambria Math"/>
              </a:rPr>
              <a:t>𝒃	</a:t>
            </a:r>
            <a:r>
              <a:rPr sz="2400" dirty="0">
                <a:latin typeface="Cambria Math"/>
                <a:cs typeface="Cambria Math"/>
              </a:rPr>
              <a:t>∈</a:t>
            </a:r>
            <a:r>
              <a:rPr sz="2400" spc="85" dirty="0">
                <a:latin typeface="Cambria Math"/>
                <a:cs typeface="Cambria Math"/>
              </a:rPr>
              <a:t> </a:t>
            </a:r>
            <a:r>
              <a:rPr sz="2400" dirty="0">
                <a:latin typeface="Cambria Math"/>
                <a:cs typeface="Cambria Math"/>
              </a:rPr>
              <a:t>𝑩</a:t>
            </a:r>
            <a:endParaRPr sz="2400">
              <a:latin typeface="Cambria Math"/>
              <a:cs typeface="Cambria Math"/>
            </a:endParaRPr>
          </a:p>
        </p:txBody>
      </p:sp>
      <p:sp>
        <p:nvSpPr>
          <p:cNvPr id="7" name="object 7"/>
          <p:cNvSpPr/>
          <p:nvPr/>
        </p:nvSpPr>
        <p:spPr>
          <a:xfrm>
            <a:off x="2870073" y="5401184"/>
            <a:ext cx="3450590" cy="283845"/>
          </a:xfrm>
          <a:custGeom>
            <a:avLst/>
            <a:gdLst/>
            <a:ahLst/>
            <a:cxnLst/>
            <a:rect l="l" t="t" r="r" b="b"/>
            <a:pathLst>
              <a:path w="3450590" h="283845">
                <a:moveTo>
                  <a:pt x="94996" y="0"/>
                </a:moveTo>
                <a:lnTo>
                  <a:pt x="91186" y="0"/>
                </a:lnTo>
                <a:lnTo>
                  <a:pt x="74764" y="1219"/>
                </a:lnTo>
                <a:lnTo>
                  <a:pt x="38862" y="16002"/>
                </a:lnTo>
                <a:lnTo>
                  <a:pt x="21653" y="59563"/>
                </a:lnTo>
                <a:lnTo>
                  <a:pt x="21551" y="65100"/>
                </a:lnTo>
                <a:lnTo>
                  <a:pt x="21678" y="68643"/>
                </a:lnTo>
                <a:lnTo>
                  <a:pt x="22326" y="75476"/>
                </a:lnTo>
                <a:lnTo>
                  <a:pt x="23444" y="82740"/>
                </a:lnTo>
                <a:lnTo>
                  <a:pt x="25019" y="90424"/>
                </a:lnTo>
                <a:lnTo>
                  <a:pt x="27305" y="100838"/>
                </a:lnTo>
                <a:lnTo>
                  <a:pt x="28448" y="107950"/>
                </a:lnTo>
                <a:lnTo>
                  <a:pt x="28448" y="118364"/>
                </a:lnTo>
                <a:lnTo>
                  <a:pt x="26162" y="123952"/>
                </a:lnTo>
                <a:lnTo>
                  <a:pt x="21336" y="128270"/>
                </a:lnTo>
                <a:lnTo>
                  <a:pt x="16637" y="132588"/>
                </a:lnTo>
                <a:lnTo>
                  <a:pt x="9525" y="134874"/>
                </a:lnTo>
                <a:lnTo>
                  <a:pt x="0" y="135128"/>
                </a:lnTo>
                <a:lnTo>
                  <a:pt x="0" y="147320"/>
                </a:lnTo>
                <a:lnTo>
                  <a:pt x="9525" y="147701"/>
                </a:lnTo>
                <a:lnTo>
                  <a:pt x="16637" y="149987"/>
                </a:lnTo>
                <a:lnTo>
                  <a:pt x="21336" y="154305"/>
                </a:lnTo>
                <a:lnTo>
                  <a:pt x="26162" y="158623"/>
                </a:lnTo>
                <a:lnTo>
                  <a:pt x="28448" y="164211"/>
                </a:lnTo>
                <a:lnTo>
                  <a:pt x="28448" y="174625"/>
                </a:lnTo>
                <a:lnTo>
                  <a:pt x="27305" y="181610"/>
                </a:lnTo>
                <a:lnTo>
                  <a:pt x="25019" y="192163"/>
                </a:lnTo>
                <a:lnTo>
                  <a:pt x="23444" y="199847"/>
                </a:lnTo>
                <a:lnTo>
                  <a:pt x="22326" y="207098"/>
                </a:lnTo>
                <a:lnTo>
                  <a:pt x="21678" y="213918"/>
                </a:lnTo>
                <a:lnTo>
                  <a:pt x="21463" y="220294"/>
                </a:lnTo>
                <a:lnTo>
                  <a:pt x="22555" y="235331"/>
                </a:lnTo>
                <a:lnTo>
                  <a:pt x="48615" y="274624"/>
                </a:lnTo>
                <a:lnTo>
                  <a:pt x="91186" y="283845"/>
                </a:lnTo>
                <a:lnTo>
                  <a:pt x="94996" y="283845"/>
                </a:lnTo>
                <a:lnTo>
                  <a:pt x="94996" y="272542"/>
                </a:lnTo>
                <a:lnTo>
                  <a:pt x="92710" y="272542"/>
                </a:lnTo>
                <a:lnTo>
                  <a:pt x="82511" y="271843"/>
                </a:lnTo>
                <a:lnTo>
                  <a:pt x="49784" y="246100"/>
                </a:lnTo>
                <a:lnTo>
                  <a:pt x="46736" y="222973"/>
                </a:lnTo>
                <a:lnTo>
                  <a:pt x="46913" y="217462"/>
                </a:lnTo>
                <a:lnTo>
                  <a:pt x="47485" y="211340"/>
                </a:lnTo>
                <a:lnTo>
                  <a:pt x="48437" y="204597"/>
                </a:lnTo>
                <a:lnTo>
                  <a:pt x="49784" y="197231"/>
                </a:lnTo>
                <a:lnTo>
                  <a:pt x="51689" y="187007"/>
                </a:lnTo>
                <a:lnTo>
                  <a:pt x="52705" y="179705"/>
                </a:lnTo>
                <a:lnTo>
                  <a:pt x="52705" y="166878"/>
                </a:lnTo>
                <a:lnTo>
                  <a:pt x="50292" y="160020"/>
                </a:lnTo>
                <a:lnTo>
                  <a:pt x="45339" y="154559"/>
                </a:lnTo>
                <a:lnTo>
                  <a:pt x="40386" y="149225"/>
                </a:lnTo>
                <a:lnTo>
                  <a:pt x="34417" y="145161"/>
                </a:lnTo>
                <a:lnTo>
                  <a:pt x="27559" y="142621"/>
                </a:lnTo>
                <a:lnTo>
                  <a:pt x="27559" y="139954"/>
                </a:lnTo>
                <a:lnTo>
                  <a:pt x="34417" y="137414"/>
                </a:lnTo>
                <a:lnTo>
                  <a:pt x="40386" y="133350"/>
                </a:lnTo>
                <a:lnTo>
                  <a:pt x="45339" y="127889"/>
                </a:lnTo>
                <a:lnTo>
                  <a:pt x="50292" y="122555"/>
                </a:lnTo>
                <a:lnTo>
                  <a:pt x="52705" y="115570"/>
                </a:lnTo>
                <a:lnTo>
                  <a:pt x="52705" y="102870"/>
                </a:lnTo>
                <a:lnTo>
                  <a:pt x="51689" y="95504"/>
                </a:lnTo>
                <a:lnTo>
                  <a:pt x="49784" y="85344"/>
                </a:lnTo>
                <a:lnTo>
                  <a:pt x="48450" y="77965"/>
                </a:lnTo>
                <a:lnTo>
                  <a:pt x="47498" y="71221"/>
                </a:lnTo>
                <a:lnTo>
                  <a:pt x="46926" y="65100"/>
                </a:lnTo>
                <a:lnTo>
                  <a:pt x="46736" y="59563"/>
                </a:lnTo>
                <a:lnTo>
                  <a:pt x="47498" y="47612"/>
                </a:lnTo>
                <a:lnTo>
                  <a:pt x="73482" y="14147"/>
                </a:lnTo>
                <a:lnTo>
                  <a:pt x="92710" y="11303"/>
                </a:lnTo>
                <a:lnTo>
                  <a:pt x="94996" y="11303"/>
                </a:lnTo>
                <a:lnTo>
                  <a:pt x="94996" y="0"/>
                </a:lnTo>
                <a:close/>
              </a:path>
              <a:path w="3450590" h="283845">
                <a:moveTo>
                  <a:pt x="224155" y="12065"/>
                </a:moveTo>
                <a:lnTo>
                  <a:pt x="220091" y="635"/>
                </a:lnTo>
                <a:lnTo>
                  <a:pt x="199631" y="8026"/>
                </a:lnTo>
                <a:lnTo>
                  <a:pt x="181686" y="18732"/>
                </a:lnTo>
                <a:lnTo>
                  <a:pt x="153289" y="50165"/>
                </a:lnTo>
                <a:lnTo>
                  <a:pt x="135851" y="92062"/>
                </a:lnTo>
                <a:lnTo>
                  <a:pt x="130048" y="141859"/>
                </a:lnTo>
                <a:lnTo>
                  <a:pt x="131495" y="167817"/>
                </a:lnTo>
                <a:lnTo>
                  <a:pt x="143116" y="213690"/>
                </a:lnTo>
                <a:lnTo>
                  <a:pt x="166166" y="250913"/>
                </a:lnTo>
                <a:lnTo>
                  <a:pt x="199555" y="275577"/>
                </a:lnTo>
                <a:lnTo>
                  <a:pt x="220091" y="282956"/>
                </a:lnTo>
                <a:lnTo>
                  <a:pt x="223647" y="271500"/>
                </a:lnTo>
                <a:lnTo>
                  <a:pt x="207568" y="264375"/>
                </a:lnTo>
                <a:lnTo>
                  <a:pt x="193687" y="254457"/>
                </a:lnTo>
                <a:lnTo>
                  <a:pt x="165252" y="208229"/>
                </a:lnTo>
                <a:lnTo>
                  <a:pt x="156870" y="165277"/>
                </a:lnTo>
                <a:lnTo>
                  <a:pt x="155829" y="140335"/>
                </a:lnTo>
                <a:lnTo>
                  <a:pt x="156870" y="116268"/>
                </a:lnTo>
                <a:lnTo>
                  <a:pt x="165252" y="74498"/>
                </a:lnTo>
                <a:lnTo>
                  <a:pt x="193802" y="28994"/>
                </a:lnTo>
                <a:lnTo>
                  <a:pt x="207835" y="19164"/>
                </a:lnTo>
                <a:lnTo>
                  <a:pt x="224155" y="12065"/>
                </a:lnTo>
                <a:close/>
              </a:path>
              <a:path w="3450590" h="283845">
                <a:moveTo>
                  <a:pt x="1667510" y="141859"/>
                </a:moveTo>
                <a:lnTo>
                  <a:pt x="1661693" y="92062"/>
                </a:lnTo>
                <a:lnTo>
                  <a:pt x="1644269" y="50165"/>
                </a:lnTo>
                <a:lnTo>
                  <a:pt x="1615859" y="18732"/>
                </a:lnTo>
                <a:lnTo>
                  <a:pt x="1577467" y="635"/>
                </a:lnTo>
                <a:lnTo>
                  <a:pt x="1573530" y="12065"/>
                </a:lnTo>
                <a:lnTo>
                  <a:pt x="1589836" y="19164"/>
                </a:lnTo>
                <a:lnTo>
                  <a:pt x="1603883" y="28994"/>
                </a:lnTo>
                <a:lnTo>
                  <a:pt x="1632394" y="74498"/>
                </a:lnTo>
                <a:lnTo>
                  <a:pt x="1640700" y="116268"/>
                </a:lnTo>
                <a:lnTo>
                  <a:pt x="1641729" y="140335"/>
                </a:lnTo>
                <a:lnTo>
                  <a:pt x="1640674" y="165277"/>
                </a:lnTo>
                <a:lnTo>
                  <a:pt x="1632343" y="208229"/>
                </a:lnTo>
                <a:lnTo>
                  <a:pt x="1603921" y="254469"/>
                </a:lnTo>
                <a:lnTo>
                  <a:pt x="1573911" y="271500"/>
                </a:lnTo>
                <a:lnTo>
                  <a:pt x="1577467" y="282956"/>
                </a:lnTo>
                <a:lnTo>
                  <a:pt x="1615960" y="264896"/>
                </a:lnTo>
                <a:lnTo>
                  <a:pt x="1644269" y="233616"/>
                </a:lnTo>
                <a:lnTo>
                  <a:pt x="1661693" y="191757"/>
                </a:lnTo>
                <a:lnTo>
                  <a:pt x="1666049" y="167817"/>
                </a:lnTo>
                <a:lnTo>
                  <a:pt x="1667510" y="141859"/>
                </a:lnTo>
                <a:close/>
              </a:path>
              <a:path w="3450590" h="283845">
                <a:moveTo>
                  <a:pt x="1753997" y="2667"/>
                </a:moveTo>
                <a:lnTo>
                  <a:pt x="1731010" y="2667"/>
                </a:lnTo>
                <a:lnTo>
                  <a:pt x="1731010" y="279679"/>
                </a:lnTo>
                <a:lnTo>
                  <a:pt x="1753997" y="279679"/>
                </a:lnTo>
                <a:lnTo>
                  <a:pt x="1753997" y="2667"/>
                </a:lnTo>
                <a:close/>
              </a:path>
              <a:path w="3450590" h="283845">
                <a:moveTo>
                  <a:pt x="1911223" y="12065"/>
                </a:moveTo>
                <a:lnTo>
                  <a:pt x="1907159" y="635"/>
                </a:lnTo>
                <a:lnTo>
                  <a:pt x="1886699" y="8026"/>
                </a:lnTo>
                <a:lnTo>
                  <a:pt x="1868754" y="18732"/>
                </a:lnTo>
                <a:lnTo>
                  <a:pt x="1840357" y="50165"/>
                </a:lnTo>
                <a:lnTo>
                  <a:pt x="1822919" y="92062"/>
                </a:lnTo>
                <a:lnTo>
                  <a:pt x="1817116" y="141859"/>
                </a:lnTo>
                <a:lnTo>
                  <a:pt x="1818563" y="167817"/>
                </a:lnTo>
                <a:lnTo>
                  <a:pt x="1830184" y="213690"/>
                </a:lnTo>
                <a:lnTo>
                  <a:pt x="1853234" y="250913"/>
                </a:lnTo>
                <a:lnTo>
                  <a:pt x="1886623" y="275577"/>
                </a:lnTo>
                <a:lnTo>
                  <a:pt x="1907159" y="282956"/>
                </a:lnTo>
                <a:lnTo>
                  <a:pt x="1910715" y="271500"/>
                </a:lnTo>
                <a:lnTo>
                  <a:pt x="1894636" y="264375"/>
                </a:lnTo>
                <a:lnTo>
                  <a:pt x="1880755" y="254457"/>
                </a:lnTo>
                <a:lnTo>
                  <a:pt x="1852320" y="208229"/>
                </a:lnTo>
                <a:lnTo>
                  <a:pt x="1843938" y="165277"/>
                </a:lnTo>
                <a:lnTo>
                  <a:pt x="1842897" y="140335"/>
                </a:lnTo>
                <a:lnTo>
                  <a:pt x="1843938" y="116268"/>
                </a:lnTo>
                <a:lnTo>
                  <a:pt x="1852320" y="74498"/>
                </a:lnTo>
                <a:lnTo>
                  <a:pt x="1880870" y="28994"/>
                </a:lnTo>
                <a:lnTo>
                  <a:pt x="1894903" y="19164"/>
                </a:lnTo>
                <a:lnTo>
                  <a:pt x="1911223" y="12065"/>
                </a:lnTo>
                <a:close/>
              </a:path>
              <a:path w="3450590" h="283845">
                <a:moveTo>
                  <a:pt x="2757170" y="141859"/>
                </a:moveTo>
                <a:lnTo>
                  <a:pt x="2751353" y="92062"/>
                </a:lnTo>
                <a:lnTo>
                  <a:pt x="2733929" y="50165"/>
                </a:lnTo>
                <a:lnTo>
                  <a:pt x="2705519" y="18732"/>
                </a:lnTo>
                <a:lnTo>
                  <a:pt x="2667127" y="635"/>
                </a:lnTo>
                <a:lnTo>
                  <a:pt x="2663190" y="12065"/>
                </a:lnTo>
                <a:lnTo>
                  <a:pt x="2679496" y="19164"/>
                </a:lnTo>
                <a:lnTo>
                  <a:pt x="2693543" y="28994"/>
                </a:lnTo>
                <a:lnTo>
                  <a:pt x="2722054" y="74498"/>
                </a:lnTo>
                <a:lnTo>
                  <a:pt x="2730360" y="116268"/>
                </a:lnTo>
                <a:lnTo>
                  <a:pt x="2731389" y="140335"/>
                </a:lnTo>
                <a:lnTo>
                  <a:pt x="2730335" y="165277"/>
                </a:lnTo>
                <a:lnTo>
                  <a:pt x="2722003" y="208229"/>
                </a:lnTo>
                <a:lnTo>
                  <a:pt x="2693581" y="254469"/>
                </a:lnTo>
                <a:lnTo>
                  <a:pt x="2663571" y="271500"/>
                </a:lnTo>
                <a:lnTo>
                  <a:pt x="2667127" y="282956"/>
                </a:lnTo>
                <a:lnTo>
                  <a:pt x="2705620" y="264896"/>
                </a:lnTo>
                <a:lnTo>
                  <a:pt x="2733929" y="233616"/>
                </a:lnTo>
                <a:lnTo>
                  <a:pt x="2751353" y="191757"/>
                </a:lnTo>
                <a:lnTo>
                  <a:pt x="2755709" y="167817"/>
                </a:lnTo>
                <a:lnTo>
                  <a:pt x="2757170" y="141859"/>
                </a:lnTo>
                <a:close/>
              </a:path>
              <a:path w="3450590" h="283845">
                <a:moveTo>
                  <a:pt x="3450209" y="135255"/>
                </a:moveTo>
                <a:lnTo>
                  <a:pt x="3440684" y="135001"/>
                </a:lnTo>
                <a:lnTo>
                  <a:pt x="3433572" y="132715"/>
                </a:lnTo>
                <a:lnTo>
                  <a:pt x="3424174" y="124079"/>
                </a:lnTo>
                <a:lnTo>
                  <a:pt x="3421761" y="118491"/>
                </a:lnTo>
                <a:lnTo>
                  <a:pt x="3421761" y="108077"/>
                </a:lnTo>
                <a:lnTo>
                  <a:pt x="3422904" y="101092"/>
                </a:lnTo>
                <a:lnTo>
                  <a:pt x="3425317" y="90551"/>
                </a:lnTo>
                <a:lnTo>
                  <a:pt x="3426815" y="82867"/>
                </a:lnTo>
                <a:lnTo>
                  <a:pt x="3427882" y="75603"/>
                </a:lnTo>
                <a:lnTo>
                  <a:pt x="3428530" y="68770"/>
                </a:lnTo>
                <a:lnTo>
                  <a:pt x="3428746" y="62357"/>
                </a:lnTo>
                <a:lnTo>
                  <a:pt x="3427666" y="47891"/>
                </a:lnTo>
                <a:lnTo>
                  <a:pt x="3401682" y="9220"/>
                </a:lnTo>
                <a:lnTo>
                  <a:pt x="3359150" y="0"/>
                </a:lnTo>
                <a:lnTo>
                  <a:pt x="3355213" y="0"/>
                </a:lnTo>
                <a:lnTo>
                  <a:pt x="3355213" y="11303"/>
                </a:lnTo>
                <a:lnTo>
                  <a:pt x="3357499" y="11303"/>
                </a:lnTo>
                <a:lnTo>
                  <a:pt x="3367684" y="12026"/>
                </a:lnTo>
                <a:lnTo>
                  <a:pt x="3400425" y="37490"/>
                </a:lnTo>
                <a:lnTo>
                  <a:pt x="3403473" y="59690"/>
                </a:lnTo>
                <a:lnTo>
                  <a:pt x="3403282" y="65227"/>
                </a:lnTo>
                <a:lnTo>
                  <a:pt x="3402723" y="71348"/>
                </a:lnTo>
                <a:lnTo>
                  <a:pt x="3401809" y="78092"/>
                </a:lnTo>
                <a:lnTo>
                  <a:pt x="3400552" y="85471"/>
                </a:lnTo>
                <a:lnTo>
                  <a:pt x="3398520" y="95631"/>
                </a:lnTo>
                <a:lnTo>
                  <a:pt x="3397504" y="102997"/>
                </a:lnTo>
                <a:lnTo>
                  <a:pt x="3397504" y="115824"/>
                </a:lnTo>
                <a:lnTo>
                  <a:pt x="3400044" y="122682"/>
                </a:lnTo>
                <a:lnTo>
                  <a:pt x="3404997" y="128143"/>
                </a:lnTo>
                <a:lnTo>
                  <a:pt x="3409950" y="133477"/>
                </a:lnTo>
                <a:lnTo>
                  <a:pt x="3415792" y="137541"/>
                </a:lnTo>
                <a:lnTo>
                  <a:pt x="3422650" y="140081"/>
                </a:lnTo>
                <a:lnTo>
                  <a:pt x="3422650" y="142748"/>
                </a:lnTo>
                <a:lnTo>
                  <a:pt x="3397504" y="167005"/>
                </a:lnTo>
                <a:lnTo>
                  <a:pt x="3397504" y="179832"/>
                </a:lnTo>
                <a:lnTo>
                  <a:pt x="3398520" y="187159"/>
                </a:lnTo>
                <a:lnTo>
                  <a:pt x="3400552" y="197383"/>
                </a:lnTo>
                <a:lnTo>
                  <a:pt x="3401809" y="204736"/>
                </a:lnTo>
                <a:lnTo>
                  <a:pt x="3402723" y="211480"/>
                </a:lnTo>
                <a:lnTo>
                  <a:pt x="3403282" y="217614"/>
                </a:lnTo>
                <a:lnTo>
                  <a:pt x="3403473" y="223126"/>
                </a:lnTo>
                <a:lnTo>
                  <a:pt x="3402711" y="235623"/>
                </a:lnTo>
                <a:lnTo>
                  <a:pt x="3376714" y="269735"/>
                </a:lnTo>
                <a:lnTo>
                  <a:pt x="3357499" y="272542"/>
                </a:lnTo>
                <a:lnTo>
                  <a:pt x="3355213" y="272542"/>
                </a:lnTo>
                <a:lnTo>
                  <a:pt x="3355213" y="283845"/>
                </a:lnTo>
                <a:lnTo>
                  <a:pt x="3359150" y="283845"/>
                </a:lnTo>
                <a:lnTo>
                  <a:pt x="3375495" y="282625"/>
                </a:lnTo>
                <a:lnTo>
                  <a:pt x="3411474" y="267843"/>
                </a:lnTo>
                <a:lnTo>
                  <a:pt x="3428746" y="220446"/>
                </a:lnTo>
                <a:lnTo>
                  <a:pt x="3428530" y="214058"/>
                </a:lnTo>
                <a:lnTo>
                  <a:pt x="3427882" y="207238"/>
                </a:lnTo>
                <a:lnTo>
                  <a:pt x="3426815" y="199999"/>
                </a:lnTo>
                <a:lnTo>
                  <a:pt x="3425317" y="192316"/>
                </a:lnTo>
                <a:lnTo>
                  <a:pt x="3422904" y="181864"/>
                </a:lnTo>
                <a:lnTo>
                  <a:pt x="3421761" y="174752"/>
                </a:lnTo>
                <a:lnTo>
                  <a:pt x="3421761" y="164338"/>
                </a:lnTo>
                <a:lnTo>
                  <a:pt x="3424174" y="158750"/>
                </a:lnTo>
                <a:lnTo>
                  <a:pt x="3433572" y="150114"/>
                </a:lnTo>
                <a:lnTo>
                  <a:pt x="3440684" y="147828"/>
                </a:lnTo>
                <a:lnTo>
                  <a:pt x="3450209" y="147574"/>
                </a:lnTo>
                <a:lnTo>
                  <a:pt x="3450209" y="135255"/>
                </a:lnTo>
                <a:close/>
              </a:path>
            </a:pathLst>
          </a:custGeom>
          <a:solidFill>
            <a:srgbClr val="000000"/>
          </a:solidFill>
        </p:spPr>
        <p:txBody>
          <a:bodyPr wrap="square" lIns="0" tIns="0" rIns="0" bIns="0" rtlCol="0"/>
          <a:lstStyle/>
          <a:p>
            <a:endParaRPr/>
          </a:p>
        </p:txBody>
      </p:sp>
      <p:sp>
        <p:nvSpPr>
          <p:cNvPr id="8" name="object 8"/>
          <p:cNvSpPr txBox="1"/>
          <p:nvPr/>
        </p:nvSpPr>
        <p:spPr>
          <a:xfrm>
            <a:off x="1815592" y="4757318"/>
            <a:ext cx="4440555" cy="1809114"/>
          </a:xfrm>
          <a:prstGeom prst="rect">
            <a:avLst/>
          </a:prstGeom>
        </p:spPr>
        <p:txBody>
          <a:bodyPr vert="horz" wrap="square" lIns="0" tIns="107314" rIns="0" bIns="0" rtlCol="0">
            <a:spAutoFit/>
          </a:bodyPr>
          <a:lstStyle/>
          <a:p>
            <a:pPr marL="137160">
              <a:spcBef>
                <a:spcPts val="844"/>
              </a:spcBef>
            </a:pPr>
            <a:r>
              <a:rPr sz="2400" spc="-5" dirty="0">
                <a:latin typeface="Times New Roman"/>
                <a:cs typeface="Times New Roman"/>
              </a:rPr>
              <a:t>Complement</a:t>
            </a:r>
            <a:r>
              <a:rPr sz="2400" spc="-10" dirty="0">
                <a:latin typeface="Times New Roman"/>
                <a:cs typeface="Times New Roman"/>
              </a:rPr>
              <a:t> </a:t>
            </a:r>
            <a:r>
              <a:rPr sz="2400" dirty="0">
                <a:latin typeface="Times New Roman"/>
                <a:cs typeface="Times New Roman"/>
              </a:rPr>
              <a:t>–</a:t>
            </a:r>
            <a:r>
              <a:rPr sz="2400" spc="-20" dirty="0">
                <a:latin typeface="Times New Roman"/>
                <a:cs typeface="Times New Roman"/>
              </a:rPr>
              <a:t> </a:t>
            </a:r>
            <a:r>
              <a:rPr sz="2400" dirty="0">
                <a:latin typeface="Times New Roman"/>
                <a:cs typeface="Times New Roman"/>
              </a:rPr>
              <a:t>negative</a:t>
            </a:r>
            <a:r>
              <a:rPr sz="2400" spc="-45" dirty="0">
                <a:latin typeface="Times New Roman"/>
                <a:cs typeface="Times New Roman"/>
              </a:rPr>
              <a:t> </a:t>
            </a:r>
            <a:r>
              <a:rPr sz="2400" spc="-5" dirty="0">
                <a:latin typeface="Times New Roman"/>
                <a:cs typeface="Times New Roman"/>
              </a:rPr>
              <a:t>image</a:t>
            </a:r>
            <a:endParaRPr sz="2400" dirty="0">
              <a:latin typeface="Times New Roman"/>
              <a:cs typeface="Times New Roman"/>
            </a:endParaRPr>
          </a:p>
          <a:p>
            <a:pPr marL="316230">
              <a:spcBef>
                <a:spcPts val="745"/>
              </a:spcBef>
              <a:tabLst>
                <a:tab pos="1283970" algn="l"/>
                <a:tab pos="2971800" algn="l"/>
                <a:tab pos="3924300" algn="l"/>
              </a:tabLst>
            </a:pPr>
            <a:r>
              <a:rPr sz="2400" spc="-5" dirty="0">
                <a:latin typeface="Cambria Math"/>
                <a:cs typeface="Cambria Math"/>
              </a:rPr>
              <a:t>𝑨</a:t>
            </a:r>
            <a:r>
              <a:rPr sz="2625" spc="-7" baseline="28571" dirty="0">
                <a:latin typeface="Cambria Math"/>
                <a:cs typeface="Cambria Math"/>
              </a:rPr>
              <a:t>𝒄</a:t>
            </a:r>
            <a:r>
              <a:rPr sz="2625" spc="577" baseline="28571" dirty="0">
                <a:latin typeface="Cambria Math"/>
                <a:cs typeface="Cambria Math"/>
              </a:rPr>
              <a:t> </a:t>
            </a:r>
            <a:r>
              <a:rPr sz="2400" dirty="0">
                <a:latin typeface="Cambria Math"/>
                <a:cs typeface="Cambria Math"/>
              </a:rPr>
              <a:t>=	𝒙,</a:t>
            </a:r>
            <a:r>
              <a:rPr sz="2400" spc="-135" dirty="0">
                <a:latin typeface="Cambria Math"/>
                <a:cs typeface="Cambria Math"/>
              </a:rPr>
              <a:t> </a:t>
            </a:r>
            <a:r>
              <a:rPr sz="2400" dirty="0">
                <a:latin typeface="Cambria Math"/>
                <a:cs typeface="Cambria Math"/>
              </a:rPr>
              <a:t>𝒚,</a:t>
            </a:r>
            <a:r>
              <a:rPr sz="2400" spc="-135" dirty="0">
                <a:latin typeface="Cambria Math"/>
                <a:cs typeface="Cambria Math"/>
              </a:rPr>
              <a:t> </a:t>
            </a:r>
            <a:r>
              <a:rPr sz="2400" dirty="0">
                <a:latin typeface="Cambria Math"/>
                <a:cs typeface="Cambria Math"/>
              </a:rPr>
              <a:t>𝑲</a:t>
            </a:r>
            <a:r>
              <a:rPr sz="2400" spc="-5" dirty="0">
                <a:latin typeface="Cambria Math"/>
                <a:cs typeface="Cambria Math"/>
              </a:rPr>
              <a:t> </a:t>
            </a:r>
            <a:r>
              <a:rPr sz="2400" dirty="0">
                <a:latin typeface="Cambria Math"/>
                <a:cs typeface="Cambria Math"/>
              </a:rPr>
              <a:t>−</a:t>
            </a:r>
            <a:r>
              <a:rPr sz="2400" spc="5" dirty="0">
                <a:latin typeface="Cambria Math"/>
                <a:cs typeface="Cambria Math"/>
              </a:rPr>
              <a:t> </a:t>
            </a:r>
            <a:r>
              <a:rPr sz="2400" dirty="0">
                <a:latin typeface="Cambria Math"/>
                <a:cs typeface="Cambria Math"/>
              </a:rPr>
              <a:t>𝒛	𝒙,</a:t>
            </a:r>
            <a:r>
              <a:rPr sz="2400" spc="-135" dirty="0">
                <a:latin typeface="Cambria Math"/>
                <a:cs typeface="Cambria Math"/>
              </a:rPr>
              <a:t> </a:t>
            </a:r>
            <a:r>
              <a:rPr sz="2400" dirty="0">
                <a:latin typeface="Cambria Math"/>
                <a:cs typeface="Cambria Math"/>
              </a:rPr>
              <a:t>𝒚,</a:t>
            </a:r>
            <a:r>
              <a:rPr sz="2400" spc="-140" dirty="0">
                <a:latin typeface="Cambria Math"/>
                <a:cs typeface="Cambria Math"/>
              </a:rPr>
              <a:t> </a:t>
            </a:r>
            <a:r>
              <a:rPr sz="2400" dirty="0">
                <a:latin typeface="Cambria Math"/>
                <a:cs typeface="Cambria Math"/>
              </a:rPr>
              <a:t>𝒛	∈</a:t>
            </a:r>
            <a:r>
              <a:rPr sz="2400" spc="75" dirty="0">
                <a:latin typeface="Cambria Math"/>
                <a:cs typeface="Cambria Math"/>
              </a:rPr>
              <a:t> </a:t>
            </a:r>
            <a:r>
              <a:rPr sz="2400" dirty="0">
                <a:latin typeface="Cambria Math"/>
                <a:cs typeface="Cambria Math"/>
              </a:rPr>
              <a:t>𝑨</a:t>
            </a:r>
          </a:p>
          <a:p>
            <a:pPr marL="104139">
              <a:spcBef>
                <a:spcPts val="915"/>
              </a:spcBef>
            </a:pPr>
            <a:r>
              <a:rPr sz="2400" dirty="0">
                <a:latin typeface="Times New Roman"/>
                <a:cs typeface="Times New Roman"/>
              </a:rPr>
              <a:t>Thresholding</a:t>
            </a:r>
          </a:p>
          <a:p>
            <a:pPr marL="63500">
              <a:spcBef>
                <a:spcPts val="114"/>
              </a:spcBef>
              <a:tabLst>
                <a:tab pos="1503680" algn="l"/>
                <a:tab pos="2766060" algn="l"/>
              </a:tabLst>
            </a:pPr>
            <a:r>
              <a:rPr sz="2400" dirty="0">
                <a:latin typeface="Cambria Math"/>
                <a:cs typeface="Cambria Math"/>
              </a:rPr>
              <a:t>𝑨</a:t>
            </a:r>
            <a:r>
              <a:rPr sz="2400" spc="5" dirty="0">
                <a:latin typeface="Cambria Math"/>
                <a:cs typeface="Cambria Math"/>
              </a:rPr>
              <a:t> </a:t>
            </a:r>
            <a:r>
              <a:rPr sz="2400" spc="165" dirty="0">
                <a:latin typeface="Cambria Math"/>
                <a:cs typeface="Cambria Math"/>
              </a:rPr>
              <a:t>𝖴</a:t>
            </a:r>
            <a:r>
              <a:rPr sz="2400" spc="5" dirty="0">
                <a:latin typeface="Cambria Math"/>
                <a:cs typeface="Cambria Math"/>
              </a:rPr>
              <a:t> </a:t>
            </a:r>
            <a:r>
              <a:rPr sz="2400" dirty="0">
                <a:latin typeface="Cambria Math"/>
                <a:cs typeface="Cambria Math"/>
              </a:rPr>
              <a:t>𝑩</a:t>
            </a:r>
            <a:r>
              <a:rPr sz="2400" spc="135" dirty="0">
                <a:latin typeface="Cambria Math"/>
                <a:cs typeface="Cambria Math"/>
              </a:rPr>
              <a:t> </a:t>
            </a:r>
            <a:r>
              <a:rPr sz="2400" dirty="0">
                <a:latin typeface="Cambria Math"/>
                <a:cs typeface="Cambria Math"/>
              </a:rPr>
              <a:t>=	</a:t>
            </a:r>
            <a:r>
              <a:rPr sz="2400" spc="5" dirty="0">
                <a:latin typeface="Cambria Math"/>
                <a:cs typeface="Cambria Math"/>
              </a:rPr>
              <a:t>𝒙</a:t>
            </a:r>
            <a:r>
              <a:rPr sz="2400" dirty="0">
                <a:latin typeface="Cambria Math"/>
                <a:cs typeface="Cambria Math"/>
              </a:rPr>
              <a:t>,</a:t>
            </a:r>
            <a:r>
              <a:rPr sz="2400" spc="-135" dirty="0">
                <a:latin typeface="Cambria Math"/>
                <a:cs typeface="Cambria Math"/>
              </a:rPr>
              <a:t> </a:t>
            </a:r>
            <a:r>
              <a:rPr sz="2400" spc="5" dirty="0">
                <a:latin typeface="Cambria Math"/>
                <a:cs typeface="Cambria Math"/>
              </a:rPr>
              <a:t>𝒚</a:t>
            </a:r>
            <a:r>
              <a:rPr sz="2400" dirty="0">
                <a:latin typeface="Cambria Math"/>
                <a:cs typeface="Cambria Math"/>
              </a:rPr>
              <a:t>,</a:t>
            </a:r>
            <a:r>
              <a:rPr sz="2400" spc="-135" dirty="0">
                <a:latin typeface="Cambria Math"/>
                <a:cs typeface="Cambria Math"/>
              </a:rPr>
              <a:t> </a:t>
            </a:r>
            <a:r>
              <a:rPr sz="2400" spc="-5" dirty="0">
                <a:latin typeface="Cambria Math"/>
                <a:cs typeface="Cambria Math"/>
              </a:rPr>
              <a:t>ma</a:t>
            </a:r>
            <a:r>
              <a:rPr sz="2400" dirty="0">
                <a:latin typeface="Cambria Math"/>
                <a:cs typeface="Cambria Math"/>
              </a:rPr>
              <a:t>x	</a:t>
            </a:r>
            <a:r>
              <a:rPr sz="2400" spc="-5" dirty="0">
                <a:latin typeface="Cambria Math"/>
                <a:cs typeface="Cambria Math"/>
              </a:rPr>
              <a:t>𝒛</a:t>
            </a:r>
            <a:r>
              <a:rPr sz="2625" spc="142" baseline="-15873" dirty="0">
                <a:latin typeface="Cambria Math"/>
                <a:cs typeface="Cambria Math"/>
              </a:rPr>
              <a:t>𝒂</a:t>
            </a:r>
            <a:r>
              <a:rPr sz="2400" dirty="0">
                <a:latin typeface="Cambria Math"/>
                <a:cs typeface="Cambria Math"/>
              </a:rPr>
              <a:t>,</a:t>
            </a:r>
            <a:r>
              <a:rPr sz="2400" spc="-135" dirty="0">
                <a:latin typeface="Cambria Math"/>
                <a:cs typeface="Cambria Math"/>
              </a:rPr>
              <a:t> </a:t>
            </a:r>
            <a:r>
              <a:rPr sz="2400" spc="-5" dirty="0">
                <a:latin typeface="Cambria Math"/>
                <a:cs typeface="Cambria Math"/>
              </a:rPr>
              <a:t>𝒛</a:t>
            </a:r>
            <a:r>
              <a:rPr sz="2625" baseline="-15873" dirty="0">
                <a:latin typeface="Cambria Math"/>
                <a:cs typeface="Cambria Math"/>
              </a:rPr>
              <a:t>𝒃</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65666" y="1718326"/>
            <a:ext cx="3631296" cy="4737700"/>
          </a:xfrm>
          <a:prstGeom prst="rect">
            <a:avLst/>
          </a:prstGeom>
        </p:spPr>
      </p:pic>
      <p:pic>
        <p:nvPicPr>
          <p:cNvPr id="3" name="object 3"/>
          <p:cNvPicPr/>
          <p:nvPr/>
        </p:nvPicPr>
        <p:blipFill>
          <a:blip r:embed="rId3" cstate="print"/>
          <a:stretch>
            <a:fillRect/>
          </a:stretch>
        </p:blipFill>
        <p:spPr>
          <a:xfrm>
            <a:off x="6266482" y="4733469"/>
            <a:ext cx="872415" cy="1710286"/>
          </a:xfrm>
          <a:prstGeom prst="rect">
            <a:avLst/>
          </a:prstGeom>
        </p:spPr>
      </p:pic>
      <p:sp>
        <p:nvSpPr>
          <p:cNvPr id="4" name="object 4"/>
          <p:cNvSpPr txBox="1">
            <a:spLocks noGrp="1"/>
          </p:cNvSpPr>
          <p:nvPr>
            <p:ph type="title"/>
          </p:nvPr>
        </p:nvSpPr>
        <p:spPr>
          <a:xfrm>
            <a:off x="1613043" y="516122"/>
            <a:ext cx="6425423" cy="1367041"/>
          </a:xfrm>
          <a:prstGeom prst="rect">
            <a:avLst/>
          </a:prstGeom>
        </p:spPr>
        <p:txBody>
          <a:bodyPr vert="horz" wrap="square" lIns="0" tIns="12700" rIns="0" bIns="0" rtlCol="0" anchor="ctr">
            <a:spAutoFit/>
          </a:bodyPr>
          <a:lstStyle/>
          <a:p>
            <a:pPr marL="12700">
              <a:lnSpc>
                <a:spcPct val="100000"/>
              </a:lnSpc>
              <a:spcBef>
                <a:spcPts val="100"/>
              </a:spcBef>
            </a:pPr>
            <a:r>
              <a:rPr dirty="0"/>
              <a:t>Logic</a:t>
            </a:r>
            <a:r>
              <a:rPr spc="-10" dirty="0"/>
              <a:t> </a:t>
            </a:r>
            <a:r>
              <a:rPr spc="-5" dirty="0"/>
              <a:t>Operations</a:t>
            </a:r>
            <a:r>
              <a:rPr spc="-25" dirty="0"/>
              <a:t> </a:t>
            </a:r>
            <a:r>
              <a:rPr spc="-15" dirty="0"/>
              <a:t>for </a:t>
            </a:r>
            <a:r>
              <a:rPr spc="25" dirty="0"/>
              <a:t>Binary</a:t>
            </a:r>
            <a:r>
              <a:rPr spc="-35" dirty="0"/>
              <a:t> </a:t>
            </a:r>
            <a:r>
              <a:rPr spc="5" dirty="0"/>
              <a:t>Image</a:t>
            </a:r>
          </a:p>
        </p:txBody>
      </p:sp>
      <p:sp>
        <p:nvSpPr>
          <p:cNvPr id="5" name="object 5"/>
          <p:cNvSpPr txBox="1">
            <a:spLocks noGrp="1"/>
          </p:cNvSpPr>
          <p:nvPr>
            <p:ph type="body" idx="1"/>
          </p:nvPr>
        </p:nvSpPr>
        <p:spPr>
          <a:xfrm>
            <a:off x="1996326" y="1701229"/>
            <a:ext cx="10285141" cy="3032240"/>
          </a:xfrm>
          <a:prstGeom prst="rect">
            <a:avLst/>
          </a:prstGeom>
        </p:spPr>
        <p:txBody>
          <a:bodyPr vert="horz" wrap="square" lIns="0" tIns="13335" rIns="0" bIns="0" rtlCol="0">
            <a:spAutoFit/>
          </a:bodyPr>
          <a:lstStyle/>
          <a:p>
            <a:pPr marL="4199890">
              <a:lnSpc>
                <a:spcPct val="100000"/>
              </a:lnSpc>
              <a:spcBef>
                <a:spcPts val="105"/>
              </a:spcBef>
            </a:pPr>
            <a:r>
              <a:rPr dirty="0"/>
              <a:t>Foreground/background</a:t>
            </a:r>
          </a:p>
          <a:p>
            <a:pPr marL="4358005" indent="-158750">
              <a:lnSpc>
                <a:spcPct val="100000"/>
              </a:lnSpc>
              <a:buFont typeface="Arial MT"/>
              <a:buChar char="•"/>
              <a:tabLst>
                <a:tab pos="4358640" algn="l"/>
              </a:tabLst>
            </a:pPr>
            <a:r>
              <a:rPr dirty="0"/>
              <a:t>Binary</a:t>
            </a:r>
            <a:r>
              <a:rPr spc="-55" dirty="0"/>
              <a:t> </a:t>
            </a:r>
            <a:r>
              <a:rPr dirty="0"/>
              <a:t>image:</a:t>
            </a:r>
            <a:r>
              <a:rPr spc="-40" dirty="0"/>
              <a:t> </a:t>
            </a:r>
            <a:r>
              <a:rPr dirty="0"/>
              <a:t>0/1</a:t>
            </a:r>
          </a:p>
          <a:p>
            <a:pPr marL="4358005" indent="-158750">
              <a:lnSpc>
                <a:spcPct val="100000"/>
              </a:lnSpc>
              <a:buFont typeface="Arial MT"/>
              <a:buChar char="•"/>
              <a:tabLst>
                <a:tab pos="4358640" algn="l"/>
              </a:tabLst>
            </a:pPr>
            <a:r>
              <a:rPr dirty="0"/>
              <a:t>Fuzzy</a:t>
            </a:r>
            <a:r>
              <a:rPr spc="-50" dirty="0"/>
              <a:t> </a:t>
            </a:r>
            <a:r>
              <a:rPr dirty="0"/>
              <a:t>set:</a:t>
            </a:r>
            <a:r>
              <a:rPr spc="-45" dirty="0"/>
              <a:t> </a:t>
            </a:r>
            <a:r>
              <a:rPr dirty="0"/>
              <a:t>[0,1]</a:t>
            </a:r>
          </a:p>
          <a:p>
            <a:pPr marL="4187190">
              <a:lnSpc>
                <a:spcPct val="100000"/>
              </a:lnSpc>
              <a:spcBef>
                <a:spcPts val="55"/>
              </a:spcBef>
            </a:pPr>
            <a:endParaRPr sz="2200" dirty="0"/>
          </a:p>
          <a:p>
            <a:pPr marL="4276090">
              <a:lnSpc>
                <a:spcPct val="100000"/>
              </a:lnSpc>
            </a:pPr>
            <a:r>
              <a:rPr b="0" dirty="0">
                <a:latin typeface="Arial MT"/>
                <a:cs typeface="Arial MT"/>
              </a:rPr>
              <a:t>Logic</a:t>
            </a:r>
            <a:r>
              <a:rPr spc="-20" dirty="0">
                <a:latin typeface="Arial MT"/>
                <a:cs typeface="Arial MT"/>
              </a:rPr>
              <a:t> </a:t>
            </a:r>
            <a:r>
              <a:rPr b="0" dirty="0">
                <a:latin typeface="Arial MT"/>
                <a:cs typeface="Arial MT"/>
              </a:rPr>
              <a:t>operations</a:t>
            </a:r>
            <a:r>
              <a:rPr spc="-40" dirty="0">
                <a:latin typeface="Arial MT"/>
                <a:cs typeface="Arial MT"/>
              </a:rPr>
              <a:t> </a:t>
            </a:r>
            <a:r>
              <a:rPr b="0" dirty="0">
                <a:latin typeface="Arial MT"/>
                <a:cs typeface="Arial MT"/>
              </a:rPr>
              <a:t>will be</a:t>
            </a:r>
            <a:r>
              <a:rPr spc="-20" dirty="0">
                <a:latin typeface="Arial MT"/>
                <a:cs typeface="Arial MT"/>
              </a:rPr>
              <a:t> </a:t>
            </a:r>
            <a:r>
              <a:rPr b="0" dirty="0">
                <a:latin typeface="Arial MT"/>
                <a:cs typeface="Arial MT"/>
              </a:rPr>
              <a:t>used</a:t>
            </a:r>
            <a:r>
              <a:rPr spc="-30" dirty="0">
                <a:latin typeface="Arial MT"/>
                <a:cs typeface="Arial MT"/>
              </a:rPr>
              <a:t> </a:t>
            </a:r>
            <a:r>
              <a:rPr b="0" dirty="0">
                <a:latin typeface="Arial MT"/>
                <a:cs typeface="Arial MT"/>
              </a:rPr>
              <a:t>a</a:t>
            </a:r>
            <a:r>
              <a:rPr spc="-5" dirty="0">
                <a:latin typeface="Arial MT"/>
                <a:cs typeface="Arial MT"/>
              </a:rPr>
              <a:t> </a:t>
            </a:r>
            <a:r>
              <a:rPr b="0" dirty="0">
                <a:latin typeface="Arial MT"/>
                <a:cs typeface="Arial MT"/>
              </a:rPr>
              <a:t>lot</a:t>
            </a:r>
            <a:r>
              <a:rPr spc="-15" dirty="0">
                <a:latin typeface="Arial MT"/>
                <a:cs typeface="Arial MT"/>
              </a:rPr>
              <a:t> </a:t>
            </a:r>
            <a:r>
              <a:rPr b="0" dirty="0">
                <a:latin typeface="Arial MT"/>
                <a:cs typeface="Arial MT"/>
              </a:rPr>
              <a:t>in</a:t>
            </a:r>
          </a:p>
          <a:p>
            <a:pPr marL="4276090">
              <a:lnSpc>
                <a:spcPct val="100000"/>
              </a:lnSpc>
            </a:pPr>
            <a:r>
              <a:rPr b="0" dirty="0">
                <a:latin typeface="Arial MT"/>
                <a:cs typeface="Arial MT"/>
              </a:rPr>
              <a:t>morphological</a:t>
            </a:r>
            <a:r>
              <a:rPr spc="-45" dirty="0">
                <a:latin typeface="Arial MT"/>
                <a:cs typeface="Arial MT"/>
              </a:rPr>
              <a:t> </a:t>
            </a:r>
            <a:r>
              <a:rPr b="0" dirty="0">
                <a:latin typeface="Arial MT"/>
                <a:cs typeface="Arial MT"/>
              </a:rPr>
              <a:t>image</a:t>
            </a:r>
            <a:r>
              <a:rPr spc="-25" dirty="0">
                <a:latin typeface="Arial MT"/>
                <a:cs typeface="Arial MT"/>
              </a:rPr>
              <a:t> </a:t>
            </a:r>
            <a:r>
              <a:rPr b="0" dirty="0">
                <a:latin typeface="Arial MT"/>
                <a:cs typeface="Arial MT"/>
              </a:rPr>
              <a:t>processing</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09116" y="941578"/>
            <a:ext cx="8250555" cy="3392170"/>
          </a:xfrm>
          <a:prstGeom prst="rect">
            <a:avLst/>
          </a:prstGeom>
        </p:spPr>
        <p:txBody>
          <a:bodyPr vert="horz" wrap="square" lIns="0" tIns="12065" rIns="0" bIns="0" rtlCol="0">
            <a:spAutoFit/>
          </a:bodyPr>
          <a:lstStyle/>
          <a:p>
            <a:pPr marL="591820">
              <a:spcBef>
                <a:spcPts val="95"/>
              </a:spcBef>
            </a:pPr>
            <a:r>
              <a:rPr sz="2800" spc="-15" dirty="0">
                <a:latin typeface="Arial Black"/>
                <a:cs typeface="Arial Black"/>
              </a:rPr>
              <a:t>Spatial</a:t>
            </a:r>
            <a:r>
              <a:rPr sz="2800" spc="-45" dirty="0">
                <a:latin typeface="Arial Black"/>
                <a:cs typeface="Arial Black"/>
              </a:rPr>
              <a:t> </a:t>
            </a:r>
            <a:r>
              <a:rPr sz="2800" spc="-5" dirty="0">
                <a:latin typeface="Arial Black"/>
                <a:cs typeface="Arial Black"/>
              </a:rPr>
              <a:t>Operations</a:t>
            </a:r>
            <a:endParaRPr sz="2800">
              <a:latin typeface="Arial Black"/>
              <a:cs typeface="Arial Black"/>
            </a:endParaRPr>
          </a:p>
          <a:p>
            <a:pPr marL="12700">
              <a:spcBef>
                <a:spcPts val="1980"/>
              </a:spcBef>
            </a:pPr>
            <a:r>
              <a:rPr sz="2800" b="1" spc="-5" dirty="0">
                <a:latin typeface="Arial"/>
                <a:cs typeface="Arial"/>
              </a:rPr>
              <a:t>Perform</a:t>
            </a:r>
            <a:r>
              <a:rPr sz="2800" b="1" spc="5" dirty="0">
                <a:latin typeface="Arial"/>
                <a:cs typeface="Arial"/>
              </a:rPr>
              <a:t> </a:t>
            </a:r>
            <a:r>
              <a:rPr sz="2800" b="1" spc="-5" dirty="0">
                <a:latin typeface="Arial"/>
                <a:cs typeface="Arial"/>
              </a:rPr>
              <a:t>directly</a:t>
            </a:r>
            <a:r>
              <a:rPr sz="2800" b="1" spc="20" dirty="0">
                <a:latin typeface="Arial"/>
                <a:cs typeface="Arial"/>
              </a:rPr>
              <a:t> </a:t>
            </a:r>
            <a:r>
              <a:rPr sz="2800" b="1" spc="-5" dirty="0">
                <a:latin typeface="Arial"/>
                <a:cs typeface="Arial"/>
              </a:rPr>
              <a:t>on</a:t>
            </a:r>
            <a:r>
              <a:rPr sz="2800" b="1" spc="10" dirty="0">
                <a:latin typeface="Arial"/>
                <a:cs typeface="Arial"/>
              </a:rPr>
              <a:t> </a:t>
            </a:r>
            <a:r>
              <a:rPr sz="2800" b="1" spc="-5" dirty="0">
                <a:latin typeface="Arial"/>
                <a:cs typeface="Arial"/>
              </a:rPr>
              <a:t>the</a:t>
            </a:r>
            <a:r>
              <a:rPr sz="2800" b="1" spc="20" dirty="0">
                <a:latin typeface="Arial"/>
                <a:cs typeface="Arial"/>
              </a:rPr>
              <a:t> </a:t>
            </a:r>
            <a:r>
              <a:rPr sz="2800" b="1" spc="-5" dirty="0">
                <a:latin typeface="Arial"/>
                <a:cs typeface="Arial"/>
              </a:rPr>
              <a:t>pixels</a:t>
            </a:r>
            <a:r>
              <a:rPr sz="2800" b="1" spc="15" dirty="0">
                <a:latin typeface="Arial"/>
                <a:cs typeface="Arial"/>
              </a:rPr>
              <a:t> </a:t>
            </a:r>
            <a:r>
              <a:rPr sz="2800" b="1" spc="-5" dirty="0">
                <a:latin typeface="Arial"/>
                <a:cs typeface="Arial"/>
              </a:rPr>
              <a:t>of</a:t>
            </a:r>
            <a:r>
              <a:rPr sz="2800" b="1" spc="10" dirty="0">
                <a:latin typeface="Arial"/>
                <a:cs typeface="Arial"/>
              </a:rPr>
              <a:t> </a:t>
            </a:r>
            <a:r>
              <a:rPr sz="2800" b="1" spc="-5" dirty="0">
                <a:latin typeface="Arial"/>
                <a:cs typeface="Arial"/>
              </a:rPr>
              <a:t>the</a:t>
            </a:r>
            <a:r>
              <a:rPr sz="2800" b="1" spc="25" dirty="0">
                <a:latin typeface="Arial"/>
                <a:cs typeface="Arial"/>
              </a:rPr>
              <a:t> </a:t>
            </a:r>
            <a:r>
              <a:rPr sz="2800" b="1" spc="-5" dirty="0">
                <a:latin typeface="Arial"/>
                <a:cs typeface="Arial"/>
              </a:rPr>
              <a:t>given</a:t>
            </a:r>
            <a:r>
              <a:rPr sz="2800" b="1" spc="15" dirty="0">
                <a:latin typeface="Arial"/>
                <a:cs typeface="Arial"/>
              </a:rPr>
              <a:t> </a:t>
            </a:r>
            <a:r>
              <a:rPr sz="2800" b="1" spc="-5" dirty="0">
                <a:latin typeface="Arial"/>
                <a:cs typeface="Arial"/>
              </a:rPr>
              <a:t>image</a:t>
            </a:r>
            <a:endParaRPr sz="2800">
              <a:latin typeface="Arial"/>
              <a:cs typeface="Arial"/>
            </a:endParaRPr>
          </a:p>
          <a:p>
            <a:pPr marL="527685" indent="-174625">
              <a:spcBef>
                <a:spcPts val="340"/>
              </a:spcBef>
              <a:buChar char="•"/>
              <a:tabLst>
                <a:tab pos="528320" algn="l"/>
              </a:tabLst>
            </a:pPr>
            <a:r>
              <a:rPr sz="2800" dirty="0">
                <a:latin typeface="Arial MT"/>
                <a:cs typeface="Arial MT"/>
              </a:rPr>
              <a:t>Intensity</a:t>
            </a:r>
            <a:r>
              <a:rPr sz="2800" spc="-25" dirty="0">
                <a:latin typeface="Arial MT"/>
                <a:cs typeface="Arial MT"/>
              </a:rPr>
              <a:t> </a:t>
            </a:r>
            <a:r>
              <a:rPr sz="2800" dirty="0">
                <a:latin typeface="Arial MT"/>
                <a:cs typeface="Arial MT"/>
              </a:rPr>
              <a:t>transformation</a:t>
            </a:r>
            <a:r>
              <a:rPr sz="2800" spc="50" dirty="0">
                <a:latin typeface="Arial MT"/>
                <a:cs typeface="Arial MT"/>
              </a:rPr>
              <a:t> </a:t>
            </a:r>
            <a:r>
              <a:rPr sz="2800" spc="-5" dirty="0">
                <a:latin typeface="Arial MT"/>
                <a:cs typeface="Arial MT"/>
              </a:rPr>
              <a:t>–</a:t>
            </a:r>
            <a:r>
              <a:rPr sz="2800" dirty="0">
                <a:latin typeface="Arial MT"/>
                <a:cs typeface="Arial MT"/>
              </a:rPr>
              <a:t> </a:t>
            </a:r>
            <a:r>
              <a:rPr sz="2800" spc="-5" dirty="0">
                <a:latin typeface="Arial MT"/>
                <a:cs typeface="Arial MT"/>
              </a:rPr>
              <a:t>change</a:t>
            </a:r>
            <a:r>
              <a:rPr sz="2800" spc="5" dirty="0">
                <a:latin typeface="Arial MT"/>
                <a:cs typeface="Arial MT"/>
              </a:rPr>
              <a:t> </a:t>
            </a:r>
            <a:r>
              <a:rPr sz="2800" spc="-5" dirty="0">
                <a:latin typeface="Arial MT"/>
                <a:cs typeface="Arial MT"/>
              </a:rPr>
              <a:t>the intensity</a:t>
            </a:r>
            <a:endParaRPr sz="2800">
              <a:latin typeface="Arial MT"/>
              <a:cs typeface="Arial MT"/>
            </a:endParaRPr>
          </a:p>
          <a:p>
            <a:pPr marL="1155700" lvl="1" indent="-229235">
              <a:spcBef>
                <a:spcPts val="335"/>
              </a:spcBef>
              <a:buChar char="•"/>
              <a:tabLst>
                <a:tab pos="1156335" algn="l"/>
              </a:tabLst>
            </a:pPr>
            <a:r>
              <a:rPr sz="2800" spc="-5" dirty="0">
                <a:latin typeface="Arial MT"/>
                <a:cs typeface="Arial MT"/>
              </a:rPr>
              <a:t>Single</a:t>
            </a:r>
            <a:r>
              <a:rPr sz="2800" spc="10" dirty="0">
                <a:latin typeface="Arial MT"/>
                <a:cs typeface="Arial MT"/>
              </a:rPr>
              <a:t> </a:t>
            </a:r>
            <a:r>
              <a:rPr sz="2800" dirty="0">
                <a:latin typeface="Arial MT"/>
                <a:cs typeface="Arial MT"/>
              </a:rPr>
              <a:t>pixel</a:t>
            </a:r>
            <a:r>
              <a:rPr sz="2800" spc="-10" dirty="0">
                <a:latin typeface="Arial MT"/>
                <a:cs typeface="Arial MT"/>
              </a:rPr>
              <a:t> </a:t>
            </a:r>
            <a:r>
              <a:rPr sz="2800" spc="-5" dirty="0">
                <a:latin typeface="Arial MT"/>
                <a:cs typeface="Arial MT"/>
              </a:rPr>
              <a:t>operations</a:t>
            </a:r>
            <a:r>
              <a:rPr sz="2800" spc="45" dirty="0">
                <a:latin typeface="Arial MT"/>
                <a:cs typeface="Arial MT"/>
              </a:rPr>
              <a:t> </a:t>
            </a:r>
            <a:r>
              <a:rPr sz="2800" i="1" spc="-5" dirty="0">
                <a:latin typeface="Arial"/>
                <a:cs typeface="Arial"/>
              </a:rPr>
              <a:t>s</a:t>
            </a:r>
            <a:r>
              <a:rPr sz="2800" spc="-5" dirty="0">
                <a:latin typeface="Arial MT"/>
                <a:cs typeface="Arial MT"/>
              </a:rPr>
              <a:t>=</a:t>
            </a:r>
            <a:r>
              <a:rPr sz="2800" i="1" spc="-5" dirty="0">
                <a:latin typeface="Arial"/>
                <a:cs typeface="Arial"/>
              </a:rPr>
              <a:t>T</a:t>
            </a:r>
            <a:r>
              <a:rPr sz="2800" spc="-5" dirty="0">
                <a:latin typeface="Arial MT"/>
                <a:cs typeface="Arial MT"/>
              </a:rPr>
              <a:t>(</a:t>
            </a:r>
            <a:r>
              <a:rPr sz="2800" i="1" spc="-5" dirty="0">
                <a:latin typeface="Arial"/>
                <a:cs typeface="Arial"/>
              </a:rPr>
              <a:t>z</a:t>
            </a:r>
            <a:r>
              <a:rPr sz="2800" spc="-5" dirty="0">
                <a:latin typeface="Arial MT"/>
                <a:cs typeface="Arial MT"/>
              </a:rPr>
              <a:t>)</a:t>
            </a:r>
            <a:endParaRPr sz="2800">
              <a:latin typeface="Arial MT"/>
              <a:cs typeface="Arial MT"/>
            </a:endParaRPr>
          </a:p>
          <a:p>
            <a:pPr marL="1155700" lvl="1" indent="-229235">
              <a:spcBef>
                <a:spcPts val="335"/>
              </a:spcBef>
              <a:buChar char="•"/>
              <a:tabLst>
                <a:tab pos="1156335" algn="l"/>
              </a:tabLst>
            </a:pPr>
            <a:r>
              <a:rPr sz="2800" spc="-5" dirty="0">
                <a:latin typeface="Arial MT"/>
                <a:cs typeface="Arial MT"/>
              </a:rPr>
              <a:t>Neighborhood</a:t>
            </a:r>
            <a:r>
              <a:rPr sz="2800" spc="25" dirty="0">
                <a:latin typeface="Arial MT"/>
                <a:cs typeface="Arial MT"/>
              </a:rPr>
              <a:t> </a:t>
            </a:r>
            <a:r>
              <a:rPr sz="2800" spc="-5" dirty="0">
                <a:latin typeface="Arial MT"/>
                <a:cs typeface="Arial MT"/>
              </a:rPr>
              <a:t>operations</a:t>
            </a:r>
            <a:endParaRPr sz="2800">
              <a:latin typeface="Arial MT"/>
              <a:cs typeface="Arial MT"/>
            </a:endParaRPr>
          </a:p>
          <a:p>
            <a:pPr marL="527685" marR="231140" indent="-173990">
              <a:lnSpc>
                <a:spcPts val="3020"/>
              </a:lnSpc>
              <a:spcBef>
                <a:spcPts val="720"/>
              </a:spcBef>
              <a:buChar char="•"/>
              <a:tabLst>
                <a:tab pos="528320" algn="l"/>
              </a:tabLst>
            </a:pPr>
            <a:r>
              <a:rPr sz="2800" spc="-5" dirty="0">
                <a:latin typeface="Arial MT"/>
                <a:cs typeface="Arial MT"/>
              </a:rPr>
              <a:t>Geometric</a:t>
            </a:r>
            <a:r>
              <a:rPr sz="2800" spc="15" dirty="0">
                <a:latin typeface="Arial MT"/>
                <a:cs typeface="Arial MT"/>
              </a:rPr>
              <a:t> </a:t>
            </a:r>
            <a:r>
              <a:rPr sz="2800" spc="-5" dirty="0">
                <a:latin typeface="Arial MT"/>
                <a:cs typeface="Arial MT"/>
              </a:rPr>
              <a:t>spatial</a:t>
            </a:r>
            <a:r>
              <a:rPr sz="2800" dirty="0">
                <a:latin typeface="Arial MT"/>
                <a:cs typeface="Arial MT"/>
              </a:rPr>
              <a:t> transformations</a:t>
            </a:r>
            <a:r>
              <a:rPr sz="2800" spc="45" dirty="0">
                <a:latin typeface="Arial MT"/>
                <a:cs typeface="Arial MT"/>
              </a:rPr>
              <a:t> </a:t>
            </a:r>
            <a:r>
              <a:rPr sz="2800" spc="-5" dirty="0">
                <a:latin typeface="Arial MT"/>
                <a:cs typeface="Arial MT"/>
              </a:rPr>
              <a:t>–</a:t>
            </a:r>
            <a:r>
              <a:rPr sz="2800" spc="10" dirty="0">
                <a:latin typeface="Arial MT"/>
                <a:cs typeface="Arial MT"/>
              </a:rPr>
              <a:t> </a:t>
            </a:r>
            <a:r>
              <a:rPr sz="2800" spc="-5" dirty="0">
                <a:latin typeface="Arial MT"/>
                <a:cs typeface="Arial MT"/>
              </a:rPr>
              <a:t>change</a:t>
            </a:r>
            <a:r>
              <a:rPr sz="2800" spc="5" dirty="0">
                <a:latin typeface="Arial MT"/>
                <a:cs typeface="Arial MT"/>
              </a:rPr>
              <a:t> </a:t>
            </a:r>
            <a:r>
              <a:rPr sz="2800" spc="-5" dirty="0">
                <a:latin typeface="Arial MT"/>
                <a:cs typeface="Arial MT"/>
              </a:rPr>
              <a:t>the </a:t>
            </a:r>
            <a:r>
              <a:rPr sz="2800" spc="-760" dirty="0">
                <a:latin typeface="Arial MT"/>
                <a:cs typeface="Arial MT"/>
              </a:rPr>
              <a:t> </a:t>
            </a:r>
            <a:r>
              <a:rPr sz="2800" spc="-5" dirty="0">
                <a:latin typeface="Arial MT"/>
                <a:cs typeface="Arial MT"/>
              </a:rPr>
              <a:t>coordinates</a:t>
            </a:r>
            <a:endParaRPr sz="2800">
              <a:latin typeface="Arial MT"/>
              <a:cs typeface="Arial MT"/>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509683" y="3733850"/>
            <a:ext cx="2870099" cy="2777019"/>
          </a:xfrm>
          <a:prstGeom prst="rect">
            <a:avLst/>
          </a:prstGeom>
        </p:spPr>
      </p:pic>
      <p:pic>
        <p:nvPicPr>
          <p:cNvPr id="3" name="object 3"/>
          <p:cNvPicPr/>
          <p:nvPr/>
        </p:nvPicPr>
        <p:blipFill>
          <a:blip r:embed="rId3" cstate="print"/>
          <a:stretch>
            <a:fillRect/>
          </a:stretch>
        </p:blipFill>
        <p:spPr>
          <a:xfrm>
            <a:off x="8323789" y="4681446"/>
            <a:ext cx="1068049" cy="1415366"/>
          </a:xfrm>
          <a:prstGeom prst="rect">
            <a:avLst/>
          </a:prstGeom>
        </p:spPr>
      </p:pic>
      <p:sp>
        <p:nvSpPr>
          <p:cNvPr id="4" name="object 4"/>
          <p:cNvSpPr txBox="1"/>
          <p:nvPr/>
        </p:nvSpPr>
        <p:spPr>
          <a:xfrm>
            <a:off x="1907541" y="1004061"/>
            <a:ext cx="5865495" cy="2339340"/>
          </a:xfrm>
          <a:prstGeom prst="rect">
            <a:avLst/>
          </a:prstGeom>
        </p:spPr>
        <p:txBody>
          <a:bodyPr vert="horz" wrap="square" lIns="0" tIns="12700" rIns="0" bIns="0" rtlCol="0">
            <a:spAutoFit/>
          </a:bodyPr>
          <a:lstStyle/>
          <a:p>
            <a:pPr marL="393700">
              <a:spcBef>
                <a:spcPts val="100"/>
              </a:spcBef>
            </a:pPr>
            <a:r>
              <a:rPr sz="2400" dirty="0">
                <a:latin typeface="Arial Black"/>
                <a:cs typeface="Arial Black"/>
              </a:rPr>
              <a:t>Single</a:t>
            </a:r>
            <a:r>
              <a:rPr sz="2400" spc="-20" dirty="0">
                <a:latin typeface="Arial Black"/>
                <a:cs typeface="Arial Black"/>
              </a:rPr>
              <a:t> </a:t>
            </a:r>
            <a:r>
              <a:rPr sz="2400" spc="-10" dirty="0">
                <a:latin typeface="Arial Black"/>
                <a:cs typeface="Arial Black"/>
              </a:rPr>
              <a:t>pixel</a:t>
            </a:r>
            <a:r>
              <a:rPr sz="2400" spc="-30" dirty="0">
                <a:latin typeface="Arial Black"/>
                <a:cs typeface="Arial Black"/>
              </a:rPr>
              <a:t> </a:t>
            </a:r>
            <a:r>
              <a:rPr sz="2400" spc="-5" dirty="0">
                <a:latin typeface="Arial Black"/>
                <a:cs typeface="Arial Black"/>
              </a:rPr>
              <a:t>operations</a:t>
            </a:r>
            <a:endParaRPr sz="2400">
              <a:latin typeface="Arial Black"/>
              <a:cs typeface="Arial Black"/>
            </a:endParaRPr>
          </a:p>
          <a:p>
            <a:pPr>
              <a:spcBef>
                <a:spcPts val="5"/>
              </a:spcBef>
            </a:pPr>
            <a:endParaRPr sz="2700">
              <a:latin typeface="Arial Black"/>
              <a:cs typeface="Arial Black"/>
            </a:endParaRPr>
          </a:p>
          <a:p>
            <a:pPr marL="469900" indent="-457200">
              <a:buChar char="•"/>
              <a:tabLst>
                <a:tab pos="469265" algn="l"/>
                <a:tab pos="469900" algn="l"/>
              </a:tabLst>
            </a:pPr>
            <a:r>
              <a:rPr sz="2400" dirty="0">
                <a:latin typeface="Arial MT"/>
                <a:cs typeface="Arial MT"/>
              </a:rPr>
              <a:t>Determined</a:t>
            </a:r>
            <a:r>
              <a:rPr sz="2400" spc="-20" dirty="0">
                <a:latin typeface="Arial MT"/>
                <a:cs typeface="Arial MT"/>
              </a:rPr>
              <a:t> </a:t>
            </a:r>
            <a:r>
              <a:rPr sz="2400" dirty="0">
                <a:latin typeface="Arial MT"/>
                <a:cs typeface="Arial MT"/>
              </a:rPr>
              <a:t>by</a:t>
            </a:r>
            <a:endParaRPr sz="2400">
              <a:latin typeface="Arial MT"/>
              <a:cs typeface="Arial MT"/>
            </a:endParaRPr>
          </a:p>
          <a:p>
            <a:pPr marL="927100" lvl="1" indent="-457834">
              <a:spcBef>
                <a:spcPts val="5"/>
              </a:spcBef>
              <a:buChar char="•"/>
              <a:tabLst>
                <a:tab pos="927100" algn="l"/>
                <a:tab pos="927735" algn="l"/>
              </a:tabLst>
            </a:pPr>
            <a:r>
              <a:rPr sz="2400" spc="-10" dirty="0">
                <a:latin typeface="Arial MT"/>
                <a:cs typeface="Arial MT"/>
              </a:rPr>
              <a:t>Transformation</a:t>
            </a:r>
            <a:r>
              <a:rPr sz="2400" spc="-15" dirty="0">
                <a:latin typeface="Arial MT"/>
                <a:cs typeface="Arial MT"/>
              </a:rPr>
              <a:t> </a:t>
            </a:r>
            <a:r>
              <a:rPr sz="2400" spc="-5" dirty="0">
                <a:latin typeface="Arial MT"/>
                <a:cs typeface="Arial MT"/>
              </a:rPr>
              <a:t>function</a:t>
            </a:r>
            <a:r>
              <a:rPr sz="2400" spc="-55" dirty="0">
                <a:latin typeface="Arial MT"/>
                <a:cs typeface="Arial MT"/>
              </a:rPr>
              <a:t> </a:t>
            </a:r>
            <a:r>
              <a:rPr sz="2400" dirty="0">
                <a:latin typeface="Arial MT"/>
                <a:cs typeface="Arial MT"/>
              </a:rPr>
              <a:t>T</a:t>
            </a:r>
            <a:endParaRPr sz="2400">
              <a:latin typeface="Arial MT"/>
              <a:cs typeface="Arial MT"/>
            </a:endParaRPr>
          </a:p>
          <a:p>
            <a:pPr marL="927100" lvl="1" indent="-457834">
              <a:buChar char="•"/>
              <a:tabLst>
                <a:tab pos="927100" algn="l"/>
                <a:tab pos="927735" algn="l"/>
              </a:tabLst>
            </a:pPr>
            <a:r>
              <a:rPr sz="2400" dirty="0">
                <a:latin typeface="Arial MT"/>
                <a:cs typeface="Arial MT"/>
              </a:rPr>
              <a:t>Input</a:t>
            </a:r>
            <a:r>
              <a:rPr sz="2400" spc="-20" dirty="0">
                <a:latin typeface="Arial MT"/>
                <a:cs typeface="Arial MT"/>
              </a:rPr>
              <a:t> </a:t>
            </a:r>
            <a:r>
              <a:rPr sz="2400" spc="-5" dirty="0">
                <a:latin typeface="Arial MT"/>
                <a:cs typeface="Arial MT"/>
              </a:rPr>
              <a:t>intensity value</a:t>
            </a:r>
            <a:endParaRPr sz="2400">
              <a:latin typeface="Arial MT"/>
              <a:cs typeface="Arial MT"/>
            </a:endParaRPr>
          </a:p>
          <a:p>
            <a:pPr marL="469900" indent="-457200">
              <a:buChar char="•"/>
              <a:tabLst>
                <a:tab pos="469265" algn="l"/>
                <a:tab pos="469900" algn="l"/>
              </a:tabLst>
            </a:pPr>
            <a:r>
              <a:rPr sz="2400" dirty="0">
                <a:latin typeface="Arial MT"/>
                <a:cs typeface="Arial MT"/>
              </a:rPr>
              <a:t>Not</a:t>
            </a:r>
            <a:r>
              <a:rPr sz="2400" spc="10" dirty="0">
                <a:latin typeface="Arial MT"/>
                <a:cs typeface="Arial MT"/>
              </a:rPr>
              <a:t> </a:t>
            </a:r>
            <a:r>
              <a:rPr sz="2400" spc="-5" dirty="0">
                <a:latin typeface="Arial MT"/>
                <a:cs typeface="Arial MT"/>
              </a:rPr>
              <a:t>depend</a:t>
            </a:r>
            <a:r>
              <a:rPr sz="2400" spc="30" dirty="0">
                <a:latin typeface="Arial MT"/>
                <a:cs typeface="Arial MT"/>
              </a:rPr>
              <a:t> </a:t>
            </a:r>
            <a:r>
              <a:rPr sz="2400" spc="-5" dirty="0">
                <a:latin typeface="Arial MT"/>
                <a:cs typeface="Arial MT"/>
              </a:rPr>
              <a:t>on</a:t>
            </a:r>
            <a:r>
              <a:rPr sz="2400" spc="10" dirty="0">
                <a:latin typeface="Arial MT"/>
                <a:cs typeface="Arial MT"/>
              </a:rPr>
              <a:t> </a:t>
            </a:r>
            <a:r>
              <a:rPr sz="2400" spc="-5" dirty="0">
                <a:latin typeface="Arial MT"/>
                <a:cs typeface="Arial MT"/>
              </a:rPr>
              <a:t>other</a:t>
            </a:r>
            <a:r>
              <a:rPr sz="2400" spc="5" dirty="0">
                <a:latin typeface="Arial MT"/>
                <a:cs typeface="Arial MT"/>
              </a:rPr>
              <a:t> </a:t>
            </a:r>
            <a:r>
              <a:rPr sz="2400" spc="-5" dirty="0">
                <a:latin typeface="Arial MT"/>
                <a:cs typeface="Arial MT"/>
              </a:rPr>
              <a:t>pixels</a:t>
            </a:r>
            <a:r>
              <a:rPr sz="2400" spc="45" dirty="0">
                <a:latin typeface="Arial MT"/>
                <a:cs typeface="Arial MT"/>
              </a:rPr>
              <a:t> </a:t>
            </a:r>
            <a:r>
              <a:rPr sz="2400" spc="-5" dirty="0">
                <a:latin typeface="Arial MT"/>
                <a:cs typeface="Arial MT"/>
              </a:rPr>
              <a:t>and</a:t>
            </a:r>
            <a:r>
              <a:rPr sz="2400" spc="20" dirty="0">
                <a:latin typeface="Arial MT"/>
                <a:cs typeface="Arial MT"/>
              </a:rPr>
              <a:t> </a:t>
            </a:r>
            <a:r>
              <a:rPr sz="2400" spc="-5" dirty="0">
                <a:latin typeface="Arial MT"/>
                <a:cs typeface="Arial MT"/>
              </a:rPr>
              <a:t>position</a:t>
            </a:r>
            <a:endParaRPr sz="2400">
              <a:latin typeface="Arial MT"/>
              <a:cs typeface="Arial MT"/>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494276" y="1828800"/>
            <a:ext cx="4168948" cy="4495786"/>
          </a:xfrm>
          <a:prstGeom prst="rect">
            <a:avLst/>
          </a:prstGeom>
        </p:spPr>
      </p:pic>
      <p:pic>
        <p:nvPicPr>
          <p:cNvPr id="3" name="object 3"/>
          <p:cNvPicPr/>
          <p:nvPr/>
        </p:nvPicPr>
        <p:blipFill>
          <a:blip r:embed="rId3" cstate="print"/>
          <a:stretch>
            <a:fillRect/>
          </a:stretch>
        </p:blipFill>
        <p:spPr>
          <a:xfrm>
            <a:off x="8940165" y="1772427"/>
            <a:ext cx="955928" cy="3018615"/>
          </a:xfrm>
          <a:prstGeom prst="rect">
            <a:avLst/>
          </a:prstGeom>
        </p:spPr>
      </p:pic>
      <p:sp>
        <p:nvSpPr>
          <p:cNvPr id="4" name="object 4"/>
          <p:cNvSpPr txBox="1"/>
          <p:nvPr/>
        </p:nvSpPr>
        <p:spPr>
          <a:xfrm>
            <a:off x="2288540" y="1004061"/>
            <a:ext cx="4278630" cy="391160"/>
          </a:xfrm>
          <a:prstGeom prst="rect">
            <a:avLst/>
          </a:prstGeom>
        </p:spPr>
        <p:txBody>
          <a:bodyPr vert="horz" wrap="square" lIns="0" tIns="12700" rIns="0" bIns="0" rtlCol="0">
            <a:spAutoFit/>
          </a:bodyPr>
          <a:lstStyle/>
          <a:p>
            <a:pPr marL="12700">
              <a:spcBef>
                <a:spcPts val="100"/>
              </a:spcBef>
            </a:pPr>
            <a:r>
              <a:rPr sz="2400" spc="-5" dirty="0">
                <a:latin typeface="Arial Black"/>
                <a:cs typeface="Arial Black"/>
              </a:rPr>
              <a:t>Neighborhood</a:t>
            </a:r>
            <a:r>
              <a:rPr sz="2400" spc="5" dirty="0">
                <a:latin typeface="Arial Black"/>
                <a:cs typeface="Arial Black"/>
              </a:rPr>
              <a:t> </a:t>
            </a:r>
            <a:r>
              <a:rPr sz="2400" spc="-5" dirty="0">
                <a:latin typeface="Arial Black"/>
                <a:cs typeface="Arial Black"/>
              </a:rPr>
              <a:t>Operations</a:t>
            </a:r>
            <a:endParaRPr sz="2400">
              <a:latin typeface="Arial Black"/>
              <a:cs typeface="Arial Black"/>
            </a:endParaRPr>
          </a:p>
        </p:txBody>
      </p:sp>
      <p:sp>
        <p:nvSpPr>
          <p:cNvPr id="5" name="object 5"/>
          <p:cNvSpPr txBox="1"/>
          <p:nvPr/>
        </p:nvSpPr>
        <p:spPr>
          <a:xfrm>
            <a:off x="3065270" y="3398673"/>
            <a:ext cx="142240" cy="184024"/>
          </a:xfrm>
          <a:prstGeom prst="rect">
            <a:avLst/>
          </a:prstGeom>
        </p:spPr>
        <p:txBody>
          <a:bodyPr vert="horz" wrap="square" lIns="0" tIns="14604" rIns="0" bIns="0" rtlCol="0">
            <a:spAutoFit/>
          </a:bodyPr>
          <a:lstStyle/>
          <a:p>
            <a:pPr marL="12700">
              <a:spcBef>
                <a:spcPts val="114"/>
              </a:spcBef>
            </a:pPr>
            <a:r>
              <a:rPr sz="1100" i="1" spc="-35" dirty="0">
                <a:latin typeface="Times New Roman"/>
                <a:cs typeface="Times New Roman"/>
              </a:rPr>
              <a:t>xy</a:t>
            </a:r>
            <a:endParaRPr sz="1100">
              <a:latin typeface="Times New Roman"/>
              <a:cs typeface="Times New Roman"/>
            </a:endParaRPr>
          </a:p>
        </p:txBody>
      </p:sp>
      <p:sp>
        <p:nvSpPr>
          <p:cNvPr id="6" name="object 6"/>
          <p:cNvSpPr txBox="1"/>
          <p:nvPr/>
        </p:nvSpPr>
        <p:spPr>
          <a:xfrm>
            <a:off x="1941038" y="3150683"/>
            <a:ext cx="1162050" cy="434340"/>
          </a:xfrm>
          <a:prstGeom prst="rect">
            <a:avLst/>
          </a:prstGeom>
        </p:spPr>
        <p:txBody>
          <a:bodyPr vert="horz" wrap="square" lIns="0" tIns="16510" rIns="0" bIns="0" rtlCol="0">
            <a:spAutoFit/>
          </a:bodyPr>
          <a:lstStyle/>
          <a:p>
            <a:pPr marL="38100">
              <a:spcBef>
                <a:spcPts val="130"/>
              </a:spcBef>
            </a:pPr>
            <a:r>
              <a:rPr sz="3975" i="1" spc="-135" baseline="10482" dirty="0">
                <a:latin typeface="Times New Roman"/>
                <a:cs typeface="Times New Roman"/>
              </a:rPr>
              <a:t>m</a:t>
            </a:r>
            <a:r>
              <a:rPr sz="3975" i="1" spc="-22" baseline="10482" dirty="0">
                <a:latin typeface="Times New Roman"/>
                <a:cs typeface="Times New Roman"/>
              </a:rPr>
              <a:t>n</a:t>
            </a:r>
            <a:r>
              <a:rPr sz="3975" i="1" spc="-30" baseline="10482" dirty="0">
                <a:latin typeface="Times New Roman"/>
                <a:cs typeface="Times New Roman"/>
              </a:rPr>
              <a:t> </a:t>
            </a:r>
            <a:r>
              <a:rPr sz="1550" spc="-10" dirty="0">
                <a:latin typeface="Times New Roman"/>
                <a:cs typeface="Times New Roman"/>
              </a:rPr>
              <a:t>(</a:t>
            </a:r>
            <a:r>
              <a:rPr sz="1550" spc="-235" dirty="0">
                <a:latin typeface="Times New Roman"/>
                <a:cs typeface="Times New Roman"/>
              </a:rPr>
              <a:t> </a:t>
            </a:r>
            <a:r>
              <a:rPr sz="1550" i="1" spc="100" dirty="0">
                <a:latin typeface="Times New Roman"/>
                <a:cs typeface="Times New Roman"/>
              </a:rPr>
              <a:t>r</a:t>
            </a:r>
            <a:r>
              <a:rPr sz="1550" spc="10" dirty="0">
                <a:latin typeface="Times New Roman"/>
                <a:cs typeface="Times New Roman"/>
              </a:rPr>
              <a:t>,</a:t>
            </a:r>
            <a:r>
              <a:rPr sz="1550" i="1" spc="-10" dirty="0">
                <a:latin typeface="Times New Roman"/>
                <a:cs typeface="Times New Roman"/>
              </a:rPr>
              <a:t>c</a:t>
            </a:r>
            <a:r>
              <a:rPr sz="1550" i="1" spc="-254" dirty="0">
                <a:latin typeface="Times New Roman"/>
                <a:cs typeface="Times New Roman"/>
              </a:rPr>
              <a:t> </a:t>
            </a:r>
            <a:r>
              <a:rPr sz="1550" spc="-120" dirty="0">
                <a:latin typeface="Times New Roman"/>
                <a:cs typeface="Times New Roman"/>
              </a:rPr>
              <a:t>)</a:t>
            </a:r>
            <a:r>
              <a:rPr sz="1550" spc="-110" dirty="0">
                <a:latin typeface="Symbol"/>
                <a:cs typeface="Symbol"/>
              </a:rPr>
              <a:t></a:t>
            </a:r>
            <a:r>
              <a:rPr sz="1550" i="1" spc="-10" dirty="0">
                <a:latin typeface="Times New Roman"/>
                <a:cs typeface="Times New Roman"/>
              </a:rPr>
              <a:t>S</a:t>
            </a:r>
            <a:endParaRPr sz="1550">
              <a:latin typeface="Times New Roman"/>
              <a:cs typeface="Times New Roman"/>
            </a:endParaRPr>
          </a:p>
        </p:txBody>
      </p:sp>
      <p:sp>
        <p:nvSpPr>
          <p:cNvPr id="7" name="object 7"/>
          <p:cNvSpPr txBox="1"/>
          <p:nvPr/>
        </p:nvSpPr>
        <p:spPr>
          <a:xfrm>
            <a:off x="2634097" y="2652933"/>
            <a:ext cx="1349375" cy="638810"/>
          </a:xfrm>
          <a:prstGeom prst="rect">
            <a:avLst/>
          </a:prstGeom>
        </p:spPr>
        <p:txBody>
          <a:bodyPr vert="horz" wrap="square" lIns="0" tIns="15240" rIns="0" bIns="0" rtlCol="0">
            <a:spAutoFit/>
          </a:bodyPr>
          <a:lstStyle/>
          <a:p>
            <a:pPr marL="38100">
              <a:spcBef>
                <a:spcPts val="120"/>
              </a:spcBef>
            </a:pPr>
            <a:r>
              <a:rPr sz="6000" spc="-67" baseline="-8333" dirty="0">
                <a:latin typeface="Symbol"/>
                <a:cs typeface="Symbol"/>
              </a:rPr>
              <a:t></a:t>
            </a:r>
            <a:r>
              <a:rPr sz="6000" spc="-367" baseline="-8333" dirty="0">
                <a:latin typeface="Times New Roman"/>
                <a:cs typeface="Times New Roman"/>
              </a:rPr>
              <a:t> </a:t>
            </a:r>
            <a:r>
              <a:rPr sz="2650" i="1" spc="-10" dirty="0">
                <a:latin typeface="Times New Roman"/>
                <a:cs typeface="Times New Roman"/>
              </a:rPr>
              <a:t>f</a:t>
            </a:r>
            <a:r>
              <a:rPr sz="2650" i="1" spc="-50" dirty="0">
                <a:latin typeface="Times New Roman"/>
                <a:cs typeface="Times New Roman"/>
              </a:rPr>
              <a:t> </a:t>
            </a:r>
            <a:r>
              <a:rPr sz="2650" spc="95" dirty="0">
                <a:latin typeface="Times New Roman"/>
                <a:cs typeface="Times New Roman"/>
              </a:rPr>
              <a:t>(</a:t>
            </a:r>
            <a:r>
              <a:rPr sz="2650" i="1" spc="55" dirty="0">
                <a:latin typeface="Times New Roman"/>
                <a:cs typeface="Times New Roman"/>
              </a:rPr>
              <a:t>r</a:t>
            </a:r>
            <a:r>
              <a:rPr sz="2650" spc="-10" dirty="0">
                <a:latin typeface="Times New Roman"/>
                <a:cs typeface="Times New Roman"/>
              </a:rPr>
              <a:t>,</a:t>
            </a:r>
            <a:r>
              <a:rPr sz="2650" spc="-395" dirty="0">
                <a:latin typeface="Times New Roman"/>
                <a:cs typeface="Times New Roman"/>
              </a:rPr>
              <a:t> </a:t>
            </a:r>
            <a:r>
              <a:rPr sz="2650" i="1" spc="55" dirty="0">
                <a:latin typeface="Times New Roman"/>
                <a:cs typeface="Times New Roman"/>
              </a:rPr>
              <a:t>c</a:t>
            </a:r>
            <a:r>
              <a:rPr sz="2650" spc="-10" dirty="0">
                <a:latin typeface="Times New Roman"/>
                <a:cs typeface="Times New Roman"/>
              </a:rPr>
              <a:t>)</a:t>
            </a:r>
            <a:endParaRPr sz="2650">
              <a:latin typeface="Times New Roman"/>
              <a:cs typeface="Times New Roman"/>
            </a:endParaRPr>
          </a:p>
        </p:txBody>
      </p:sp>
      <p:sp>
        <p:nvSpPr>
          <p:cNvPr id="8" name="object 8"/>
          <p:cNvSpPr txBox="1"/>
          <p:nvPr/>
        </p:nvSpPr>
        <p:spPr>
          <a:xfrm>
            <a:off x="1755141" y="1774901"/>
            <a:ext cx="2148205" cy="1270000"/>
          </a:xfrm>
          <a:prstGeom prst="rect">
            <a:avLst/>
          </a:prstGeom>
        </p:spPr>
        <p:txBody>
          <a:bodyPr vert="horz" wrap="square" lIns="0" tIns="12700" rIns="0" bIns="0" rtlCol="0">
            <a:spAutoFit/>
          </a:bodyPr>
          <a:lstStyle/>
          <a:p>
            <a:pPr marL="12700">
              <a:lnSpc>
                <a:spcPts val="2735"/>
              </a:lnSpc>
              <a:spcBef>
                <a:spcPts val="100"/>
              </a:spcBef>
            </a:pPr>
            <a:r>
              <a:rPr sz="2400" spc="-5" dirty="0">
                <a:latin typeface="Times New Roman"/>
                <a:cs typeface="Times New Roman"/>
              </a:rPr>
              <a:t>Image</a:t>
            </a:r>
            <a:r>
              <a:rPr sz="2400" spc="-50" dirty="0">
                <a:latin typeface="Times New Roman"/>
                <a:cs typeface="Times New Roman"/>
              </a:rPr>
              <a:t> </a:t>
            </a:r>
            <a:r>
              <a:rPr sz="2400" spc="-5" dirty="0">
                <a:latin typeface="Times New Roman"/>
                <a:cs typeface="Times New Roman"/>
              </a:rPr>
              <a:t>smoothing</a:t>
            </a:r>
            <a:endParaRPr sz="2400">
              <a:latin typeface="Times New Roman"/>
              <a:cs typeface="Times New Roman"/>
            </a:endParaRPr>
          </a:p>
          <a:p>
            <a:pPr marL="549275">
              <a:lnSpc>
                <a:spcPts val="3035"/>
              </a:lnSpc>
            </a:pPr>
            <a:r>
              <a:rPr sz="2650" i="1" spc="145" dirty="0">
                <a:latin typeface="Times New Roman"/>
                <a:cs typeface="Times New Roman"/>
              </a:rPr>
              <a:t>g</a:t>
            </a:r>
            <a:r>
              <a:rPr sz="2650" spc="-10" dirty="0">
                <a:latin typeface="Times New Roman"/>
                <a:cs typeface="Times New Roman"/>
              </a:rPr>
              <a:t>(</a:t>
            </a:r>
            <a:r>
              <a:rPr sz="2650" spc="-430" dirty="0">
                <a:latin typeface="Times New Roman"/>
                <a:cs typeface="Times New Roman"/>
              </a:rPr>
              <a:t> </a:t>
            </a:r>
            <a:r>
              <a:rPr sz="2650" i="1" spc="30" dirty="0">
                <a:latin typeface="Times New Roman"/>
                <a:cs typeface="Times New Roman"/>
              </a:rPr>
              <a:t>x</a:t>
            </a:r>
            <a:r>
              <a:rPr sz="2650" spc="-10" dirty="0">
                <a:latin typeface="Times New Roman"/>
                <a:cs typeface="Times New Roman"/>
              </a:rPr>
              <a:t>,</a:t>
            </a:r>
            <a:r>
              <a:rPr sz="2650" spc="-90" dirty="0">
                <a:latin typeface="Times New Roman"/>
                <a:cs typeface="Times New Roman"/>
              </a:rPr>
              <a:t> </a:t>
            </a:r>
            <a:r>
              <a:rPr sz="2650" i="1" spc="125" dirty="0">
                <a:latin typeface="Times New Roman"/>
                <a:cs typeface="Times New Roman"/>
              </a:rPr>
              <a:t>y</a:t>
            </a:r>
            <a:r>
              <a:rPr sz="2650" spc="-10" dirty="0">
                <a:latin typeface="Times New Roman"/>
                <a:cs typeface="Times New Roman"/>
              </a:rPr>
              <a:t>)</a:t>
            </a:r>
            <a:r>
              <a:rPr sz="2650" spc="-50" dirty="0">
                <a:latin typeface="Times New Roman"/>
                <a:cs typeface="Times New Roman"/>
              </a:rPr>
              <a:t> </a:t>
            </a:r>
            <a:r>
              <a:rPr sz="2650" spc="-15" dirty="0">
                <a:latin typeface="Symbol"/>
                <a:cs typeface="Symbol"/>
              </a:rPr>
              <a:t></a:t>
            </a:r>
            <a:endParaRPr sz="2650">
              <a:latin typeface="Symbol"/>
              <a:cs typeface="Symbol"/>
            </a:endParaRPr>
          </a:p>
          <a:p>
            <a:pPr marL="204470">
              <a:spcBef>
                <a:spcPts val="840"/>
              </a:spcBef>
              <a:tabLst>
                <a:tab pos="651510" algn="l"/>
              </a:tabLst>
            </a:pPr>
            <a:r>
              <a:rPr sz="2650" u="heavy" spc="-10" dirty="0">
                <a:uFill>
                  <a:solidFill>
                    <a:srgbClr val="000000"/>
                  </a:solidFill>
                </a:uFill>
                <a:latin typeface="Times New Roman"/>
                <a:cs typeface="Times New Roman"/>
              </a:rPr>
              <a:t> </a:t>
            </a:r>
            <a:r>
              <a:rPr sz="2650" u="heavy" spc="-215" dirty="0">
                <a:uFill>
                  <a:solidFill>
                    <a:srgbClr val="000000"/>
                  </a:solidFill>
                </a:uFill>
                <a:latin typeface="Times New Roman"/>
                <a:cs typeface="Times New Roman"/>
              </a:rPr>
              <a:t> </a:t>
            </a:r>
            <a:r>
              <a:rPr sz="2650" u="heavy" spc="-15" dirty="0">
                <a:uFill>
                  <a:solidFill>
                    <a:srgbClr val="000000"/>
                  </a:solidFill>
                </a:uFill>
                <a:latin typeface="Times New Roman"/>
                <a:cs typeface="Times New Roman"/>
              </a:rPr>
              <a:t>1	</a:t>
            </a:r>
            <a:endParaRPr sz="2650">
              <a:latin typeface="Times New Roman"/>
              <a:cs typeface="Times New Roman"/>
            </a:endParaRPr>
          </a:p>
        </p:txBody>
      </p:sp>
      <p:sp>
        <p:nvSpPr>
          <p:cNvPr id="9" name="object 9"/>
          <p:cNvSpPr txBox="1"/>
          <p:nvPr/>
        </p:nvSpPr>
        <p:spPr>
          <a:xfrm>
            <a:off x="1755140" y="4369690"/>
            <a:ext cx="2413000" cy="1123315"/>
          </a:xfrm>
          <a:prstGeom prst="rect">
            <a:avLst/>
          </a:prstGeom>
        </p:spPr>
        <p:txBody>
          <a:bodyPr vert="horz" wrap="square" lIns="0" tIns="12700" rIns="0" bIns="0" rtlCol="0">
            <a:spAutoFit/>
          </a:bodyPr>
          <a:lstStyle/>
          <a:p>
            <a:pPr marL="12700">
              <a:spcBef>
                <a:spcPts val="100"/>
              </a:spcBef>
            </a:pPr>
            <a:r>
              <a:rPr sz="2400" b="1" dirty="0">
                <a:latin typeface="Arial"/>
                <a:cs typeface="Arial"/>
              </a:rPr>
              <a:t>Other</a:t>
            </a:r>
            <a:r>
              <a:rPr sz="2400" b="1" spc="-65" dirty="0">
                <a:latin typeface="Arial"/>
                <a:cs typeface="Arial"/>
              </a:rPr>
              <a:t> </a:t>
            </a:r>
            <a:r>
              <a:rPr sz="2400" b="1" spc="-5" dirty="0">
                <a:latin typeface="Arial"/>
                <a:cs typeface="Arial"/>
              </a:rPr>
              <a:t>examples:</a:t>
            </a:r>
            <a:endParaRPr sz="2400">
              <a:latin typeface="Arial"/>
              <a:cs typeface="Arial"/>
            </a:endParaRPr>
          </a:p>
          <a:p>
            <a:pPr marL="120014" indent="-107950">
              <a:buSzPct val="95833"/>
              <a:buChar char="•"/>
              <a:tabLst>
                <a:tab pos="120650" algn="l"/>
              </a:tabLst>
            </a:pPr>
            <a:r>
              <a:rPr sz="2400" spc="-5" dirty="0">
                <a:latin typeface="Arial MT"/>
                <a:cs typeface="Arial MT"/>
              </a:rPr>
              <a:t>Interpolation</a:t>
            </a:r>
            <a:endParaRPr sz="2400">
              <a:latin typeface="Arial MT"/>
              <a:cs typeface="Arial MT"/>
            </a:endParaRPr>
          </a:p>
          <a:p>
            <a:pPr marL="120014" indent="-107950">
              <a:buSzPct val="95833"/>
              <a:buChar char="•"/>
              <a:tabLst>
                <a:tab pos="120650" algn="l"/>
              </a:tabLst>
            </a:pPr>
            <a:r>
              <a:rPr sz="2400" dirty="0">
                <a:latin typeface="Arial MT"/>
                <a:cs typeface="Arial MT"/>
              </a:rPr>
              <a:t>Image</a:t>
            </a:r>
            <a:r>
              <a:rPr sz="2400" spc="-40" dirty="0">
                <a:latin typeface="Arial MT"/>
                <a:cs typeface="Arial MT"/>
              </a:rPr>
              <a:t> </a:t>
            </a:r>
            <a:r>
              <a:rPr sz="2400" spc="-5" dirty="0">
                <a:latin typeface="Arial MT"/>
                <a:cs typeface="Arial MT"/>
              </a:rPr>
              <a:t>filtering</a:t>
            </a:r>
            <a:endParaRPr sz="2400">
              <a:latin typeface="Arial MT"/>
              <a:cs typeface="Arial MT"/>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186AE-ACCD-CE72-C358-78167A4E935F}"/>
              </a:ext>
            </a:extLst>
          </p:cNvPr>
          <p:cNvSpPr>
            <a:spLocks noGrp="1"/>
          </p:cNvSpPr>
          <p:nvPr>
            <p:ph type="title"/>
          </p:nvPr>
        </p:nvSpPr>
        <p:spPr/>
        <p:txBody>
          <a:bodyPr/>
          <a:lstStyle/>
          <a:p>
            <a:r>
              <a:rPr lang="en-US" dirty="0"/>
              <a:t>Interpolation</a:t>
            </a:r>
            <a:endParaRPr lang="en-PK" dirty="0"/>
          </a:p>
        </p:txBody>
      </p:sp>
      <p:sp>
        <p:nvSpPr>
          <p:cNvPr id="3" name="Content Placeholder 2">
            <a:extLst>
              <a:ext uri="{FF2B5EF4-FFF2-40B4-BE49-F238E27FC236}">
                <a16:creationId xmlns:a16="http://schemas.microsoft.com/office/drawing/2014/main" id="{1ECD767D-D6FE-C79E-326C-F0BE5D3658A5}"/>
              </a:ext>
            </a:extLst>
          </p:cNvPr>
          <p:cNvSpPr>
            <a:spLocks noGrp="1"/>
          </p:cNvSpPr>
          <p:nvPr>
            <p:ph idx="1"/>
          </p:nvPr>
        </p:nvSpPr>
        <p:spPr/>
        <p:txBody>
          <a:bodyPr/>
          <a:lstStyle/>
          <a:p>
            <a:r>
              <a:rPr lang="en-US" dirty="0"/>
              <a:t>Nearest Neighbor Interpolation</a:t>
            </a:r>
          </a:p>
          <a:p>
            <a:r>
              <a:rPr lang="en-US" dirty="0"/>
              <a:t>Linear Interpolation</a:t>
            </a:r>
          </a:p>
          <a:p>
            <a:r>
              <a:rPr lang="en-US" dirty="0"/>
              <a:t>Bilinear Interpolation </a:t>
            </a:r>
            <a:endParaRPr lang="en-PK" dirty="0"/>
          </a:p>
        </p:txBody>
      </p:sp>
    </p:spTree>
    <p:extLst>
      <p:ext uri="{BB962C8B-B14F-4D97-AF65-F5344CB8AC3E}">
        <p14:creationId xmlns:p14="http://schemas.microsoft.com/office/powerpoint/2010/main" val="9212752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9DBA-9854-33E6-9B2B-B1B6E2FCDC0A}"/>
              </a:ext>
            </a:extLst>
          </p:cNvPr>
          <p:cNvSpPr>
            <a:spLocks noGrp="1"/>
          </p:cNvSpPr>
          <p:nvPr>
            <p:ph type="title"/>
          </p:nvPr>
        </p:nvSpPr>
        <p:spPr/>
        <p:txBody>
          <a:bodyPr/>
          <a:lstStyle/>
          <a:p>
            <a:r>
              <a:rPr lang="en-US" dirty="0"/>
              <a:t>Image preprocessing</a:t>
            </a:r>
            <a:endParaRPr lang="en-PK" dirty="0"/>
          </a:p>
        </p:txBody>
      </p:sp>
      <p:sp>
        <p:nvSpPr>
          <p:cNvPr id="3" name="Content Placeholder 2">
            <a:extLst>
              <a:ext uri="{FF2B5EF4-FFF2-40B4-BE49-F238E27FC236}">
                <a16:creationId xmlns:a16="http://schemas.microsoft.com/office/drawing/2014/main" id="{E133C44F-492C-DF3F-D53B-3B0763CB10A8}"/>
              </a:ext>
            </a:extLst>
          </p:cNvPr>
          <p:cNvSpPr>
            <a:spLocks noGrp="1"/>
          </p:cNvSpPr>
          <p:nvPr>
            <p:ph idx="1"/>
          </p:nvPr>
        </p:nvSpPr>
        <p:spPr/>
        <p:txBody>
          <a:bodyPr/>
          <a:lstStyle/>
          <a:p>
            <a:r>
              <a:rPr lang="en-US" dirty="0"/>
              <a:t>Image Corrections</a:t>
            </a:r>
          </a:p>
          <a:p>
            <a:pPr lvl="1"/>
            <a:r>
              <a:rPr lang="en-US" dirty="0"/>
              <a:t>Sensor</a:t>
            </a:r>
          </a:p>
          <a:p>
            <a:pPr lvl="1"/>
            <a:r>
              <a:rPr lang="en-US" dirty="0"/>
              <a:t>Lightning</a:t>
            </a:r>
          </a:p>
          <a:p>
            <a:pPr lvl="1"/>
            <a:r>
              <a:rPr lang="en-US" dirty="0"/>
              <a:t>Noise</a:t>
            </a:r>
          </a:p>
          <a:p>
            <a:pPr lvl="1"/>
            <a:r>
              <a:rPr lang="en-US" dirty="0"/>
              <a:t>Geometric</a:t>
            </a:r>
          </a:p>
          <a:p>
            <a:pPr lvl="1"/>
            <a:r>
              <a:rPr lang="en-US" dirty="0"/>
              <a:t>Color</a:t>
            </a:r>
            <a:endParaRPr lang="en-PK" dirty="0"/>
          </a:p>
        </p:txBody>
      </p:sp>
    </p:spTree>
    <p:extLst>
      <p:ext uri="{BB962C8B-B14F-4D97-AF65-F5344CB8AC3E}">
        <p14:creationId xmlns:p14="http://schemas.microsoft.com/office/powerpoint/2010/main" val="12560366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6EC46-B9B3-3FC4-6487-DFCACEDFAFA2}"/>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C5E0FAD7-0C8B-FAF7-69EF-77C6B7410434}"/>
              </a:ext>
            </a:extLst>
          </p:cNvPr>
          <p:cNvSpPr>
            <a:spLocks noGrp="1"/>
          </p:cNvSpPr>
          <p:nvPr>
            <p:ph idx="1"/>
          </p:nvPr>
        </p:nvSpPr>
        <p:spPr/>
        <p:txBody>
          <a:bodyPr>
            <a:normAutofit/>
          </a:bodyPr>
          <a:lstStyle/>
          <a:p>
            <a:pPr algn="l"/>
            <a:r>
              <a:rPr lang="en-US" b="0" i="0" u="none" strike="noStrike" baseline="0" dirty="0">
                <a:latin typeface="+mj-lt"/>
              </a:rPr>
              <a:t>Computer vision systems are commonly highly dependent on the quality of the incoming images. </a:t>
            </a:r>
          </a:p>
          <a:p>
            <a:pPr algn="l"/>
            <a:r>
              <a:rPr lang="en-US" b="0" i="0" u="none" strike="noStrike" baseline="0" dirty="0">
                <a:latin typeface="+mj-lt"/>
              </a:rPr>
              <a:t>Image acquisition can often be improved, particularly for inspection applications, by arranging regions of nearly uniform illumination so that shadows and glints are suppressed, and vision algorithms can be simplified and speeded up.</a:t>
            </a:r>
            <a:endParaRPr lang="en-PK" dirty="0">
              <a:latin typeface="+mj-lt"/>
            </a:endParaRPr>
          </a:p>
        </p:txBody>
      </p:sp>
    </p:spTree>
    <p:extLst>
      <p:ext uri="{BB962C8B-B14F-4D97-AF65-F5344CB8AC3E}">
        <p14:creationId xmlns:p14="http://schemas.microsoft.com/office/powerpoint/2010/main" val="35658812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1227</TotalTime>
  <Words>3363</Words>
  <Application>Microsoft Office PowerPoint</Application>
  <PresentationFormat>Widescreen</PresentationFormat>
  <Paragraphs>540</Paragraphs>
  <Slides>101</Slides>
  <Notes>0</Notes>
  <HiddenSlides>0</HiddenSlides>
  <MMClips>0</MMClips>
  <ScaleCrop>false</ScaleCrop>
  <HeadingPairs>
    <vt:vector size="6" baseType="variant">
      <vt:variant>
        <vt:lpstr>Fonts Used</vt:lpstr>
      </vt:variant>
      <vt:variant>
        <vt:i4>25</vt:i4>
      </vt:variant>
      <vt:variant>
        <vt:lpstr>Theme</vt:lpstr>
      </vt:variant>
      <vt:variant>
        <vt:i4>1</vt:i4>
      </vt:variant>
      <vt:variant>
        <vt:lpstr>Slide Titles</vt:lpstr>
      </vt:variant>
      <vt:variant>
        <vt:i4>101</vt:i4>
      </vt:variant>
    </vt:vector>
  </HeadingPairs>
  <TitlesOfParts>
    <vt:vector size="127" baseType="lpstr">
      <vt:lpstr>Arial</vt:lpstr>
      <vt:lpstr>Arial Black</vt:lpstr>
      <vt:lpstr>Arial MT</vt:lpstr>
      <vt:lpstr>BeraSerif-Roman</vt:lpstr>
      <vt:lpstr>Calibri</vt:lpstr>
      <vt:lpstr>Calibri Light</vt:lpstr>
      <vt:lpstr>Cambria Math</vt:lpstr>
      <vt:lpstr>Century Gothic</vt:lpstr>
      <vt:lpstr>Courier New</vt:lpstr>
      <vt:lpstr>Lucida Sans Unicode</vt:lpstr>
      <vt:lpstr>MTMI</vt:lpstr>
      <vt:lpstr>MTSYN</vt:lpstr>
      <vt:lpstr>NewBaskerville-Italic</vt:lpstr>
      <vt:lpstr>NewBaskerville-Roman</vt:lpstr>
      <vt:lpstr>NimbusRomNo9L-Regu</vt:lpstr>
      <vt:lpstr>Optr2k</vt:lpstr>
      <vt:lpstr>Symbol</vt:lpstr>
      <vt:lpstr>Times New Roman</vt:lpstr>
      <vt:lpstr>Times-Italic</vt:lpstr>
      <vt:lpstr>Times-Roman</vt:lpstr>
      <vt:lpstr>TimesTen-Italic</vt:lpstr>
      <vt:lpstr>TimesTen-Roman</vt:lpstr>
      <vt:lpstr>var(--ff-lato)</vt:lpstr>
      <vt:lpstr>Verdana</vt:lpstr>
      <vt:lpstr>Wingdings</vt:lpstr>
      <vt:lpstr>Office Theme</vt:lpstr>
      <vt:lpstr>Lecture 1</vt:lpstr>
      <vt:lpstr>Definition</vt:lpstr>
      <vt:lpstr>PowerPoint Presentation</vt:lpstr>
      <vt:lpstr>Vision</vt:lpstr>
      <vt:lpstr>Computer Vision</vt:lpstr>
      <vt:lpstr>PowerPoint Presentation</vt:lpstr>
      <vt:lpstr>An Example</vt:lpstr>
      <vt:lpstr>“Yes” Cases</vt:lpstr>
      <vt:lpstr>“No” Cases</vt:lpstr>
      <vt:lpstr>The Nature of This Course</vt:lpstr>
      <vt:lpstr>Multidisciplinary</vt:lpstr>
      <vt:lpstr>Vision vs Graphics</vt:lpstr>
      <vt:lpstr>Related Areas</vt:lpstr>
      <vt:lpstr>A brief History</vt:lpstr>
      <vt:lpstr>Hierarchy of Computer Vision Problems</vt:lpstr>
      <vt:lpstr>Imaging Devices</vt:lpstr>
      <vt:lpstr>Some Problems in Computer Vision: Imaging Process</vt:lpstr>
      <vt:lpstr>Examples of Fields that use Digital Image processing </vt:lpstr>
      <vt:lpstr>Electromagnetic Spectrum</vt:lpstr>
      <vt:lpstr>PowerPoint Presentation</vt:lpstr>
      <vt:lpstr>Gamma-Ray Imaging</vt:lpstr>
      <vt:lpstr>X-ray Imaging</vt:lpstr>
      <vt:lpstr>Imaging in the Ultraviolet band</vt:lpstr>
      <vt:lpstr>Imaging in visible and infrared bands</vt:lpstr>
      <vt:lpstr>PowerPoint Presentation</vt:lpstr>
      <vt:lpstr>PowerPoint Presentation</vt:lpstr>
      <vt:lpstr>Imaging in the microwave band</vt:lpstr>
      <vt:lpstr>Imaging in the radio band</vt:lpstr>
      <vt:lpstr>Other imaging modalities</vt:lpstr>
      <vt:lpstr>Representing Digital Images</vt:lpstr>
      <vt:lpstr>3 Ways to Represent Images</vt:lpstr>
      <vt:lpstr>PowerPoint Presentation</vt:lpstr>
      <vt:lpstr>Images in the Spatial Domain</vt:lpstr>
      <vt:lpstr>A Left-hand Coordinate System</vt:lpstr>
      <vt:lpstr>PowerPoint Presentation</vt:lpstr>
      <vt:lpstr>Representing Digital Images</vt:lpstr>
      <vt:lpstr>Traditional Matrix Notation</vt:lpstr>
      <vt:lpstr>Digital Image Formats</vt:lpstr>
      <vt:lpstr>PowerPoint Presentation</vt:lpstr>
      <vt:lpstr>Image Intensities:</vt:lpstr>
      <vt:lpstr>Image Intensities:</vt:lpstr>
      <vt:lpstr>Grey Levels and Concept of Bits Per Pixel </vt:lpstr>
      <vt:lpstr>Calculation of total number of pixels:</vt:lpstr>
      <vt:lpstr>Gray Level</vt:lpstr>
      <vt:lpstr>Binary Image</vt:lpstr>
      <vt:lpstr>PowerPoint Presentation</vt:lpstr>
      <vt:lpstr>Digital Image Analysis</vt:lpstr>
      <vt:lpstr>Digital Image Analysis</vt:lpstr>
      <vt:lpstr>PowerPoint Presentation</vt:lpstr>
      <vt:lpstr>PowerPoint Presentation</vt:lpstr>
      <vt:lpstr>Store an Image</vt:lpstr>
      <vt:lpstr>Digital Image Analysis</vt:lpstr>
      <vt:lpstr>Digital Image Analysis</vt:lpstr>
      <vt:lpstr>Digital Image Analysis</vt:lpstr>
      <vt:lpstr>PowerPoint Presentation</vt:lpstr>
      <vt:lpstr>PowerPoint Presentation</vt:lpstr>
      <vt:lpstr>PowerPoint Presentation</vt:lpstr>
      <vt:lpstr>PowerPoint Presentation</vt:lpstr>
      <vt:lpstr>Digital Image Analysis</vt:lpstr>
      <vt:lpstr>PowerPoint Presentation</vt:lpstr>
      <vt:lpstr>Image Processing</vt:lpstr>
      <vt:lpstr>Image Analysis</vt:lpstr>
      <vt:lpstr>Digital Image Analysis</vt:lpstr>
      <vt:lpstr>Image Analysis</vt:lpstr>
      <vt:lpstr>Image Analysis</vt:lpstr>
      <vt:lpstr>Image Analysis</vt:lpstr>
      <vt:lpstr>Convert color image to Greyscale Image.</vt:lpstr>
      <vt:lpstr>Digital Image Analysis</vt:lpstr>
      <vt:lpstr>Colored to grey scale image</vt:lpstr>
      <vt:lpstr>Average method</vt:lpstr>
      <vt:lpstr>Problem?</vt:lpstr>
      <vt:lpstr> Luminosity Method</vt:lpstr>
      <vt:lpstr>Difference?</vt:lpstr>
      <vt:lpstr>Resolution</vt:lpstr>
      <vt:lpstr>Pixel Resolution</vt:lpstr>
      <vt:lpstr>Spatial Resolution</vt:lpstr>
      <vt:lpstr>Spatial Resolution</vt:lpstr>
      <vt:lpstr>Intensity Resolution</vt:lpstr>
      <vt:lpstr>Isopreference Curves</vt:lpstr>
      <vt:lpstr>Mathematics of Image Processing</vt:lpstr>
      <vt:lpstr>Basic Set and Logical Operations</vt:lpstr>
      <vt:lpstr>PowerPoint Presentation</vt:lpstr>
      <vt:lpstr>Some Basic Relationships between Pixels</vt:lpstr>
      <vt:lpstr>Adjacency</vt:lpstr>
      <vt:lpstr>Mathematic Tools</vt:lpstr>
      <vt:lpstr>Mathematic Tools</vt:lpstr>
      <vt:lpstr>Image Averaging – Noise Reduction</vt:lpstr>
      <vt:lpstr>Image Subtraction – Enhance Difference</vt:lpstr>
      <vt:lpstr>Image Subtraction</vt:lpstr>
      <vt:lpstr>PowerPoint Presentation</vt:lpstr>
      <vt:lpstr>The images used in averaging &amp; subtraction must be registered!</vt:lpstr>
      <vt:lpstr>Set Operations Based on Intensities</vt:lpstr>
      <vt:lpstr>Logic Operations for Binary Image</vt:lpstr>
      <vt:lpstr>PowerPoint Presentation</vt:lpstr>
      <vt:lpstr>PowerPoint Presentation</vt:lpstr>
      <vt:lpstr>PowerPoint Presentation</vt:lpstr>
      <vt:lpstr>Interpolation</vt:lpstr>
      <vt:lpstr>Image preprocessing</vt:lpstr>
      <vt:lpstr>PowerPoint Presentation</vt:lpstr>
      <vt:lpstr>Enhancement</vt:lpstr>
      <vt:lpstr>Read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dc:title>
  <dc:creator>HP</dc:creator>
  <cp:lastModifiedBy>Windows User</cp:lastModifiedBy>
  <cp:revision>71</cp:revision>
  <dcterms:created xsi:type="dcterms:W3CDTF">2024-09-02T18:06:46Z</dcterms:created>
  <dcterms:modified xsi:type="dcterms:W3CDTF">2024-09-26T04:55:26Z</dcterms:modified>
</cp:coreProperties>
</file>